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42"/>
  </p:notesMasterIdLst>
  <p:handoutMasterIdLst>
    <p:handoutMasterId r:id="rId43"/>
  </p:handoutMasterIdLst>
  <p:sldIdLst>
    <p:sldId id="812" r:id="rId3"/>
    <p:sldId id="903" r:id="rId4"/>
    <p:sldId id="871" r:id="rId5"/>
    <p:sldId id="904" r:id="rId6"/>
    <p:sldId id="918" r:id="rId7"/>
    <p:sldId id="920" r:id="rId8"/>
    <p:sldId id="921" r:id="rId9"/>
    <p:sldId id="500" r:id="rId10"/>
    <p:sldId id="786" r:id="rId11"/>
    <p:sldId id="791" r:id="rId12"/>
    <p:sldId id="922" r:id="rId13"/>
    <p:sldId id="931" r:id="rId14"/>
    <p:sldId id="932" r:id="rId15"/>
    <p:sldId id="944" r:id="rId16"/>
    <p:sldId id="923" r:id="rId17"/>
    <p:sldId id="933" r:id="rId18"/>
    <p:sldId id="945" r:id="rId19"/>
    <p:sldId id="934" r:id="rId20"/>
    <p:sldId id="946" r:id="rId21"/>
    <p:sldId id="924" r:id="rId22"/>
    <p:sldId id="935" r:id="rId23"/>
    <p:sldId id="936" r:id="rId24"/>
    <p:sldId id="937" r:id="rId25"/>
    <p:sldId id="929" r:id="rId26"/>
    <p:sldId id="938" r:id="rId27"/>
    <p:sldId id="947" r:id="rId28"/>
    <p:sldId id="939" r:id="rId29"/>
    <p:sldId id="948" r:id="rId30"/>
    <p:sldId id="940" r:id="rId31"/>
    <p:sldId id="949" r:id="rId32"/>
    <p:sldId id="950" r:id="rId33"/>
    <p:sldId id="941" r:id="rId34"/>
    <p:sldId id="930" r:id="rId35"/>
    <p:sldId id="951" r:id="rId36"/>
    <p:sldId id="942" r:id="rId37"/>
    <p:sldId id="943" r:id="rId38"/>
    <p:sldId id="952" r:id="rId39"/>
    <p:sldId id="884" r:id="rId40"/>
    <p:sldId id="885" r:id="rId41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86"/>
    <a:srgbClr val="C0C0C4"/>
    <a:srgbClr val="678DC5"/>
    <a:srgbClr val="3E67A4"/>
    <a:srgbClr val="3E8DC5"/>
    <a:srgbClr val="5F5F65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1" autoAdjust="0"/>
    <p:restoredTop sz="89277" autoAdjust="0"/>
  </p:normalViewPr>
  <p:slideViewPr>
    <p:cSldViewPr snapToGrid="0">
      <p:cViewPr varScale="1">
        <p:scale>
          <a:sx n="100" d="100"/>
          <a:sy n="100" d="100"/>
        </p:scale>
        <p:origin x="19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13" Type="http://schemas.openxmlformats.org/officeDocument/2006/relationships/slide" Target="slides/slide26.xml"/><Relationship Id="rId18" Type="http://schemas.openxmlformats.org/officeDocument/2006/relationships/slide" Target="slides/slide31.xml"/><Relationship Id="rId3" Type="http://schemas.openxmlformats.org/officeDocument/2006/relationships/slide" Target="slides/slide13.xml"/><Relationship Id="rId21" Type="http://schemas.openxmlformats.org/officeDocument/2006/relationships/slide" Target="slides/slide35.xml"/><Relationship Id="rId7" Type="http://schemas.openxmlformats.org/officeDocument/2006/relationships/slide" Target="slides/slide18.xml"/><Relationship Id="rId12" Type="http://schemas.openxmlformats.org/officeDocument/2006/relationships/slide" Target="slides/slide25.xml"/><Relationship Id="rId17" Type="http://schemas.openxmlformats.org/officeDocument/2006/relationships/slide" Target="slides/slide30.xml"/><Relationship Id="rId2" Type="http://schemas.openxmlformats.org/officeDocument/2006/relationships/slide" Target="slides/slide12.xml"/><Relationship Id="rId16" Type="http://schemas.openxmlformats.org/officeDocument/2006/relationships/slide" Target="slides/slide29.xml"/><Relationship Id="rId20" Type="http://schemas.openxmlformats.org/officeDocument/2006/relationships/slide" Target="slides/slide34.xml"/><Relationship Id="rId1" Type="http://schemas.openxmlformats.org/officeDocument/2006/relationships/slide" Target="slides/slide11.xml"/><Relationship Id="rId6" Type="http://schemas.openxmlformats.org/officeDocument/2006/relationships/slide" Target="slides/slide17.xml"/><Relationship Id="rId11" Type="http://schemas.openxmlformats.org/officeDocument/2006/relationships/slide" Target="slides/slide23.xml"/><Relationship Id="rId5" Type="http://schemas.openxmlformats.org/officeDocument/2006/relationships/slide" Target="slides/slide16.xml"/><Relationship Id="rId15" Type="http://schemas.openxmlformats.org/officeDocument/2006/relationships/slide" Target="slides/slide28.xml"/><Relationship Id="rId23" Type="http://schemas.openxmlformats.org/officeDocument/2006/relationships/slide" Target="slides/slide37.xml"/><Relationship Id="rId10" Type="http://schemas.openxmlformats.org/officeDocument/2006/relationships/slide" Target="slides/slide22.xml"/><Relationship Id="rId19" Type="http://schemas.openxmlformats.org/officeDocument/2006/relationships/slide" Target="slides/slide32.xml"/><Relationship Id="rId4" Type="http://schemas.openxmlformats.org/officeDocument/2006/relationships/slide" Target="slides/slide14.xml"/><Relationship Id="rId9" Type="http://schemas.openxmlformats.org/officeDocument/2006/relationships/slide" Target="slides/slide21.xml"/><Relationship Id="rId14" Type="http://schemas.openxmlformats.org/officeDocument/2006/relationships/slide" Target="slides/slide27.xml"/><Relationship Id="rId22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 dirty="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 dirty="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</a:t>
            </a:r>
            <a:r>
              <a:rPr lang="en-US" b="0" dirty="0" smtClean="0"/>
              <a:t>Program</a:t>
            </a:r>
            <a:endParaRPr lang="en-US" b="0" dirty="0"/>
          </a:p>
          <a:p>
            <a:pPr marL="0" indent="0" eaLnBrk="1" hangingPunct="1">
              <a:buNone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Networking Essentials</a:t>
            </a:r>
          </a:p>
          <a:p>
            <a:pPr>
              <a:buFontTx/>
              <a:buNone/>
            </a:pPr>
            <a:r>
              <a:rPr lang="en-US" sz="1300" b="0" dirty="0" smtClean="0"/>
              <a:t>Chapter 3: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Communicating on a Local Network?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3: Communicating on a Local Network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Principles of Communications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3.1.1 –</a:t>
            </a:r>
            <a:r>
              <a:rPr lang="en-US" baseline="0" dirty="0" smtClean="0">
                <a:latin typeface="Arial" charset="0"/>
              </a:rPr>
              <a:t> Establishing the Rules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Principles of Communications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3.1.2 –</a:t>
            </a:r>
            <a:r>
              <a:rPr lang="en-US" baseline="0" dirty="0" smtClean="0">
                <a:latin typeface="Arial" charset="0"/>
              </a:rPr>
              <a:t> So Who Makes the Rules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Principles of Communications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3.1.3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Visualizing How Protocols Work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Principles of Communications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3.1.3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Visualizing How Protocols Work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3: Communicating on a Local Network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Talking the Language of Networking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3.2.1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Working with the OSI Model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Talking the Language of Networking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3.2.1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Working with the OSI Model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18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Talking the Language of Networking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3.2.2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Protocols for Wired Networks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Talking the Language of Networking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3.2.2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Protocols for Wired Networks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01638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3: Communicating on a Local Network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How do Ethernet Networks Work?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3.3.1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Preparing Data for Transmission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22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How do Ethernet Networks Work?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3.3.2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The Building Blocks of Ethernet Networks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23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How do Ethernet Networks Work?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3.3.3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Logical Addressing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3: Communicating on a Local Network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25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How are Networks Built? 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3.4.1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Starting with a Good Design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26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How are Networks Built? 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3.4.1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Starting with a Good Design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27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How are Networks Built? 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3.4.2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Building a Better Access Layer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28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How are Networks Built? 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3.4.2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Building a Better Access Layer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29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How are Networks Built? 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3.4.3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Containing Broadcasts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3</a:t>
            </a:fld>
            <a:endParaRPr lang="en-US" dirty="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Networking Essentials</a:t>
            </a:r>
          </a:p>
          <a:p>
            <a:pPr>
              <a:buFontTx/>
              <a:buNone/>
            </a:pPr>
            <a:r>
              <a:rPr lang="en-US" sz="900" b="0" dirty="0" smtClean="0"/>
              <a:t>Chapter 3: </a:t>
            </a:r>
            <a:r>
              <a:rPr lang="en-US" sz="8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Communicating on a Local Network </a:t>
            </a:r>
            <a:endParaRPr lang="en-GB" sz="800" b="0" dirty="0"/>
          </a:p>
        </p:txBody>
      </p:sp>
    </p:spTree>
    <p:extLst>
      <p:ext uri="{BB962C8B-B14F-4D97-AF65-F5344CB8AC3E}">
        <p14:creationId xmlns:p14="http://schemas.microsoft.com/office/powerpoint/2010/main" val="55188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30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How are Networks Built? 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3.4.3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Containing Broadcasts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31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How are Networks Built? 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3.4.3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Containing Broadcasts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32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How are Networks Built? 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3.4.4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Distributing Messages to Other Devices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3: Communicating on a Local Network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34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3.5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Routing Across Networks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3.5.1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Keeping a Table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35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3.5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Routing Across Networks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3.5.1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Keeping a Table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36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3.5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Routing Across Networks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3.5.2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Creating a LAN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37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3.5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Routing Across Networks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3.5.2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Creating a LAN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5711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8440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6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35279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8</a:t>
            </a:fld>
            <a:endParaRPr lang="en-US" sz="8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3: Communicating on a Local Network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9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 smtClean="0">
                <a:solidFill>
                  <a:srgbClr val="D3D3D3"/>
                </a:solidFill>
              </a:rPr>
              <a:t>Chapter 3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 smtClean="0">
                <a:solidFill>
                  <a:srgbClr val="D3D3D3"/>
                </a:solidFill>
              </a:rPr>
              <a:t>Chapter 3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7713" indent="-29051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cisconetworkingacadem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Instructor Materials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Chapter 3 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/>
              <a:t>Communicating on a Local Network </a:t>
            </a:r>
            <a:endParaRPr lang="en-U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150" y="5066846"/>
            <a:ext cx="4674209" cy="447841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Networking Essentials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 advTm="4378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3.1 Principles of Communications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Principles of Communications</a:t>
            </a:r>
            <a:br>
              <a:rPr lang="en-US" sz="2000" dirty="0" smtClean="0"/>
            </a:br>
            <a:r>
              <a:rPr lang="en-US" dirty="0" smtClean="0"/>
              <a:t>Establishing the Rules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Elements </a:t>
            </a:r>
            <a:endParaRPr lang="en-US" dirty="0" smtClean="0"/>
          </a:p>
          <a:p>
            <a:pPr lvl="1"/>
            <a:r>
              <a:rPr lang="en-US" dirty="0" smtClean="0"/>
              <a:t>The source, the destination, and the transmission medium.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62918"/>
            <a:ext cx="3467099" cy="392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69487" y="2781300"/>
            <a:ext cx="4566013" cy="349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Communication </a:t>
            </a:r>
            <a:r>
              <a:rPr lang="en-US" dirty="0"/>
              <a:t>Protocols </a:t>
            </a:r>
          </a:p>
          <a:p>
            <a:pPr lvl="1"/>
            <a:r>
              <a:rPr lang="en-US" dirty="0"/>
              <a:t>Before beginning to communicate with each other, we establish rules or agreements to govern the conversation.</a:t>
            </a:r>
          </a:p>
          <a:p>
            <a:endParaRPr lang="en-US" kern="0" dirty="0" smtClean="0"/>
          </a:p>
          <a:p>
            <a:r>
              <a:rPr lang="en-US" kern="0" dirty="0" smtClean="0"/>
              <a:t>Why Protocols Matter </a:t>
            </a:r>
          </a:p>
          <a:p>
            <a:pPr lvl="1"/>
            <a:r>
              <a:rPr lang="en-US" kern="0" dirty="0" smtClean="0"/>
              <a:t>Networking protocols define the rules of communication over the local network.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9382258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Principles of Communications</a:t>
            </a:r>
            <a:br>
              <a:rPr lang="en-US" sz="2000" dirty="0" smtClean="0"/>
            </a:br>
            <a:r>
              <a:rPr lang="en-US" dirty="0"/>
              <a:t>So Who Makes the Rules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and Standards </a:t>
            </a:r>
            <a:endParaRPr lang="en-US" dirty="0" smtClean="0"/>
          </a:p>
          <a:p>
            <a:pPr lvl="1"/>
            <a:r>
              <a:rPr lang="en-US" dirty="0" smtClean="0"/>
              <a:t>A standard is a set </a:t>
            </a:r>
            <a:r>
              <a:rPr lang="en-US" dirty="0"/>
              <a:t>of rules that determines how something must be done. </a:t>
            </a:r>
            <a:endParaRPr lang="en-US" dirty="0" smtClean="0"/>
          </a:p>
          <a:p>
            <a:pPr lvl="1"/>
            <a:r>
              <a:rPr lang="en-US" dirty="0" smtClean="0"/>
              <a:t>Networking protocols and </a:t>
            </a:r>
            <a:r>
              <a:rPr lang="en-US" dirty="0"/>
              <a:t>Internet standards </a:t>
            </a:r>
            <a:r>
              <a:rPr lang="en-US" dirty="0" smtClean="0"/>
              <a:t>make it possible </a:t>
            </a:r>
            <a:r>
              <a:rPr lang="en-US" dirty="0"/>
              <a:t>for different types of devices to </a:t>
            </a:r>
            <a:r>
              <a:rPr lang="en-US" dirty="0" smtClean="0"/>
              <a:t>communicate over </a:t>
            </a:r>
            <a:r>
              <a:rPr lang="en-US" dirty="0"/>
              <a:t>the Internet</a:t>
            </a:r>
            <a:r>
              <a:rPr lang="en-US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399" y="3678835"/>
            <a:ext cx="3761601" cy="275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203947" y="3678835"/>
            <a:ext cx="5051452" cy="239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Network Standards Organizations </a:t>
            </a:r>
          </a:p>
          <a:p>
            <a:pPr lvl="1"/>
            <a:r>
              <a:rPr lang="en-US" kern="0" dirty="0" smtClean="0"/>
              <a:t>Standards are developed, published, and maintained by a variety of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40929047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Principles of Communications</a:t>
            </a:r>
            <a:br>
              <a:rPr lang="en-US" sz="2000" dirty="0" smtClean="0"/>
            </a:br>
            <a:r>
              <a:rPr lang="en-US" dirty="0" smtClean="0"/>
              <a:t>Visualizing How Protocols 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539503"/>
            <a:ext cx="8733677" cy="1965698"/>
          </a:xfrm>
        </p:spPr>
        <p:txBody>
          <a:bodyPr/>
          <a:lstStyle/>
          <a:p>
            <a:r>
              <a:rPr lang="en-US" dirty="0"/>
              <a:t>Stacking Them Up </a:t>
            </a:r>
          </a:p>
          <a:p>
            <a:pPr lvl="1"/>
            <a:r>
              <a:rPr lang="en-US" dirty="0"/>
              <a:t>Successful communication </a:t>
            </a:r>
            <a:r>
              <a:rPr lang="en-US" dirty="0" smtClean="0"/>
              <a:t>requires interaction </a:t>
            </a:r>
            <a:r>
              <a:rPr lang="en-US" dirty="0"/>
              <a:t>between </a:t>
            </a:r>
            <a:r>
              <a:rPr lang="en-US" dirty="0" smtClean="0"/>
              <a:t>protocols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protocol </a:t>
            </a:r>
            <a:r>
              <a:rPr lang="en-US" dirty="0" smtClean="0"/>
              <a:t>stack is used to help separate the function of each protocol.</a:t>
            </a:r>
          </a:p>
          <a:p>
            <a:pPr lvl="1"/>
            <a:r>
              <a:rPr lang="en-US" dirty="0" smtClean="0"/>
              <a:t>This enables </a:t>
            </a:r>
            <a:r>
              <a:rPr lang="en-US" dirty="0"/>
              <a:t>each layer in the stack to operate independently of others</a:t>
            </a:r>
            <a:r>
              <a:rPr lang="en-US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710" y="3746500"/>
            <a:ext cx="5002390" cy="248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205535" y="3746500"/>
            <a:ext cx="3936075" cy="281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Using a Layered Model</a:t>
            </a:r>
          </a:p>
          <a:p>
            <a:pPr lvl="1"/>
            <a:r>
              <a:rPr lang="en-US" dirty="0"/>
              <a:t>Layered models help us visualize how the various protocols work together to enable network communications</a:t>
            </a:r>
          </a:p>
          <a:p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40570112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Principles of Communications</a:t>
            </a:r>
            <a:br>
              <a:rPr lang="en-US" sz="2000" dirty="0" smtClean="0"/>
            </a:br>
            <a:r>
              <a:rPr lang="en-US" dirty="0" smtClean="0"/>
              <a:t>Visualizing How Protocols 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types of Network </a:t>
            </a:r>
            <a:r>
              <a:rPr lang="en-US" dirty="0" smtClean="0"/>
              <a:t>Models</a:t>
            </a:r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53316"/>
              </p:ext>
            </p:extLst>
          </p:nvPr>
        </p:nvGraphicFramePr>
        <p:xfrm>
          <a:off x="393700" y="2044700"/>
          <a:ext cx="8331200" cy="4308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0"/>
                <a:gridCol w="4635500"/>
              </a:tblGrid>
              <a:tr h="40640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Protocol Model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Reference Model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TCP/IP Model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 Systems Interconnection (OSI) Model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77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782" y="3060700"/>
            <a:ext cx="2047434" cy="319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3060700"/>
            <a:ext cx="1670049" cy="313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1370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3.2 Talking the Language of Networking </a:t>
            </a:r>
          </a:p>
        </p:txBody>
      </p:sp>
    </p:spTree>
    <p:extLst>
      <p:ext uri="{BB962C8B-B14F-4D97-AF65-F5344CB8AC3E}">
        <p14:creationId xmlns:p14="http://schemas.microsoft.com/office/powerpoint/2010/main" val="11490945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Talking the Language of Networking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Working with the OSI Model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Dividing the Tasks </a:t>
            </a:r>
          </a:p>
          <a:p>
            <a:pPr lvl="1"/>
            <a:r>
              <a:rPr lang="en-US" dirty="0"/>
              <a:t>The OSI model </a:t>
            </a:r>
            <a:r>
              <a:rPr lang="en-US" dirty="0" smtClean="0"/>
              <a:t>divides communication into </a:t>
            </a:r>
            <a:r>
              <a:rPr lang="en-US" dirty="0"/>
              <a:t>multiple processes. </a:t>
            </a:r>
            <a:endParaRPr lang="en-US" dirty="0" smtClean="0"/>
          </a:p>
          <a:p>
            <a:pPr lvl="2"/>
            <a:r>
              <a:rPr lang="en-US" sz="1800" dirty="0" smtClean="0"/>
              <a:t>Each </a:t>
            </a:r>
            <a:r>
              <a:rPr lang="en-US" sz="1800" dirty="0"/>
              <a:t>process is a small part of the larger task. </a:t>
            </a:r>
            <a:endParaRPr lang="en-US" sz="1800" dirty="0" smtClean="0"/>
          </a:p>
          <a:p>
            <a:pPr lvl="1"/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16" y="3028950"/>
            <a:ext cx="8030969" cy="318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1006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Talking the Language of Networking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Working with the OSI Model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</a:t>
            </a:r>
            <a:r>
              <a:rPr lang="en-US" dirty="0"/>
              <a:t>the OSI and TCP/IP </a:t>
            </a:r>
            <a:r>
              <a:rPr lang="en-US" dirty="0" smtClean="0"/>
              <a:t>Models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081" y="2184039"/>
            <a:ext cx="4795838" cy="3750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0" y="6125911"/>
            <a:ext cx="4572000" cy="4801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lvl="1"/>
            <a:r>
              <a:rPr lang="en-US" sz="1400" dirty="0"/>
              <a:t>Both models are commonly </a:t>
            </a:r>
            <a:r>
              <a:rPr lang="en-US" sz="1400" dirty="0" smtClean="0"/>
              <a:t>used; therefore, it is wise to become very </a:t>
            </a:r>
            <a:r>
              <a:rPr lang="en-US" sz="1400" dirty="0"/>
              <a:t>familiar with them. </a:t>
            </a:r>
          </a:p>
        </p:txBody>
      </p:sp>
    </p:spTree>
    <p:extLst>
      <p:ext uri="{BB962C8B-B14F-4D97-AF65-F5344CB8AC3E}">
        <p14:creationId xmlns:p14="http://schemas.microsoft.com/office/powerpoint/2010/main" val="799917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Talking the Language of Networking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Protocols for Wired Networks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Ethernet? </a:t>
            </a:r>
            <a:endParaRPr lang="en-US" dirty="0" smtClean="0"/>
          </a:p>
          <a:p>
            <a:pPr lvl="1"/>
            <a:r>
              <a:rPr lang="en-US" dirty="0" smtClean="0"/>
              <a:t>Ethernet has become the de </a:t>
            </a:r>
            <a:r>
              <a:rPr lang="en-US" dirty="0"/>
              <a:t>facto </a:t>
            </a:r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This means it is used </a:t>
            </a:r>
            <a:r>
              <a:rPr lang="en-US" dirty="0"/>
              <a:t>by almost all wired local area </a:t>
            </a:r>
            <a:r>
              <a:rPr lang="en-US" dirty="0" smtClean="0"/>
              <a:t>networks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806700"/>
            <a:ext cx="699135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5725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Talking the Language of Networking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Protocols for Wired Networks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Ethernet </a:t>
            </a:r>
            <a:r>
              <a:rPr lang="en-US" dirty="0"/>
              <a:t>is Constantly Evolving </a:t>
            </a:r>
          </a:p>
          <a:p>
            <a:pPr lvl="1"/>
            <a:r>
              <a:rPr lang="en-US" dirty="0" smtClean="0"/>
              <a:t>The Institute </a:t>
            </a:r>
            <a:r>
              <a:rPr lang="en-US" dirty="0"/>
              <a:t>of Electrical and Electronic </a:t>
            </a:r>
            <a:r>
              <a:rPr lang="en-US" dirty="0" smtClean="0"/>
              <a:t>Engineers (IEEE) maintains Ethernet </a:t>
            </a:r>
            <a:r>
              <a:rPr lang="en-US" dirty="0"/>
              <a:t>and wireless standards. </a:t>
            </a:r>
            <a:endParaRPr lang="en-US" dirty="0" smtClean="0"/>
          </a:p>
          <a:p>
            <a:pPr lvl="1"/>
            <a:r>
              <a:rPr lang="en-US" dirty="0" smtClean="0"/>
              <a:t>They are responsible for maintaining </a:t>
            </a:r>
            <a:r>
              <a:rPr lang="en-US" dirty="0"/>
              <a:t>the standards </a:t>
            </a:r>
            <a:r>
              <a:rPr lang="en-US" dirty="0" smtClean="0"/>
              <a:t>and for approving new enhancements.</a:t>
            </a:r>
          </a:p>
          <a:p>
            <a:endParaRPr lang="en-US" dirty="0" smtClean="0"/>
          </a:p>
          <a:p>
            <a:r>
              <a:rPr lang="en-US" dirty="0" smtClean="0"/>
              <a:t>Ethernet </a:t>
            </a:r>
            <a:r>
              <a:rPr lang="en-US" dirty="0"/>
              <a:t>Addressing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host connected to an Ethernet network is assigned a </a:t>
            </a:r>
            <a:r>
              <a:rPr lang="en-US" dirty="0" smtClean="0"/>
              <a:t>unique physical </a:t>
            </a:r>
            <a:r>
              <a:rPr lang="en-US" dirty="0"/>
              <a:t>address which </a:t>
            </a:r>
            <a:r>
              <a:rPr lang="en-US" dirty="0" smtClean="0"/>
              <a:t>identifies it on </a:t>
            </a:r>
            <a:r>
              <a:rPr lang="en-US" dirty="0"/>
              <a:t>the network.</a:t>
            </a:r>
          </a:p>
          <a:p>
            <a:pPr lvl="1"/>
            <a:r>
              <a:rPr lang="en-US" dirty="0" smtClean="0"/>
              <a:t>The physical </a:t>
            </a:r>
            <a:r>
              <a:rPr lang="en-US" dirty="0"/>
              <a:t>address </a:t>
            </a:r>
            <a:r>
              <a:rPr lang="en-US" dirty="0" smtClean="0"/>
              <a:t>is </a:t>
            </a:r>
            <a:r>
              <a:rPr lang="en-US" dirty="0"/>
              <a:t>known as the Media </a:t>
            </a:r>
            <a:r>
              <a:rPr lang="en-US" dirty="0" smtClean="0"/>
              <a:t>Access Control </a:t>
            </a:r>
            <a:r>
              <a:rPr lang="en-US" dirty="0"/>
              <a:t>(MAC) </a:t>
            </a:r>
            <a:r>
              <a:rPr lang="en-US" dirty="0" smtClean="0"/>
              <a:t>address and is assigned </a:t>
            </a:r>
            <a:r>
              <a:rPr lang="en-US" dirty="0"/>
              <a:t>to a NIC it when it is manufactured.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56197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50851" y="353959"/>
            <a:ext cx="8145462" cy="97339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Instructor </a:t>
            </a:r>
            <a:r>
              <a:rPr lang="en-US" dirty="0" smtClean="0">
                <a:latin typeface="Arial" charset="0"/>
              </a:rPr>
              <a:t>Materials </a:t>
            </a:r>
            <a:r>
              <a:rPr lang="en-US" dirty="0">
                <a:latin typeface="Arial" charset="0"/>
              </a:rPr>
              <a:t>- </a:t>
            </a:r>
            <a:r>
              <a:rPr lang="en-US" dirty="0" smtClean="0">
                <a:latin typeface="Arial" charset="0"/>
              </a:rPr>
              <a:t>Chapter 3 Planning Guide</a:t>
            </a:r>
            <a:endParaRPr lang="en-US" dirty="0" smtClean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50851" y="1327354"/>
            <a:ext cx="7940675" cy="453980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This PowerPoint deck is divided in two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Instructor Planning Guide</a:t>
            </a:r>
            <a:endParaRPr lang="en-CA" sz="2000" dirty="0" smtClean="0"/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Information to help you become familiar with the chapter</a:t>
            </a:r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Teaching aids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Instructor </a:t>
            </a:r>
            <a:r>
              <a:rPr lang="en-CA" sz="2000" dirty="0"/>
              <a:t>Class Presentation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Optional slides that </a:t>
            </a:r>
            <a:r>
              <a:rPr lang="en-CA" sz="1600" dirty="0" smtClean="0"/>
              <a:t>you </a:t>
            </a:r>
            <a:r>
              <a:rPr lang="en-CA" sz="1600" dirty="0"/>
              <a:t>can use </a:t>
            </a:r>
            <a:r>
              <a:rPr lang="en-CA" sz="1600" dirty="0" smtClean="0"/>
              <a:t>in the classroom</a:t>
            </a:r>
            <a:endParaRPr lang="en-CA" sz="1600" dirty="0"/>
          </a:p>
          <a:p>
            <a:pPr lvl="1">
              <a:buFont typeface="Wingdings" charset="2"/>
              <a:buChar char="§"/>
            </a:pPr>
            <a:r>
              <a:rPr lang="en-CA" sz="1600" dirty="0"/>
              <a:t>Begins on slide </a:t>
            </a:r>
            <a:r>
              <a:rPr lang="en-CA" sz="1600" smtClean="0"/>
              <a:t># 8</a:t>
            </a:r>
            <a:endParaRPr lang="en-CA" sz="16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b="1" dirty="0"/>
              <a:t>Note: </a:t>
            </a:r>
          </a:p>
          <a:p>
            <a:r>
              <a:rPr lang="en-CA" sz="2000" dirty="0"/>
              <a:t>Remove the Planning Guide from this presentation before sharing with anyone.</a:t>
            </a:r>
          </a:p>
        </p:txBody>
      </p:sp>
    </p:spTree>
    <p:extLst>
      <p:ext uri="{BB962C8B-B14F-4D97-AF65-F5344CB8AC3E}">
        <p14:creationId xmlns:p14="http://schemas.microsoft.com/office/powerpoint/2010/main" val="10457619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3.3 How do Ethernet Networks Work? </a:t>
            </a:r>
          </a:p>
        </p:txBody>
      </p:sp>
    </p:spTree>
    <p:extLst>
      <p:ext uri="{BB962C8B-B14F-4D97-AF65-F5344CB8AC3E}">
        <p14:creationId xmlns:p14="http://schemas.microsoft.com/office/powerpoint/2010/main" val="11490945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How do Ethernet Networks </a:t>
            </a:r>
            <a:r>
              <a:rPr lang="en-US" sz="2000" dirty="0" smtClean="0"/>
              <a:t>Work?</a:t>
            </a:r>
            <a:br>
              <a:rPr lang="en-US" sz="2000" dirty="0" smtClean="0"/>
            </a:br>
            <a:r>
              <a:rPr lang="en-US" dirty="0"/>
              <a:t>Preparing Data for Transmission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</a:t>
            </a:r>
          </a:p>
          <a:p>
            <a:pPr lvl="1"/>
            <a:r>
              <a:rPr lang="en-US" dirty="0"/>
              <a:t>The process of placing one message </a:t>
            </a:r>
            <a:r>
              <a:rPr lang="en-US" dirty="0" smtClean="0"/>
              <a:t>inside </a:t>
            </a:r>
            <a:r>
              <a:rPr lang="en-US" dirty="0"/>
              <a:t>another message format </a:t>
            </a:r>
            <a:r>
              <a:rPr lang="en-US" dirty="0" smtClean="0"/>
              <a:t>is </a:t>
            </a:r>
            <a:r>
              <a:rPr lang="en-US" dirty="0"/>
              <a:t>called encapsulation. </a:t>
            </a:r>
            <a:endParaRPr lang="en-US" dirty="0" smtClean="0"/>
          </a:p>
          <a:p>
            <a:pPr lvl="2"/>
            <a:r>
              <a:rPr lang="en-US" dirty="0" smtClean="0"/>
              <a:t>De-encapsulation </a:t>
            </a:r>
            <a:r>
              <a:rPr lang="en-US" dirty="0"/>
              <a:t>occurs when the process is </a:t>
            </a:r>
            <a:r>
              <a:rPr lang="en-US" dirty="0" smtClean="0"/>
              <a:t>reversed.</a:t>
            </a:r>
          </a:p>
          <a:p>
            <a:pPr lvl="1"/>
            <a:r>
              <a:rPr lang="en-US" dirty="0" smtClean="0"/>
              <a:t>Before a network message is </a:t>
            </a:r>
            <a:r>
              <a:rPr lang="en-US" dirty="0"/>
              <a:t>sent over the </a:t>
            </a:r>
            <a:r>
              <a:rPr lang="en-US" dirty="0" smtClean="0"/>
              <a:t>network, it is encapsulated </a:t>
            </a:r>
            <a:r>
              <a:rPr lang="en-US" dirty="0"/>
              <a:t>in a </a:t>
            </a:r>
            <a:r>
              <a:rPr lang="en-US" dirty="0" smtClean="0"/>
              <a:t>frame that identifies </a:t>
            </a:r>
            <a:r>
              <a:rPr lang="en-US" dirty="0"/>
              <a:t>the destination and source MAC </a:t>
            </a:r>
            <a:r>
              <a:rPr lang="en-US" dirty="0" smtClean="0"/>
              <a:t>addresses. </a:t>
            </a:r>
          </a:p>
          <a:p>
            <a:endParaRPr lang="en-US" dirty="0" smtClean="0"/>
          </a:p>
          <a:p>
            <a:r>
              <a:rPr lang="en-US" dirty="0" smtClean="0"/>
              <a:t>Framing </a:t>
            </a:r>
            <a:r>
              <a:rPr lang="en-US" dirty="0"/>
              <a:t>the Message 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879026"/>
              </p:ext>
            </p:extLst>
          </p:nvPr>
        </p:nvGraphicFramePr>
        <p:xfrm>
          <a:off x="392907" y="4902994"/>
          <a:ext cx="8358187" cy="15668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04"/>
                <a:gridCol w="957846"/>
                <a:gridCol w="1554859"/>
                <a:gridCol w="1554859"/>
                <a:gridCol w="813513"/>
                <a:gridCol w="1283907"/>
                <a:gridCol w="1028699"/>
              </a:tblGrid>
              <a:tr h="420518">
                <a:tc gridSpan="7">
                  <a:txBody>
                    <a:bodyPr/>
                    <a:lstStyle/>
                    <a:p>
                      <a:r>
                        <a:rPr lang="en-US" dirty="0" smtClean="0"/>
                        <a:t>IEEE 802.3 Ethernet Frame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05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7 bytes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46 to 1500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582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Preamble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Start</a:t>
                      </a:r>
                      <a:r>
                        <a:rPr lang="en-US" sz="1200" b="1" baseline="0" dirty="0" smtClean="0"/>
                        <a:t> of Frame Delimiter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Destination MAC Address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Source</a:t>
                      </a:r>
                      <a:r>
                        <a:rPr lang="en-US" sz="1200" b="1" baseline="0" dirty="0" smtClean="0"/>
                        <a:t> MAC Address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Type / Length 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802.2 Header </a:t>
                      </a:r>
                    </a:p>
                    <a:p>
                      <a:pPr algn="ctr"/>
                      <a:r>
                        <a:rPr lang="en-US" sz="1200" b="1" dirty="0" smtClean="0"/>
                        <a:t>and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Frame</a:t>
                      </a:r>
                      <a:r>
                        <a:rPr lang="en-US" sz="1200" b="1" baseline="0" dirty="0" smtClean="0"/>
                        <a:t> Check Sequence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0090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How do Ethernet Networks </a:t>
            </a:r>
            <a:r>
              <a:rPr lang="en-US" sz="2000" dirty="0" smtClean="0"/>
              <a:t>Work?</a:t>
            </a:r>
            <a:br>
              <a:rPr lang="en-US" sz="2000" dirty="0" smtClean="0"/>
            </a:br>
            <a:r>
              <a:rPr lang="en-US" dirty="0"/>
              <a:t>The Building Blocks of Ethernet Networks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Networks Need Hierarchical </a:t>
            </a:r>
            <a:r>
              <a:rPr lang="en-US" dirty="0"/>
              <a:t>Design </a:t>
            </a:r>
          </a:p>
          <a:p>
            <a:pPr lvl="1"/>
            <a:r>
              <a:rPr lang="en-US" dirty="0"/>
              <a:t>A MAC address </a:t>
            </a:r>
            <a:r>
              <a:rPr lang="en-US" dirty="0" smtClean="0"/>
              <a:t>identities a </a:t>
            </a:r>
            <a:r>
              <a:rPr lang="en-US" dirty="0"/>
              <a:t>specific </a:t>
            </a:r>
            <a:r>
              <a:rPr lang="en-US" dirty="0" smtClean="0"/>
              <a:t>host on a local network, but it cannot be used to reach remote hosts networks.</a:t>
            </a:r>
          </a:p>
          <a:p>
            <a:pPr lvl="1"/>
            <a:r>
              <a:rPr lang="en-US" dirty="0" smtClean="0"/>
              <a:t>A hierarchical design is required.</a:t>
            </a:r>
          </a:p>
          <a:p>
            <a:endParaRPr lang="en-US" dirty="0" smtClean="0"/>
          </a:p>
          <a:p>
            <a:r>
              <a:rPr lang="en-US" dirty="0" smtClean="0"/>
              <a:t>The Benefits of Hierarchical Design  </a:t>
            </a:r>
          </a:p>
          <a:p>
            <a:pPr lvl="1"/>
            <a:r>
              <a:rPr lang="en-US" dirty="0" smtClean="0"/>
              <a:t>Enterprise networks are most often designed in hierarchical manner using an access layer, distribution layer, and core layer.</a:t>
            </a:r>
          </a:p>
          <a:p>
            <a:pPr lvl="1"/>
            <a:r>
              <a:rPr lang="en-US" dirty="0" smtClean="0"/>
              <a:t>Hierarchical networks require a logical addressing scheme such as </a:t>
            </a:r>
            <a:r>
              <a:rPr lang="en-US" dirty="0"/>
              <a:t>Internet Protocol version 4 (IPv4</a:t>
            </a:r>
            <a:r>
              <a:rPr lang="en-US" dirty="0" smtClean="0"/>
              <a:t>) or Internet </a:t>
            </a:r>
            <a:r>
              <a:rPr lang="en-US" dirty="0"/>
              <a:t>Protocol version 6 (IPv6) </a:t>
            </a:r>
            <a:r>
              <a:rPr lang="en-US" dirty="0" smtClean="0"/>
              <a:t>to reach remote hosts.</a:t>
            </a:r>
          </a:p>
        </p:txBody>
      </p:sp>
    </p:spTree>
    <p:extLst>
      <p:ext uri="{BB962C8B-B14F-4D97-AF65-F5344CB8AC3E}">
        <p14:creationId xmlns:p14="http://schemas.microsoft.com/office/powerpoint/2010/main" val="9591983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How do Ethernet Networks </a:t>
            </a:r>
            <a:r>
              <a:rPr lang="en-US" sz="2000" dirty="0" smtClean="0"/>
              <a:t>Work?</a:t>
            </a:r>
            <a:br>
              <a:rPr lang="en-US" sz="2000" dirty="0" smtClean="0"/>
            </a:br>
            <a:r>
              <a:rPr lang="en-US" dirty="0"/>
              <a:t>Logical Addressing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</a:t>
            </a:r>
            <a:r>
              <a:rPr lang="en-US" dirty="0" smtClean="0"/>
              <a:t>and Logical Addresses</a:t>
            </a:r>
          </a:p>
          <a:p>
            <a:pPr lvl="1"/>
            <a:r>
              <a:rPr lang="en-US" dirty="0" smtClean="0"/>
              <a:t>A MAC </a:t>
            </a:r>
            <a:r>
              <a:rPr lang="en-US" dirty="0"/>
              <a:t>address </a:t>
            </a:r>
            <a:r>
              <a:rPr lang="en-US" dirty="0" smtClean="0"/>
              <a:t>is </a:t>
            </a:r>
            <a:r>
              <a:rPr lang="en-US" dirty="0"/>
              <a:t>physically assigned to </a:t>
            </a:r>
            <a:r>
              <a:rPr lang="en-US" dirty="0" smtClean="0"/>
              <a:t>a NIC and never changes. </a:t>
            </a:r>
          </a:p>
          <a:p>
            <a:pPr lvl="2"/>
            <a:r>
              <a:rPr lang="en-US" sz="1800" dirty="0" smtClean="0"/>
              <a:t>The </a:t>
            </a:r>
            <a:r>
              <a:rPr lang="en-US" sz="1800" dirty="0"/>
              <a:t>physical </a:t>
            </a:r>
            <a:r>
              <a:rPr lang="en-US" sz="1800" dirty="0" smtClean="0"/>
              <a:t>MAC address remains </a:t>
            </a:r>
            <a:r>
              <a:rPr lang="en-US" sz="1800" dirty="0"/>
              <a:t>the same regardless </a:t>
            </a:r>
            <a:r>
              <a:rPr lang="en-US" sz="1800" dirty="0" smtClean="0"/>
              <a:t>of network</a:t>
            </a:r>
            <a:r>
              <a:rPr lang="en-US" sz="1800" dirty="0"/>
              <a:t>.</a:t>
            </a:r>
          </a:p>
          <a:p>
            <a:pPr lvl="1"/>
            <a:r>
              <a:rPr lang="en-US" dirty="0" smtClean="0"/>
              <a:t>An IP address (network address) is logically assigned </a:t>
            </a:r>
            <a:r>
              <a:rPr lang="en-US" dirty="0"/>
              <a:t>to </a:t>
            </a:r>
            <a:r>
              <a:rPr lang="en-US" dirty="0" smtClean="0"/>
              <a:t>a host NIC.</a:t>
            </a:r>
            <a:endParaRPr lang="en-US" dirty="0"/>
          </a:p>
          <a:p>
            <a:pPr lvl="1"/>
            <a:r>
              <a:rPr lang="en-US" dirty="0" smtClean="0"/>
              <a:t>The logical IP </a:t>
            </a:r>
            <a:r>
              <a:rPr lang="en-US" dirty="0"/>
              <a:t>addresses contain two </a:t>
            </a:r>
            <a:r>
              <a:rPr lang="en-US" dirty="0" smtClean="0"/>
              <a:t>parts:</a:t>
            </a:r>
          </a:p>
          <a:p>
            <a:pPr lvl="2"/>
            <a:r>
              <a:rPr lang="en-US" sz="1800" b="1" dirty="0" smtClean="0"/>
              <a:t>Network portion</a:t>
            </a:r>
            <a:r>
              <a:rPr lang="en-US" sz="1800" dirty="0" smtClean="0"/>
              <a:t>: The left-hand portion of an IP </a:t>
            </a:r>
            <a:r>
              <a:rPr lang="en-US" sz="1800" dirty="0"/>
              <a:t>address </a:t>
            </a:r>
            <a:r>
              <a:rPr lang="en-US" sz="1800" dirty="0" smtClean="0"/>
              <a:t>identifies the network portion of the address. It is the same </a:t>
            </a:r>
            <a:r>
              <a:rPr lang="en-US" sz="1800" dirty="0"/>
              <a:t>for all hosts connected to the </a:t>
            </a:r>
            <a:r>
              <a:rPr lang="en-US" sz="1800" dirty="0" smtClean="0"/>
              <a:t>local </a:t>
            </a:r>
            <a:r>
              <a:rPr lang="en-US" sz="1800" dirty="0"/>
              <a:t>network. </a:t>
            </a:r>
            <a:endParaRPr lang="en-US" sz="1800" dirty="0" smtClean="0"/>
          </a:p>
          <a:p>
            <a:pPr lvl="2"/>
            <a:r>
              <a:rPr lang="en-US" sz="1800" b="1" dirty="0" smtClean="0"/>
              <a:t>Host address</a:t>
            </a:r>
            <a:r>
              <a:rPr lang="en-US" sz="1800" dirty="0" smtClean="0"/>
              <a:t>: The right-hand portion of an IP address that uniquely identifies the individual host on the network. </a:t>
            </a:r>
            <a:endParaRPr lang="en-US" sz="1800" dirty="0"/>
          </a:p>
          <a:p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/>
              <a:t>the physical MAC and logical IP addresses are required for a computer to communicate on a hierarchical </a:t>
            </a:r>
            <a:r>
              <a:rPr lang="en-US" dirty="0" smtClean="0"/>
              <a:t>network. </a:t>
            </a:r>
          </a:p>
        </p:txBody>
      </p:sp>
    </p:spTree>
    <p:extLst>
      <p:ext uri="{BB962C8B-B14F-4D97-AF65-F5344CB8AC3E}">
        <p14:creationId xmlns:p14="http://schemas.microsoft.com/office/powerpoint/2010/main" val="9591983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3.4 How are Networks Built? </a:t>
            </a:r>
          </a:p>
        </p:txBody>
      </p:sp>
    </p:spTree>
    <p:extLst>
      <p:ext uri="{BB962C8B-B14F-4D97-AF65-F5344CB8AC3E}">
        <p14:creationId xmlns:p14="http://schemas.microsoft.com/office/powerpoint/2010/main" val="3628122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How are Networks Built?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Starting with a Good Design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Access, Distribution and Core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051" y="2187511"/>
            <a:ext cx="5107899" cy="437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 bwMode="auto">
          <a:xfrm>
            <a:off x="368300" y="3930522"/>
            <a:ext cx="1524000" cy="1136778"/>
          </a:xfrm>
          <a:prstGeom prst="wedgeRectCallout">
            <a:avLst>
              <a:gd name="adj1" fmla="val 93056"/>
              <a:gd name="adj2" fmla="val -9144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14388"/>
            <a:r>
              <a:rPr lang="en-US" sz="1400" dirty="0" smtClean="0"/>
              <a:t>Provides </a:t>
            </a:r>
            <a:r>
              <a:rPr lang="en-US" sz="1400" dirty="0"/>
              <a:t>connections to hosts in a local Ethernet </a:t>
            </a:r>
            <a:r>
              <a:rPr lang="en-US" sz="1400" dirty="0" smtClean="0"/>
              <a:t>network.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5829300" y="1231900"/>
            <a:ext cx="2058650" cy="749300"/>
          </a:xfrm>
          <a:prstGeom prst="wedgeRectCallout">
            <a:avLst>
              <a:gd name="adj1" fmla="val -55539"/>
              <a:gd name="adj2" fmla="val 84084"/>
            </a:avLst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14388"/>
            <a:r>
              <a:rPr lang="en-US" sz="1400" dirty="0" smtClean="0"/>
              <a:t>Interconnects </a:t>
            </a:r>
            <a:r>
              <a:rPr lang="en-US" sz="1400" dirty="0"/>
              <a:t>the smaller local networks.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7416800" y="3617138"/>
            <a:ext cx="1587500" cy="1288508"/>
          </a:xfrm>
          <a:prstGeom prst="wedgeRectCallout">
            <a:avLst>
              <a:gd name="adj1" fmla="val -76176"/>
              <a:gd name="adj2" fmla="val -15971"/>
            </a:avLst>
          </a:prstGeom>
          <a:solidFill>
            <a:schemeClr val="tx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14388"/>
            <a:r>
              <a:rPr lang="en-US" sz="1400" dirty="0" smtClean="0"/>
              <a:t>Provides </a:t>
            </a:r>
            <a:r>
              <a:rPr lang="en-US" sz="1400" dirty="0"/>
              <a:t>a high-speed connection between distribution layer devices</a:t>
            </a:r>
          </a:p>
        </p:txBody>
      </p:sp>
    </p:spTree>
    <p:extLst>
      <p:ext uri="{BB962C8B-B14F-4D97-AF65-F5344CB8AC3E}">
        <p14:creationId xmlns:p14="http://schemas.microsoft.com/office/powerpoint/2010/main" val="27587563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How are Networks Built?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Starting with a Good Design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/>
              <a:t>Layer Devices 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the first line of networking devices that connect hosts to the wired Ethernet network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Typically connected using Layer 2 switches.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Ethernet Hubs</a:t>
            </a:r>
          </a:p>
          <a:p>
            <a:pPr lvl="1"/>
            <a:r>
              <a:rPr lang="en-US" dirty="0" smtClean="0"/>
              <a:t>Legacy access layer device that broadcast frames to all ports.</a:t>
            </a:r>
          </a:p>
          <a:p>
            <a:pPr lvl="1"/>
            <a:r>
              <a:rPr lang="en-US" dirty="0" smtClean="0"/>
              <a:t>Created excessive collision domains.</a:t>
            </a:r>
          </a:p>
          <a:p>
            <a:pPr lvl="1"/>
            <a:r>
              <a:rPr lang="en-US" dirty="0" smtClean="0"/>
              <a:t>Hubs have been superseded by Layer 2 switches.</a:t>
            </a:r>
          </a:p>
        </p:txBody>
      </p:sp>
    </p:spTree>
    <p:extLst>
      <p:ext uri="{BB962C8B-B14F-4D97-AF65-F5344CB8AC3E}">
        <p14:creationId xmlns:p14="http://schemas.microsoft.com/office/powerpoint/2010/main" val="9860034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How are Networks Built?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Building a Better Access Layer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Switches </a:t>
            </a:r>
          </a:p>
          <a:p>
            <a:pPr lvl="1"/>
            <a:r>
              <a:rPr lang="en-US" dirty="0" smtClean="0"/>
              <a:t>A switch </a:t>
            </a:r>
            <a:r>
              <a:rPr lang="en-US" dirty="0"/>
              <a:t>accepts and decodes the frames to read the physical (MAC) address portion of the message.</a:t>
            </a:r>
          </a:p>
          <a:p>
            <a:pPr lvl="1"/>
            <a:r>
              <a:rPr lang="en-US" dirty="0" smtClean="0"/>
              <a:t>The switch checks a </a:t>
            </a:r>
            <a:r>
              <a:rPr lang="en-US" dirty="0"/>
              <a:t>table on the switch, called a MAC address table, </a:t>
            </a:r>
            <a:r>
              <a:rPr lang="en-US" dirty="0" smtClean="0"/>
              <a:t>that contains </a:t>
            </a:r>
            <a:r>
              <a:rPr lang="en-US" dirty="0"/>
              <a:t>a list of all of the active ports and the host MAC addresses that are attached to them. </a:t>
            </a:r>
            <a:endParaRPr lang="en-US" dirty="0" smtClean="0"/>
          </a:p>
          <a:p>
            <a:pPr lvl="1"/>
            <a:r>
              <a:rPr lang="en-US" dirty="0" smtClean="0"/>
              <a:t>The switch creates a circuit that connects those two ports, enabling the switch to support multiple conversations between different pairs of ports.</a:t>
            </a:r>
          </a:p>
        </p:txBody>
      </p:sp>
    </p:spTree>
    <p:extLst>
      <p:ext uri="{BB962C8B-B14F-4D97-AF65-F5344CB8AC3E}">
        <p14:creationId xmlns:p14="http://schemas.microsoft.com/office/powerpoint/2010/main" val="22072036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How are Networks Built?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Building a Better Access Layer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</a:t>
            </a:r>
            <a:r>
              <a:rPr lang="en-US" dirty="0"/>
              <a:t>Address Tables 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2096436"/>
            <a:ext cx="6180914" cy="446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7488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How are Networks Built?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Containing Broadcasts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Broadcasts Anyway? </a:t>
            </a:r>
          </a:p>
          <a:p>
            <a:pPr lvl="1"/>
            <a:r>
              <a:rPr lang="en-US" dirty="0" smtClean="0"/>
              <a:t>A broadcast message is simultaneously sent by a host to all other hosts.</a:t>
            </a:r>
          </a:p>
          <a:p>
            <a:pPr lvl="1"/>
            <a:r>
              <a:rPr lang="en-US" dirty="0" smtClean="0"/>
              <a:t>A broadcast MAC address in hexadecimal notation is </a:t>
            </a:r>
            <a:r>
              <a:rPr lang="en-US" b="1" dirty="0" smtClean="0"/>
              <a:t>FFFF.FFFF.FFFF</a:t>
            </a:r>
          </a:p>
          <a:p>
            <a:endParaRPr lang="en-US" dirty="0" smtClean="0"/>
          </a:p>
          <a:p>
            <a:r>
              <a:rPr lang="en-US" dirty="0" smtClean="0"/>
              <a:t>Broadcast Domains</a:t>
            </a:r>
          </a:p>
          <a:p>
            <a:pPr lvl="1"/>
            <a:r>
              <a:rPr lang="en-US" dirty="0" smtClean="0"/>
              <a:t>A local area network, a network with one or more Ethernet switches, is also referred to as a broadcast domain.</a:t>
            </a:r>
          </a:p>
          <a:p>
            <a:pPr lvl="1"/>
            <a:r>
              <a:rPr lang="en-US" dirty="0" smtClean="0"/>
              <a:t>When a broadcast message is sent, all switches forward the message to every connected host within the same local network. </a:t>
            </a:r>
          </a:p>
        </p:txBody>
      </p:sp>
    </p:spTree>
    <p:extLst>
      <p:ext uri="{BB962C8B-B14F-4D97-AF65-F5344CB8AC3E}">
        <p14:creationId xmlns:p14="http://schemas.microsoft.com/office/powerpoint/2010/main" val="22072036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l" defTabSz="814388">
              <a:defRPr/>
            </a:pPr>
            <a:r>
              <a:rPr lang="en-US" dirty="0">
                <a:solidFill>
                  <a:schemeClr val="bg1"/>
                </a:solidFill>
              </a:rPr>
              <a:t>Networking Essentials</a:t>
            </a:r>
          </a:p>
          <a:p>
            <a:pPr algn="l" defTabSz="814388">
              <a:defRPr/>
            </a:pP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Instructor Planning Guide</a:t>
            </a:r>
          </a:p>
          <a:p>
            <a:pPr algn="l" defTabSz="814388">
              <a:lnSpc>
                <a:spcPct val="90000"/>
              </a:lnSpc>
              <a:defRPr/>
            </a:pPr>
            <a:endParaRPr lang="en-US" b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 defTabSz="814388">
              <a:defRPr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3: Communicating on a Local Network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98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How are Networks Built?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Containing Broadcasts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Communicating at the Access Layer </a:t>
            </a:r>
          </a:p>
          <a:p>
            <a:pPr lvl="1"/>
            <a:r>
              <a:rPr lang="en-US" dirty="0" smtClean="0"/>
              <a:t>To send a message, a host needs the IP address and MAC address of the destination host.</a:t>
            </a:r>
          </a:p>
          <a:p>
            <a:pPr lvl="1"/>
            <a:r>
              <a:rPr lang="en-US" dirty="0" smtClean="0"/>
              <a:t>The destination IP address is typically known; therefore, how does </a:t>
            </a:r>
            <a:r>
              <a:rPr lang="en-US" dirty="0"/>
              <a:t>the sending host determine </a:t>
            </a:r>
            <a:r>
              <a:rPr lang="en-US" dirty="0" smtClean="0"/>
              <a:t>the destination </a:t>
            </a:r>
            <a:r>
              <a:rPr lang="en-US" dirty="0"/>
              <a:t>MAC </a:t>
            </a:r>
            <a:r>
              <a:rPr lang="en-US" dirty="0" smtClean="0"/>
              <a:t>address?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sending host can use an IPv4 protocol called </a:t>
            </a:r>
            <a:r>
              <a:rPr lang="en-US" b="1" dirty="0"/>
              <a:t>address resolution protocol (ARP)</a:t>
            </a:r>
            <a:r>
              <a:rPr lang="en-US" dirty="0"/>
              <a:t> to discover the MAC address of any host on the same local network. </a:t>
            </a:r>
            <a:endParaRPr lang="en-US" dirty="0" smtClean="0"/>
          </a:p>
          <a:p>
            <a:pPr lvl="2"/>
            <a:r>
              <a:rPr lang="en-US" sz="1800" dirty="0" smtClean="0"/>
              <a:t>IPv6 </a:t>
            </a:r>
            <a:r>
              <a:rPr lang="en-US" sz="1800" dirty="0"/>
              <a:t>uses a similar method known as Neighbor Discovery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6508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How are Networks Built?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Containing Broadcasts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ARP Works </a:t>
            </a:r>
          </a:p>
        </p:txBody>
      </p:sp>
      <p:sp>
        <p:nvSpPr>
          <p:cNvPr id="4" name="Flowchart: Process 3"/>
          <p:cNvSpPr/>
          <p:nvPr/>
        </p:nvSpPr>
        <p:spPr bwMode="auto">
          <a:xfrm>
            <a:off x="3459431" y="1953480"/>
            <a:ext cx="2007764" cy="623437"/>
          </a:xfrm>
          <a:prstGeom prst="flowChartProcess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Send data to a device</a:t>
            </a:r>
          </a:p>
        </p:txBody>
      </p:sp>
      <p:sp>
        <p:nvSpPr>
          <p:cNvPr id="5" name="Flowchart: Decision 4"/>
          <p:cNvSpPr/>
          <p:nvPr/>
        </p:nvSpPr>
        <p:spPr bwMode="auto">
          <a:xfrm>
            <a:off x="3205860" y="3108028"/>
            <a:ext cx="2529902" cy="1811214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cs typeface="+mn-cs"/>
              </a:rPr>
              <a:t>Is the MAC address in my ARP cache?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6456378" y="5694171"/>
            <a:ext cx="2133419" cy="742061"/>
          </a:xfrm>
          <a:prstGeom prst="flowChartProcess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Receive ARP Reply from 10.1.1.1 with its MAC address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6456378" y="3545958"/>
            <a:ext cx="2133419" cy="933297"/>
          </a:xfrm>
          <a:prstGeom prst="flowChartProcess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Send an ARP Request to IP 10.1.1.1</a:t>
            </a:r>
          </a:p>
        </p:txBody>
      </p:sp>
      <p:sp>
        <p:nvSpPr>
          <p:cNvPr id="8" name="Flowchart: Terminator 7"/>
          <p:cNvSpPr/>
          <p:nvPr/>
        </p:nvSpPr>
        <p:spPr bwMode="auto">
          <a:xfrm>
            <a:off x="3348599" y="5745585"/>
            <a:ext cx="2247900" cy="644525"/>
          </a:xfrm>
          <a:prstGeom prst="flowChartTerminator">
            <a:avLst/>
          </a:prstGeom>
          <a:solidFill>
            <a:srgbClr val="92D050"/>
          </a:solidFill>
          <a:ln>
            <a:headEnd type="none" w="med" len="med"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Send ping packet</a:t>
            </a:r>
          </a:p>
        </p:txBody>
      </p:sp>
      <p:cxnSp>
        <p:nvCxnSpPr>
          <p:cNvPr id="9" name="Straight Connector 8"/>
          <p:cNvCxnSpPr>
            <a:stCxn id="5" idx="2"/>
            <a:endCxn id="8" idx="0"/>
          </p:cNvCxnSpPr>
          <p:nvPr/>
        </p:nvCxnSpPr>
        <p:spPr bwMode="auto">
          <a:xfrm>
            <a:off x="4470811" y="4919242"/>
            <a:ext cx="1738" cy="82634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4" idx="2"/>
            <a:endCxn id="5" idx="0"/>
          </p:cNvCxnSpPr>
          <p:nvPr/>
        </p:nvCxnSpPr>
        <p:spPr bwMode="auto">
          <a:xfrm>
            <a:off x="4463313" y="2576917"/>
            <a:ext cx="7498" cy="53111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7" idx="2"/>
            <a:endCxn id="6" idx="0"/>
          </p:cNvCxnSpPr>
          <p:nvPr/>
        </p:nvCxnSpPr>
        <p:spPr bwMode="auto">
          <a:xfrm>
            <a:off x="7523088" y="4479255"/>
            <a:ext cx="0" cy="12149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5708054" y="4085963"/>
            <a:ext cx="619914" cy="15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Straight Connector 12"/>
          <p:cNvCxnSpPr>
            <a:stCxn id="8" idx="3"/>
            <a:endCxn id="6" idx="1"/>
          </p:cNvCxnSpPr>
          <p:nvPr/>
        </p:nvCxnSpPr>
        <p:spPr bwMode="auto">
          <a:xfrm flipV="1">
            <a:off x="5596499" y="6065202"/>
            <a:ext cx="859879" cy="26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5642358" y="3717695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No</a:t>
            </a:r>
            <a:endParaRPr lang="en-US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3960379" y="4760276"/>
            <a:ext cx="448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Yes</a:t>
            </a:r>
            <a:endParaRPr lang="en-US" sz="1200" b="1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447823" y="4245393"/>
            <a:ext cx="21604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Dest MAC: </a:t>
            </a:r>
            <a:r>
              <a:rPr lang="en-US" altLang="en-US" sz="1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FF-FF-FF-FF-FF-FF</a:t>
            </a:r>
            <a:endParaRPr lang="en-US" altLang="en-US" sz="10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78528" y="2230045"/>
            <a:ext cx="2723290" cy="593740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rIns="91440" anchor="ctr" anchorCtr="0"/>
          <a:lstStyle/>
          <a:p>
            <a:pPr>
              <a:spcBef>
                <a:spcPts val="600"/>
              </a:spcBef>
              <a:buClr>
                <a:schemeClr val="tx1"/>
              </a:buClr>
              <a:buSzPct val="60000"/>
              <a:defRPr/>
            </a:pPr>
            <a:r>
              <a:rPr lang="en-US" sz="1400" dirty="0" smtClean="0"/>
              <a:t>The PC attempts to ping IP address 10.1.1.1.</a:t>
            </a:r>
            <a:endParaRPr lang="en-US" sz="1400" dirty="0"/>
          </a:p>
        </p:txBody>
      </p:sp>
      <p:pic>
        <p:nvPicPr>
          <p:cNvPr id="18" name="Picture 10" descr="C:\Users\ecoffey\AppData\Local\Temp\Rar$DRa1.653\30059_Device_laptop_3145_default_256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13" y="2885361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938507" y="3202199"/>
            <a:ext cx="1116932" cy="825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800" dirty="0" smtClean="0">
                <a:latin typeface="CiscoSans Thin" pitchFamily="34" charset="0"/>
              </a:rPr>
              <a:t>PC&gt; </a:t>
            </a:r>
            <a:r>
              <a:rPr lang="en-US" sz="800" b="1" dirty="0" smtClean="0">
                <a:latin typeface="CiscoSans Thin" pitchFamily="34" charset="0"/>
              </a:rPr>
              <a:t>ping 10.1.1.1</a:t>
            </a:r>
            <a:endParaRPr lang="en-US" sz="800" b="1" dirty="0">
              <a:latin typeface="CiscoSans Thin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8527" y="4867484"/>
            <a:ext cx="2723290" cy="750521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rIns="91440" anchor="ctr" anchorCtr="0"/>
          <a:lstStyle/>
          <a:p>
            <a:pPr>
              <a:spcBef>
                <a:spcPts val="600"/>
              </a:spcBef>
              <a:buClr>
                <a:schemeClr val="tx1"/>
              </a:buClr>
              <a:buSzPct val="60000"/>
              <a:defRPr/>
            </a:pPr>
            <a:r>
              <a:rPr lang="en-US" sz="1400" dirty="0" smtClean="0"/>
              <a:t>The PC requires the destination IP address and MAC address.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62479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4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4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4" grpId="0"/>
      <p:bldP spid="15" grpId="0"/>
      <p:bldP spid="16" grpId="0"/>
      <p:bldP spid="17" grpId="0" animBg="1" autoUpdateAnimBg="0"/>
      <p:bldP spid="19" grpId="0" animBg="1"/>
      <p:bldP spid="20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How are Networks Built?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/>
              <a:t>Distributing Messages to Other Devices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4269990" cy="4926405"/>
          </a:xfrm>
        </p:spPr>
        <p:txBody>
          <a:bodyPr/>
          <a:lstStyle/>
          <a:p>
            <a:r>
              <a:rPr lang="en-US" dirty="0"/>
              <a:t>Dividing the Local Network </a:t>
            </a:r>
          </a:p>
          <a:p>
            <a:pPr lvl="1"/>
            <a:r>
              <a:rPr lang="en-US" dirty="0"/>
              <a:t>As networks </a:t>
            </a:r>
            <a:r>
              <a:rPr lang="en-US" dirty="0" smtClean="0"/>
              <a:t>evolve, it is necessary </a:t>
            </a:r>
            <a:r>
              <a:rPr lang="en-US" dirty="0"/>
              <a:t>to divide one access layer network into multiple access layer networks.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are many ways to divide networks based on different </a:t>
            </a:r>
            <a:r>
              <a:rPr lang="en-US" dirty="0" smtClean="0"/>
              <a:t>criteria.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099" y="1392412"/>
            <a:ext cx="4486275" cy="30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213108" y="4841503"/>
            <a:ext cx="8524491" cy="1648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Now We Need Routing </a:t>
            </a:r>
          </a:p>
          <a:p>
            <a:pPr lvl="1"/>
            <a:r>
              <a:rPr lang="en-US" kern="0" dirty="0" smtClean="0"/>
              <a:t>Routers and routing is required to reach remote hosts. </a:t>
            </a:r>
          </a:p>
          <a:p>
            <a:pPr lvl="1"/>
            <a:r>
              <a:rPr lang="en-US" kern="0" dirty="0" smtClean="0"/>
              <a:t>Routing is the process of identifying the best path to a destination. </a:t>
            </a:r>
          </a:p>
        </p:txBody>
      </p:sp>
    </p:spTree>
    <p:extLst>
      <p:ext uri="{BB962C8B-B14F-4D97-AF65-F5344CB8AC3E}">
        <p14:creationId xmlns:p14="http://schemas.microsoft.com/office/powerpoint/2010/main" val="22072036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3.5 Routing Across Networks </a:t>
            </a:r>
          </a:p>
        </p:txBody>
      </p:sp>
    </p:spTree>
    <p:extLst>
      <p:ext uri="{BB962C8B-B14F-4D97-AF65-F5344CB8AC3E}">
        <p14:creationId xmlns:p14="http://schemas.microsoft.com/office/powerpoint/2010/main" val="3628122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Routing Across Networks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Keeping a Table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a Path </a:t>
            </a:r>
          </a:p>
          <a:p>
            <a:pPr lvl="1"/>
            <a:r>
              <a:rPr lang="en-US" dirty="0" smtClean="0"/>
              <a:t>Every router creates a routing table containing all locally-connected and remote networks and the interfaces that connect to them. </a:t>
            </a:r>
          </a:p>
          <a:p>
            <a:pPr lvl="1"/>
            <a:r>
              <a:rPr lang="en-US" dirty="0" smtClean="0"/>
              <a:t>Routers use their routing tables and forward packets to either a directly connected network containing the actual destination host, or to another router on the path to reach the destination host.</a:t>
            </a:r>
          </a:p>
          <a:p>
            <a:endParaRPr lang="en-US" dirty="0" smtClean="0"/>
          </a:p>
          <a:p>
            <a:r>
              <a:rPr lang="en-US" dirty="0" smtClean="0"/>
              <a:t>Building the Tables </a:t>
            </a:r>
          </a:p>
          <a:p>
            <a:pPr lvl="1"/>
            <a:r>
              <a:rPr lang="en-US" dirty="0" smtClean="0"/>
              <a:t>Router build their routing tables by first adding their locally connected networks, and then learning about other networks using routing protocols.</a:t>
            </a:r>
          </a:p>
        </p:txBody>
      </p:sp>
    </p:spTree>
    <p:extLst>
      <p:ext uri="{BB962C8B-B14F-4D97-AF65-F5344CB8AC3E}">
        <p14:creationId xmlns:p14="http://schemas.microsoft.com/office/powerpoint/2010/main" val="41198018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Routing Across Networks 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dirty="0" smtClean="0"/>
              <a:t>Keeping a Table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539503"/>
            <a:ext cx="3841851" cy="2257798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Routers Use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The router has added its two directly connected networks to the routing table.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560" y="1727199"/>
            <a:ext cx="4968390" cy="2197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903471"/>
              </p:ext>
            </p:extLst>
          </p:nvPr>
        </p:nvGraphicFramePr>
        <p:xfrm>
          <a:off x="4843705" y="800100"/>
          <a:ext cx="364490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200"/>
                <a:gridCol w="1409700"/>
                <a:gridCol w="1651000"/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Type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Network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Outgoing Port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10.1.21.0/24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FastEthernet</a:t>
                      </a:r>
                      <a:r>
                        <a:rPr lang="en-US" sz="1200" baseline="0" dirty="0" smtClean="0"/>
                        <a:t> 0/0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172.16.1.0/24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FastEthernet</a:t>
                      </a:r>
                      <a:r>
                        <a:rPr lang="en-US" sz="1200" baseline="0" dirty="0" smtClean="0"/>
                        <a:t> 0/1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00409" y="3924301"/>
            <a:ext cx="8822941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Sending to Remote Networks</a:t>
            </a:r>
          </a:p>
          <a:p>
            <a:pPr lvl="1"/>
            <a:r>
              <a:rPr lang="en-US" kern="0" dirty="0" smtClean="0"/>
              <a:t>If H1 sent a packet to H7, the router would examine its routing table and determine that to reach network 172.16.1.0/24 , it must forward the packet out of its Fa0/1 interface.</a:t>
            </a:r>
          </a:p>
          <a:p>
            <a:pPr lvl="1"/>
            <a:r>
              <a:rPr lang="en-US" kern="0" dirty="0" smtClean="0"/>
              <a:t>Because the outgoing network is a directly connected Ethernet network, the router may also have to ARP the IP address.</a:t>
            </a:r>
          </a:p>
        </p:txBody>
      </p:sp>
    </p:spTree>
    <p:extLst>
      <p:ext uri="{BB962C8B-B14F-4D97-AF65-F5344CB8AC3E}">
        <p14:creationId xmlns:p14="http://schemas.microsoft.com/office/powerpoint/2010/main" val="16469917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Routing Across Networks 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dirty="0"/>
              <a:t>Creating a LAN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Area Networks </a:t>
            </a:r>
            <a:endParaRPr lang="en-US" dirty="0" smtClean="0"/>
          </a:p>
          <a:p>
            <a:pPr lvl="1"/>
            <a:r>
              <a:rPr lang="en-US" dirty="0"/>
              <a:t>Local Area Network (LAN) refers to a local network, or a group of interconnected local networks that are under the same administrative control. </a:t>
            </a:r>
            <a:endParaRPr lang="en-US" dirty="0" smtClean="0"/>
          </a:p>
          <a:p>
            <a:pPr lvl="1"/>
            <a:r>
              <a:rPr lang="en-US" dirty="0" smtClean="0"/>
              <a:t>The term </a:t>
            </a:r>
            <a:r>
              <a:rPr lang="en-US" b="1" dirty="0"/>
              <a:t>Intranet </a:t>
            </a:r>
            <a:r>
              <a:rPr lang="en-US" dirty="0" smtClean="0"/>
              <a:t>refers </a:t>
            </a:r>
            <a:r>
              <a:rPr lang="en-US" dirty="0"/>
              <a:t>to a private LAN that belongs to an organization, and is </a:t>
            </a:r>
            <a:r>
              <a:rPr lang="en-US" dirty="0" smtClean="0"/>
              <a:t>accessible </a:t>
            </a:r>
            <a:r>
              <a:rPr lang="en-US" dirty="0"/>
              <a:t>only by the organization's members, employees, or others with authorization.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0624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24938"/>
              </p:ext>
            </p:extLst>
          </p:nvPr>
        </p:nvGraphicFramePr>
        <p:xfrm>
          <a:off x="357235" y="2235200"/>
          <a:ext cx="8474642" cy="4038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237321"/>
                <a:gridCol w="4237321"/>
              </a:tblGrid>
              <a:tr h="2019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9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Routing Across Networks 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dirty="0"/>
              <a:t>Creating a LAN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</a:t>
            </a:r>
            <a:r>
              <a:rPr lang="en-US" dirty="0"/>
              <a:t>Hosts to a LAN </a:t>
            </a:r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307" y="2464917"/>
            <a:ext cx="3757775" cy="14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6" y="2494879"/>
            <a:ext cx="4034095" cy="144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107" y="4501687"/>
            <a:ext cx="3755539" cy="149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6" y="4460131"/>
            <a:ext cx="3133278" cy="147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3373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97150" y="35258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3: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97150" y="1190783"/>
            <a:ext cx="7940675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activities are associated with this chapter?</a:t>
            </a:r>
            <a:endParaRPr lang="en-US" sz="2000" dirty="0">
              <a:solidFill>
                <a:srgbClr val="00B0F0"/>
              </a:solidFill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912431"/>
              </p:ext>
            </p:extLst>
          </p:nvPr>
        </p:nvGraphicFramePr>
        <p:xfrm>
          <a:off x="497150" y="1700851"/>
          <a:ext cx="81159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214"/>
                <a:gridCol w="1810124"/>
                <a:gridCol w="51865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3.1.3.4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Interactive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Match Protocol Terms to Definitions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3.2.2.4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Determine the MAC Address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of a Host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3.3.1.3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Interactive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Build an Ethernet Frame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3.3.3.2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View Wireless and Wired NIC Information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3.4.3.5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Address Resolution Protocol (ARP)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3.4.4.3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IP Addressing and Network Communication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3.5.1.5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Interactive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Selecting the Default Gateway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3.5.2.2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Interactive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How Many Local Networks?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3.5.2.4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Packet Tracer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Learn to Use Packet Tracer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3.5.2.5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Connect to a Wireless Router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67596" y="6218093"/>
            <a:ext cx="8145462" cy="41634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0" indent="0" algn="l" eaLnBrk="1" hangingPunct="1">
              <a:spcBef>
                <a:spcPct val="30000"/>
              </a:spcBef>
              <a:buNone/>
            </a:pPr>
            <a:r>
              <a:rPr lang="en-US" sz="1800" dirty="0"/>
              <a:t>The password used in the Packet Tracer activities in this chapter is</a:t>
            </a:r>
            <a:r>
              <a:rPr lang="en-US" sz="1800" dirty="0" smtClean="0"/>
              <a:t>:</a:t>
            </a:r>
            <a:r>
              <a:rPr lang="en-US" sz="1800" dirty="0" smtClean="0">
                <a:solidFill>
                  <a:schemeClr val="bg2"/>
                </a:solidFill>
              </a:rPr>
              <a:t> PT_net1</a:t>
            </a:r>
            <a:endParaRPr lang="en-US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0047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3: Assessment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/>
              <a:t>Students should complete </a:t>
            </a:r>
            <a:r>
              <a:rPr lang="en-US" sz="2000" dirty="0" smtClean="0"/>
              <a:t>Chapter 3, </a:t>
            </a:r>
            <a:r>
              <a:rPr lang="en-US" sz="2000" dirty="0"/>
              <a:t>“Assessment” after completing </a:t>
            </a:r>
            <a:r>
              <a:rPr lang="en-US" sz="2000" dirty="0" smtClean="0"/>
              <a:t>Chapter 3.</a:t>
            </a:r>
            <a:endParaRPr lang="en-US" sz="2000" dirty="0"/>
          </a:p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Quizzes, labs, Packet </a:t>
            </a:r>
            <a:r>
              <a:rPr lang="en-US" sz="2000" dirty="0"/>
              <a:t>T</a:t>
            </a:r>
            <a:r>
              <a:rPr lang="en-US" sz="2000" dirty="0" smtClean="0"/>
              <a:t>racers and other activities can be used to informally assess student progress.</a:t>
            </a:r>
          </a:p>
        </p:txBody>
      </p:sp>
    </p:spTree>
    <p:extLst>
      <p:ext uri="{BB962C8B-B14F-4D97-AF65-F5344CB8AC3E}">
        <p14:creationId xmlns:p14="http://schemas.microsoft.com/office/powerpoint/2010/main" val="22898324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3: Additional Help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lang="en-US" sz="2000" dirty="0"/>
              <a:t>For additional help with teaching strategies, including lesson plans, analogies for difficult concepts, and discussion topics, visit the Facebook page for community and peer support at the following: </a:t>
            </a:r>
            <a:r>
              <a:rPr lang="en-US" sz="2000" dirty="0">
                <a:hlinkClick r:id="rId3"/>
              </a:rPr>
              <a:t>www.facebook.com/cisconetworkingacademy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887402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 dirty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0595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Chapter 3: Communicating on a Local Network </a:t>
            </a:r>
            <a:endParaRPr lang="en-U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5041900" cy="658812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Networking Essentials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3 - Sections &amp;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3.1 Principles of Communications </a:t>
            </a:r>
          </a:p>
          <a:p>
            <a:pPr lvl="1"/>
            <a:r>
              <a:rPr lang="en-US" dirty="0" smtClean="0"/>
              <a:t>Explain the importance of standards and protocols in network communications.</a:t>
            </a:r>
          </a:p>
          <a:p>
            <a:r>
              <a:rPr lang="en-US" dirty="0" smtClean="0"/>
              <a:t>3.2 Talking the Language of Networking </a:t>
            </a:r>
          </a:p>
          <a:p>
            <a:pPr lvl="1"/>
            <a:r>
              <a:rPr lang="en-US" dirty="0" smtClean="0"/>
              <a:t>Explain how protocol model layers represent network functionality.</a:t>
            </a:r>
          </a:p>
          <a:p>
            <a:r>
              <a:rPr lang="en-US" dirty="0" smtClean="0"/>
              <a:t>3.3 How do Ethernet Networks Work? </a:t>
            </a:r>
          </a:p>
          <a:p>
            <a:pPr lvl="1"/>
            <a:r>
              <a:rPr lang="en-US" dirty="0" smtClean="0"/>
              <a:t>Explain how communication occurs on Ethernet networks.		</a:t>
            </a:r>
          </a:p>
          <a:p>
            <a:r>
              <a:rPr lang="en-US" dirty="0" smtClean="0"/>
              <a:t>3.4 How are Networks Built? </a:t>
            </a:r>
          </a:p>
          <a:p>
            <a:pPr lvl="1"/>
            <a:r>
              <a:rPr lang="en-US" dirty="0" smtClean="0"/>
              <a:t>Explain why routers and switches are important in a network.</a:t>
            </a:r>
          </a:p>
          <a:p>
            <a:r>
              <a:rPr lang="en-US" dirty="0" smtClean="0"/>
              <a:t>3.5 Routing Across Networks </a:t>
            </a:r>
          </a:p>
          <a:p>
            <a:pPr lvl="1"/>
            <a:r>
              <a:rPr lang="en-US" dirty="0" smtClean="0"/>
              <a:t>Configure devices on a LAN.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structor_Supplemental_Material_Template.pptx" id="{3198E07C-115F-418B-A9A8-BF9053302A35}" vid="{198B02FE-59AF-4313-B2FA-B9A3F3C1E378}"/>
    </a:ext>
  </a:ext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structor_Supplemental_Material_Template.pptx" id="{3198E07C-115F-418B-A9A8-BF9053302A35}" vid="{C5585B68-2BDF-41F6-9912-6E7821961829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Instructor_Supplemental_Material_Template</Template>
  <TotalTime>14212</TotalTime>
  <Pages>28</Pages>
  <Words>2097</Words>
  <Application>Microsoft Office PowerPoint</Application>
  <PresentationFormat>On-screen Show (4:3)</PresentationFormat>
  <Paragraphs>354</Paragraphs>
  <Slides>39</Slides>
  <Notes>38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ＭＳ Ｐゴシック</vt:lpstr>
      <vt:lpstr>Arial</vt:lpstr>
      <vt:lpstr>CiscoSans Thin</vt:lpstr>
      <vt:lpstr>Courier New</vt:lpstr>
      <vt:lpstr>Wingdings</vt:lpstr>
      <vt:lpstr>PPT-TMPLT-WHT_C</vt:lpstr>
      <vt:lpstr>NetAcad-4F_PPT-WHT_060408</vt:lpstr>
      <vt:lpstr>Instructor Materials Chapter 3  Communicating on a Local Network </vt:lpstr>
      <vt:lpstr>Instructor Materials - Chapter 3 Planning Guide</vt:lpstr>
      <vt:lpstr>PowerPoint Presentation</vt:lpstr>
      <vt:lpstr>Chapter 3: Activities</vt:lpstr>
      <vt:lpstr>Chapter 3: Assessment</vt:lpstr>
      <vt:lpstr>Chapter 3: Additional Help</vt:lpstr>
      <vt:lpstr>PowerPoint Presentation</vt:lpstr>
      <vt:lpstr>Chapter 3: Communicating on a Local Network </vt:lpstr>
      <vt:lpstr>Chapter 3 - Sections &amp; Objectives</vt:lpstr>
      <vt:lpstr>3.1 Principles of Communications</vt:lpstr>
      <vt:lpstr> Principles of Communications Establishing the Rules</vt:lpstr>
      <vt:lpstr> Principles of Communications So Who Makes the Rules</vt:lpstr>
      <vt:lpstr> Principles of Communications Visualizing How Protocols Work</vt:lpstr>
      <vt:lpstr> Principles of Communications Visualizing How Protocols Work</vt:lpstr>
      <vt:lpstr>3.2 Talking the Language of Networking </vt:lpstr>
      <vt:lpstr> Talking the Language of Networking Working with the OSI Model</vt:lpstr>
      <vt:lpstr> Talking the Language of Networking Working with the OSI Model</vt:lpstr>
      <vt:lpstr> Talking the Language of Networking Protocols for Wired Networks</vt:lpstr>
      <vt:lpstr> Talking the Language of Networking Protocols for Wired Networks</vt:lpstr>
      <vt:lpstr>3.3 How do Ethernet Networks Work? </vt:lpstr>
      <vt:lpstr> How do Ethernet Networks Work? Preparing Data for Transmission</vt:lpstr>
      <vt:lpstr> How do Ethernet Networks Work? The Building Blocks of Ethernet Networks</vt:lpstr>
      <vt:lpstr> How do Ethernet Networks Work? Logical Addressing</vt:lpstr>
      <vt:lpstr>3.4 How are Networks Built? </vt:lpstr>
      <vt:lpstr> How are Networks Built?  Starting with a Good Design</vt:lpstr>
      <vt:lpstr> How are Networks Built?  Starting with a Good Design</vt:lpstr>
      <vt:lpstr> How are Networks Built?  Building a Better Access Layer</vt:lpstr>
      <vt:lpstr> How are Networks Built?  Building a Better Access Layer</vt:lpstr>
      <vt:lpstr> How are Networks Built?  Containing Broadcasts</vt:lpstr>
      <vt:lpstr> How are Networks Built?  Containing Broadcasts</vt:lpstr>
      <vt:lpstr> How are Networks Built?  Containing Broadcasts</vt:lpstr>
      <vt:lpstr> How are Networks Built?  Distributing Messages to Other Devices</vt:lpstr>
      <vt:lpstr>3.5 Routing Across Networks </vt:lpstr>
      <vt:lpstr> Routing Across Networks   Keeping a Table</vt:lpstr>
      <vt:lpstr> Routing Across Networks   Keeping a Table</vt:lpstr>
      <vt:lpstr> Routing Across Networks   Creating a LAN</vt:lpstr>
      <vt:lpstr> Routing Across Networks   Creating a LAN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 Materials Chapter 1 What is the Internet of Things?</dc:title>
  <dc:creator>Suk-yi Pennock</dc:creator>
  <cp:lastModifiedBy>dholzing</cp:lastModifiedBy>
  <cp:revision>137</cp:revision>
  <cp:lastPrinted>1999-01-27T00:54:54Z</cp:lastPrinted>
  <dcterms:created xsi:type="dcterms:W3CDTF">2016-07-19T22:00:40Z</dcterms:created>
  <dcterms:modified xsi:type="dcterms:W3CDTF">2016-09-28T18:15:29Z</dcterms:modified>
</cp:coreProperties>
</file>