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380" r:id="rId2"/>
    <p:sldId id="384" r:id="rId3"/>
    <p:sldId id="385" r:id="rId4"/>
    <p:sldId id="390" r:id="rId5"/>
    <p:sldId id="592" r:id="rId6"/>
    <p:sldId id="593" r:id="rId7"/>
    <p:sldId id="386" r:id="rId8"/>
    <p:sldId id="431" r:id="rId9"/>
    <p:sldId id="389" r:id="rId10"/>
    <p:sldId id="387" r:id="rId11"/>
    <p:sldId id="406" r:id="rId12"/>
    <p:sldId id="388" r:id="rId13"/>
    <p:sldId id="392" r:id="rId14"/>
    <p:sldId id="393" r:id="rId15"/>
    <p:sldId id="595" r:id="rId16"/>
    <p:sldId id="612" r:id="rId17"/>
    <p:sldId id="596" r:id="rId18"/>
    <p:sldId id="613" r:id="rId19"/>
    <p:sldId id="394" r:id="rId20"/>
    <p:sldId id="407" r:id="rId21"/>
    <p:sldId id="408" r:id="rId22"/>
    <p:sldId id="409" r:id="rId23"/>
    <p:sldId id="576" r:id="rId24"/>
    <p:sldId id="577" r:id="rId25"/>
  </p:sldIdLst>
  <p:sldSz cx="12192000" cy="6858000"/>
  <p:notesSz cx="6858000" cy="9144000"/>
  <p:defaultTextStyle>
    <a:defPPr>
      <a:defRPr lang="en-US"/>
    </a:defPPr>
    <a:lvl1pPr algn="l" rtl="0" fontAlgn="base">
      <a:spcBef>
        <a:spcPct val="0"/>
      </a:spcBef>
      <a:spcAft>
        <a:spcPct val="0"/>
      </a:spcAft>
      <a:defRPr sz="3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600" kern="1200">
        <a:solidFill>
          <a:schemeClr val="tx1"/>
        </a:solidFill>
        <a:latin typeface="Arial" panose="020B0604020202020204" pitchFamily="34" charset="0"/>
        <a:ea typeface="+mn-ea"/>
        <a:cs typeface="+mn-cs"/>
      </a:defRPr>
    </a:lvl5pPr>
    <a:lvl6pPr marL="2286000" algn="l" defTabSz="914400" rtl="0" eaLnBrk="1" latinLnBrk="0" hangingPunct="1">
      <a:defRPr sz="3600" kern="1200">
        <a:solidFill>
          <a:schemeClr val="tx1"/>
        </a:solidFill>
        <a:latin typeface="Arial" panose="020B0604020202020204" pitchFamily="34" charset="0"/>
        <a:ea typeface="+mn-ea"/>
        <a:cs typeface="+mn-cs"/>
      </a:defRPr>
    </a:lvl6pPr>
    <a:lvl7pPr marL="2743200" algn="l" defTabSz="914400" rtl="0" eaLnBrk="1" latinLnBrk="0" hangingPunct="1">
      <a:defRPr sz="3600" kern="1200">
        <a:solidFill>
          <a:schemeClr val="tx1"/>
        </a:solidFill>
        <a:latin typeface="Arial" panose="020B0604020202020204" pitchFamily="34" charset="0"/>
        <a:ea typeface="+mn-ea"/>
        <a:cs typeface="+mn-cs"/>
      </a:defRPr>
    </a:lvl7pPr>
    <a:lvl8pPr marL="3200400" algn="l" defTabSz="914400" rtl="0" eaLnBrk="1" latinLnBrk="0" hangingPunct="1">
      <a:defRPr sz="3600" kern="1200">
        <a:solidFill>
          <a:schemeClr val="tx1"/>
        </a:solidFill>
        <a:latin typeface="Arial" panose="020B0604020202020204" pitchFamily="34" charset="0"/>
        <a:ea typeface="+mn-ea"/>
        <a:cs typeface="+mn-cs"/>
      </a:defRPr>
    </a:lvl8pPr>
    <a:lvl9pPr marL="3657600" algn="l" defTabSz="914400" rtl="0" eaLnBrk="1" latinLnBrk="0" hangingPunct="1">
      <a:defRPr sz="36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p:restoredTop sz="93692"/>
  </p:normalViewPr>
  <p:slideViewPr>
    <p:cSldViewPr snapToGrid="0" snapToObjects="1">
      <p:cViewPr varScale="1">
        <p:scale>
          <a:sx n="65" d="100"/>
          <a:sy n="65" d="100"/>
        </p:scale>
        <p:origin x="23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AB706-9000-7541-957C-8DBBA7A371DA}" type="datetimeFigureOut">
              <a:rPr lang="en-US" smtClean="0"/>
              <a:t>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166C6-BD43-6B4D-9E63-57587AB2DED6}" type="slidenum">
              <a:rPr lang="en-US" smtClean="0"/>
              <a:t>‹#›</a:t>
            </a:fld>
            <a:endParaRPr lang="en-US"/>
          </a:p>
        </p:txBody>
      </p:sp>
    </p:spTree>
    <p:extLst>
      <p:ext uri="{BB962C8B-B14F-4D97-AF65-F5344CB8AC3E}">
        <p14:creationId xmlns:p14="http://schemas.microsoft.com/office/powerpoint/2010/main" val="51066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60340A05-6D3B-9441-B85C-E6B1F17DFFCA}"/>
              </a:ext>
            </a:extLst>
          </p:cNvPr>
          <p:cNvSpPr>
            <a:spLocks noRot="1" noChangeArrowheads="1" noTextEdit="1"/>
          </p:cNvSpPr>
          <p:nvPr>
            <p:ph type="sldImg"/>
          </p:nvPr>
        </p:nvSpPr>
        <p:spPr>
          <a:xfrm>
            <a:off x="1103313" y="301625"/>
            <a:ext cx="4700587" cy="3525838"/>
          </a:xfrm>
          <a:ln/>
        </p:spPr>
      </p:sp>
      <p:sp>
        <p:nvSpPr>
          <p:cNvPr id="380931" name="Rectangle 3">
            <a:extLst>
              <a:ext uri="{FF2B5EF4-FFF2-40B4-BE49-F238E27FC236}">
                <a16:creationId xmlns:a16="http://schemas.microsoft.com/office/drawing/2014/main" id="{F2968738-BA64-504E-8291-8E1D4039FF50}"/>
              </a:ext>
            </a:extLst>
          </p:cNvPr>
          <p:cNvSpPr>
            <a:spLocks noGrp="1" noChangeArrowheads="1"/>
          </p:cNvSpPr>
          <p:nvPr>
            <p:ph type="body" idx="1"/>
          </p:nvPr>
        </p:nvSpPr>
        <p:spPr>
          <a:xfrm>
            <a:off x="523875" y="4052888"/>
            <a:ext cx="5835650" cy="4579937"/>
          </a:xfrm>
        </p:spPr>
        <p:txBody>
          <a:bodyPr/>
          <a:lstStyle/>
          <a:p>
            <a:r>
              <a:rPr lang="en-US" altLang="en-US" b="1"/>
              <a:t>Slide 1 of 2</a:t>
            </a:r>
          </a:p>
          <a:p>
            <a:r>
              <a:rPr lang="en-US" altLang="en-US" b="1"/>
              <a:t>Purpose: </a:t>
            </a:r>
            <a:r>
              <a:rPr lang="en-US" altLang="en-US"/>
              <a:t>This figure introduces students to routing. The router must accomplish the items listed in the figure for routing to occur.</a:t>
            </a:r>
          </a:p>
          <a:p>
            <a:r>
              <a:rPr lang="en-US" altLang="en-US" b="1"/>
              <a:t>Emphasize: </a:t>
            </a:r>
            <a:r>
              <a:rPr lang="en-US" altLang="en-US"/>
              <a:t>Path determination occurs at Layer 3, the network layer. The path determination function enables a router to evaluate the available paths to a destination and to establish the best path. </a:t>
            </a:r>
          </a:p>
          <a:p>
            <a:r>
              <a:rPr lang="en-US" altLang="en-US"/>
              <a:t>Routing services use network topology information when evaluating network paths. This information can be configured by the network administrator (static routes) or collected through dynamic processes (routing protocols) running in the network.</a:t>
            </a:r>
          </a:p>
          <a:p>
            <a:r>
              <a:rPr lang="en-US" altLang="en-US" b="1"/>
              <a:t>Transition: </a:t>
            </a:r>
            <a:r>
              <a:rPr lang="en-US" altLang="en-US"/>
              <a:t>How do you represent the path to the packet’s destination? </a:t>
            </a:r>
          </a:p>
          <a:p>
            <a:endParaRPr lang="en-US" altLang="en-US"/>
          </a:p>
        </p:txBody>
      </p:sp>
    </p:spTree>
    <p:extLst>
      <p:ext uri="{BB962C8B-B14F-4D97-AF65-F5344CB8AC3E}">
        <p14:creationId xmlns:p14="http://schemas.microsoft.com/office/powerpoint/2010/main" val="120099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F10A829F-D40F-1648-A567-24FF63A2A641}"/>
              </a:ext>
            </a:extLst>
          </p:cNvPr>
          <p:cNvSpPr>
            <a:spLocks noRot="1" noChangeArrowheads="1" noTextEdit="1"/>
          </p:cNvSpPr>
          <p:nvPr>
            <p:ph type="sldImg"/>
          </p:nvPr>
        </p:nvSpPr>
        <p:spPr>
          <a:xfrm>
            <a:off x="1092200" y="301625"/>
            <a:ext cx="4700588" cy="3525838"/>
          </a:xfrm>
          <a:ln/>
        </p:spPr>
      </p:sp>
      <p:sp>
        <p:nvSpPr>
          <p:cNvPr id="382979" name="Rectangle 3">
            <a:extLst>
              <a:ext uri="{FF2B5EF4-FFF2-40B4-BE49-F238E27FC236}">
                <a16:creationId xmlns:a16="http://schemas.microsoft.com/office/drawing/2014/main" id="{25EC3A03-21F9-924F-848C-EE31B35F4297}"/>
              </a:ext>
            </a:extLst>
          </p:cNvPr>
          <p:cNvSpPr>
            <a:spLocks noGrp="1" noChangeArrowheads="1"/>
          </p:cNvSpPr>
          <p:nvPr>
            <p:ph type="body" idx="1"/>
          </p:nvPr>
        </p:nvSpPr>
        <p:spPr>
          <a:xfrm>
            <a:off x="523875" y="4052888"/>
            <a:ext cx="5835650" cy="4579937"/>
          </a:xfrm>
        </p:spPr>
        <p:txBody>
          <a:bodyPr/>
          <a:lstStyle/>
          <a:p>
            <a:r>
              <a:rPr lang="en-US" altLang="en-US" b="1">
                <a:solidFill>
                  <a:srgbClr val="000000"/>
                </a:solidFill>
              </a:rPr>
              <a:t>Purpose:</a:t>
            </a:r>
            <a:r>
              <a:rPr lang="en-US" altLang="en-US">
                <a:solidFill>
                  <a:srgbClr val="000000"/>
                </a:solidFill>
              </a:rPr>
              <a:t> This figure introduces students to routing protocols and compares routing protocols to routed protocols.</a:t>
            </a:r>
          </a:p>
          <a:p>
            <a:r>
              <a:rPr lang="en-US" altLang="en-US" b="1">
                <a:solidFill>
                  <a:srgbClr val="000000"/>
                </a:solidFill>
              </a:rPr>
              <a:t>Emphasize:</a:t>
            </a:r>
            <a:r>
              <a:rPr lang="en-US" altLang="en-US">
                <a:solidFill>
                  <a:srgbClr val="000000"/>
                </a:solidFill>
              </a:rPr>
              <a:t> If network 10.120.2.0 wants to know about network 172.16.2.0, it must learn it from its S0 (or possibly S1) interface.</a:t>
            </a:r>
          </a:p>
          <a:p>
            <a:r>
              <a:rPr lang="en-US" altLang="en-US" b="1">
                <a:solidFill>
                  <a:srgbClr val="000000"/>
                </a:solidFill>
              </a:rPr>
              <a:t>Note:</a:t>
            </a:r>
            <a:r>
              <a:rPr lang="en-US" altLang="en-US">
                <a:solidFill>
                  <a:srgbClr val="000000"/>
                </a:solidFill>
              </a:rPr>
              <a:t> The two routing protocols that will be taught in this course are RIP and IGRP. They are both distance vector routing protocols. </a:t>
            </a:r>
          </a:p>
          <a:p>
            <a:pPr>
              <a:lnSpc>
                <a:spcPct val="96000"/>
              </a:lnSpc>
              <a:spcAft>
                <a:spcPts val="600"/>
              </a:spcAft>
            </a:pPr>
            <a:endParaRPr lang="en-US" altLang="en-US" b="1"/>
          </a:p>
          <a:p>
            <a:endParaRPr lang="en-US" altLang="en-US"/>
          </a:p>
        </p:txBody>
      </p:sp>
    </p:spTree>
    <p:extLst>
      <p:ext uri="{BB962C8B-B14F-4D97-AF65-F5344CB8AC3E}">
        <p14:creationId xmlns:p14="http://schemas.microsoft.com/office/powerpoint/2010/main" val="159999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4DE2C5D-4052-364F-B338-E03547C46144}"/>
              </a:ext>
            </a:extLst>
          </p:cNvPr>
          <p:cNvSpPr>
            <a:spLocks noRot="1" noChangeArrowheads="1" noTextEdit="1"/>
          </p:cNvSpPr>
          <p:nvPr>
            <p:ph type="sldImg"/>
          </p:nvPr>
        </p:nvSpPr>
        <p:spPr>
          <a:xfrm>
            <a:off x="1103313" y="301625"/>
            <a:ext cx="4700587" cy="3525838"/>
          </a:xfrm>
          <a:ln/>
        </p:spPr>
      </p:sp>
      <p:sp>
        <p:nvSpPr>
          <p:cNvPr id="407555" name="Rectangle 3">
            <a:extLst>
              <a:ext uri="{FF2B5EF4-FFF2-40B4-BE49-F238E27FC236}">
                <a16:creationId xmlns:a16="http://schemas.microsoft.com/office/drawing/2014/main" id="{4F00F95B-D155-A34D-90E8-70DC89CA63AB}"/>
              </a:ext>
            </a:extLst>
          </p:cNvPr>
          <p:cNvSpPr>
            <a:spLocks noGrp="1" noChangeArrowheads="1"/>
          </p:cNvSpPr>
          <p:nvPr>
            <p:ph type="body" idx="1"/>
          </p:nvPr>
        </p:nvSpPr>
        <p:spPr>
          <a:xfrm>
            <a:off x="523875" y="4052888"/>
            <a:ext cx="5835650" cy="4579937"/>
          </a:xfrm>
        </p:spPr>
        <p:txBody>
          <a:bodyPr/>
          <a:lstStyle/>
          <a:p>
            <a:r>
              <a:rPr lang="en-US" altLang="en-US" b="1"/>
              <a:t>Purpose: </a:t>
            </a:r>
            <a:r>
              <a:rPr lang="en-US" altLang="en-US"/>
              <a:t>This figure discusses autonomous systems, IGPs and EGPs.</a:t>
            </a:r>
          </a:p>
          <a:p>
            <a:r>
              <a:rPr lang="en-US" altLang="en-US" b="1"/>
              <a:t>Emphasize:</a:t>
            </a:r>
            <a:r>
              <a:rPr lang="en-US" altLang="en-US"/>
              <a:t> Introduce the interior/exterior distinctions for routing protocols, as follows:</a:t>
            </a:r>
          </a:p>
          <a:p>
            <a:pPr>
              <a:buFontTx/>
              <a:buChar char="•"/>
            </a:pPr>
            <a:r>
              <a:rPr lang="en-US" altLang="en-US"/>
              <a:t> Interior routing protocols are used within a single autonomous system</a:t>
            </a:r>
          </a:p>
          <a:p>
            <a:pPr>
              <a:buFontTx/>
              <a:buChar char="•"/>
            </a:pPr>
            <a:r>
              <a:rPr lang="en-US" altLang="en-US"/>
              <a:t> Exterior routing protocols are used to communicate between autonomous systems </a:t>
            </a:r>
          </a:p>
          <a:p>
            <a:r>
              <a:rPr lang="en-US" altLang="en-US"/>
              <a:t>The design criteria for an interior routing protocol require it to find the best path through the network. In other words, the metric and how that metric is used is the most important element in an interior routing protocol.</a:t>
            </a:r>
          </a:p>
          <a:p>
            <a:r>
              <a:rPr lang="en-US" altLang="en-US"/>
              <a:t>Exterior protocols are used to exchange routing information between networks that do not share a common administration. IP exterior gateway protocols require the following three sets of information before routing can begin: </a:t>
            </a:r>
          </a:p>
          <a:p>
            <a:pPr lvl="1"/>
            <a:r>
              <a:rPr lang="en-US" altLang="en-US"/>
              <a:t>A list of neighbor (or peer) routers or access servers with which to exchange routing information</a:t>
            </a:r>
          </a:p>
          <a:p>
            <a:pPr lvl="1"/>
            <a:r>
              <a:rPr lang="en-US" altLang="en-US"/>
              <a:t>A list of networks to advertise as directly reachable</a:t>
            </a:r>
          </a:p>
          <a:p>
            <a:pPr lvl="1"/>
            <a:r>
              <a:rPr lang="en-US" altLang="en-US"/>
              <a:t>The autonomous system number of the local router</a:t>
            </a:r>
          </a:p>
          <a:p>
            <a:endParaRPr lang="en-US" altLang="en-US"/>
          </a:p>
        </p:txBody>
      </p:sp>
    </p:spTree>
    <p:extLst>
      <p:ext uri="{BB962C8B-B14F-4D97-AF65-F5344CB8AC3E}">
        <p14:creationId xmlns:p14="http://schemas.microsoft.com/office/powerpoint/2010/main" val="273595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B7D1C2A5-F36A-2841-93A2-08C6893F235B}"/>
              </a:ext>
            </a:extLst>
          </p:cNvPr>
          <p:cNvSpPr>
            <a:spLocks noRot="1" noChangeArrowheads="1" noTextEdit="1"/>
          </p:cNvSpPr>
          <p:nvPr>
            <p:ph type="sldImg"/>
          </p:nvPr>
        </p:nvSpPr>
        <p:spPr>
          <a:xfrm>
            <a:off x="1092200" y="301625"/>
            <a:ext cx="4700588" cy="3525838"/>
          </a:xfrm>
          <a:ln/>
        </p:spPr>
      </p:sp>
      <p:sp>
        <p:nvSpPr>
          <p:cNvPr id="409603" name="Rectangle 3">
            <a:extLst>
              <a:ext uri="{FF2B5EF4-FFF2-40B4-BE49-F238E27FC236}">
                <a16:creationId xmlns:a16="http://schemas.microsoft.com/office/drawing/2014/main" id="{227C5AF0-57DE-0C41-8186-37E0652BF74B}"/>
              </a:ext>
            </a:extLst>
          </p:cNvPr>
          <p:cNvSpPr>
            <a:spLocks noGrp="1" noChangeArrowheads="1"/>
          </p:cNvSpPr>
          <p:nvPr>
            <p:ph type="body" idx="1"/>
          </p:nvPr>
        </p:nvSpPr>
        <p:spPr>
          <a:xfrm>
            <a:off x="523875" y="4052888"/>
            <a:ext cx="5835650" cy="4579937"/>
          </a:xfrm>
        </p:spPr>
        <p:txBody>
          <a:bodyPr/>
          <a:lstStyle/>
          <a:p>
            <a:r>
              <a:rPr lang="en-US" altLang="en-US" b="1">
                <a:solidFill>
                  <a:srgbClr val="000000"/>
                </a:solidFill>
              </a:rPr>
              <a:t>Purpose:</a:t>
            </a:r>
            <a:r>
              <a:rPr lang="en-US" altLang="en-US">
                <a:solidFill>
                  <a:srgbClr val="000000"/>
                </a:solidFill>
              </a:rPr>
              <a:t> This figure introduces the three classes of routing protocols.</a:t>
            </a:r>
            <a:endParaRPr lang="en-US" altLang="en-US" b="1"/>
          </a:p>
          <a:p>
            <a:r>
              <a:rPr lang="en-US" altLang="en-US" b="1">
                <a:solidFill>
                  <a:srgbClr val="000000"/>
                </a:solidFill>
              </a:rPr>
              <a:t>Emphasize:</a:t>
            </a:r>
            <a:r>
              <a:rPr lang="en-US" altLang="en-US">
                <a:solidFill>
                  <a:srgbClr val="000000"/>
                </a:solidFill>
              </a:rPr>
              <a:t> There is no single best routing protocol.</a:t>
            </a:r>
          </a:p>
          <a:p>
            <a:pPr>
              <a:lnSpc>
                <a:spcPct val="96000"/>
              </a:lnSpc>
              <a:spcAft>
                <a:spcPts val="600"/>
              </a:spcAft>
            </a:pPr>
            <a:r>
              <a:rPr lang="en-US" altLang="en-US" b="1">
                <a:solidFill>
                  <a:srgbClr val="000000"/>
                </a:solidFill>
              </a:rPr>
              <a:t>Note:</a:t>
            </a:r>
            <a:r>
              <a:rPr lang="en-US" altLang="en-US">
                <a:solidFill>
                  <a:srgbClr val="000000"/>
                </a:solidFill>
              </a:rPr>
              <a:t> Distance vector routing protocol operation is covered in detail later in this course. Link state and hybrid are only briefly explained after the distance vector discussion. Refer students to the ACRC to learn more about link-state and hybrid routing protocols.	</a:t>
            </a:r>
            <a:endParaRPr lang="en-US" altLang="en-US" b="1"/>
          </a:p>
          <a:p>
            <a:endParaRPr lang="en-US" altLang="en-US"/>
          </a:p>
          <a:p>
            <a:endParaRPr lang="en-US" altLang="en-US"/>
          </a:p>
        </p:txBody>
      </p:sp>
    </p:spTree>
    <p:extLst>
      <p:ext uri="{BB962C8B-B14F-4D97-AF65-F5344CB8AC3E}">
        <p14:creationId xmlns:p14="http://schemas.microsoft.com/office/powerpoint/2010/main" val="225546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a:extLst>
              <a:ext uri="{FF2B5EF4-FFF2-40B4-BE49-F238E27FC236}">
                <a16:creationId xmlns:a16="http://schemas.microsoft.com/office/drawing/2014/main" id="{54EF623C-9FBF-F149-A18E-6E3CA1B63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93888"/>
            <a:ext cx="12187767"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a:extLst>
              <a:ext uri="{FF2B5EF4-FFF2-40B4-BE49-F238E27FC236}">
                <a16:creationId xmlns:a16="http://schemas.microsoft.com/office/drawing/2014/main" id="{5712C93E-75E3-6E43-975E-82EC6E366B97}"/>
              </a:ext>
            </a:extLst>
          </p:cNvPr>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lvl1pPr defTabSz="814388" eaLnBrk="0" hangingPunct="0">
              <a:defRPr>
                <a:solidFill>
                  <a:schemeClr val="tx1"/>
                </a:solidFill>
                <a:latin typeface="Arial" panose="020B0604020202020204" pitchFamily="34" charset="0"/>
              </a:defRPr>
            </a:lvl1pPr>
            <a:lvl2pPr marL="742950" indent="-285750" defTabSz="814388" eaLnBrk="0" hangingPunct="0">
              <a:defRPr>
                <a:solidFill>
                  <a:schemeClr val="tx1"/>
                </a:solidFill>
                <a:latin typeface="Arial" panose="020B0604020202020204" pitchFamily="34" charset="0"/>
              </a:defRPr>
            </a:lvl2pPr>
            <a:lvl3pPr marL="1143000" indent="-228600" defTabSz="814388" eaLnBrk="0" hangingPunct="0">
              <a:defRPr>
                <a:solidFill>
                  <a:schemeClr val="tx1"/>
                </a:solidFill>
                <a:latin typeface="Arial" panose="020B0604020202020204" pitchFamily="34" charset="0"/>
              </a:defRPr>
            </a:lvl3pPr>
            <a:lvl4pPr marL="1600200" indent="-228600" defTabSz="814388" eaLnBrk="0" hangingPunct="0">
              <a:defRPr>
                <a:solidFill>
                  <a:schemeClr val="tx1"/>
                </a:solidFill>
                <a:latin typeface="Arial" panose="020B0604020202020204" pitchFamily="34" charset="0"/>
              </a:defRPr>
            </a:lvl4pPr>
            <a:lvl5pPr marL="2057400" indent="-228600" defTabSz="814388" eaLnBrk="0" hangingPunct="0">
              <a:defRPr>
                <a:solidFill>
                  <a:schemeClr val="tx1"/>
                </a:solidFill>
                <a:latin typeface="Arial" panose="020B0604020202020204" pitchFamily="34" charset="0"/>
              </a:defRPr>
            </a:lvl5pPr>
            <a:lvl6pPr marL="2514600" indent="-228600" defTabSz="814388" eaLnBrk="0" fontAlgn="base" hangingPunct="0">
              <a:spcBef>
                <a:spcPct val="0"/>
              </a:spcBef>
              <a:spcAft>
                <a:spcPct val="0"/>
              </a:spcAft>
              <a:defRPr>
                <a:solidFill>
                  <a:schemeClr val="tx1"/>
                </a:solidFill>
                <a:latin typeface="Arial" panose="020B0604020202020204" pitchFamily="34" charset="0"/>
              </a:defRPr>
            </a:lvl6pPr>
            <a:lvl7pPr marL="2971800" indent="-228600" defTabSz="814388" eaLnBrk="0" fontAlgn="base" hangingPunct="0">
              <a:spcBef>
                <a:spcPct val="0"/>
              </a:spcBef>
              <a:spcAft>
                <a:spcPct val="0"/>
              </a:spcAft>
              <a:defRPr>
                <a:solidFill>
                  <a:schemeClr val="tx1"/>
                </a:solidFill>
                <a:latin typeface="Arial" panose="020B0604020202020204" pitchFamily="34" charset="0"/>
              </a:defRPr>
            </a:lvl7pPr>
            <a:lvl8pPr marL="3429000" indent="-228600" defTabSz="814388" eaLnBrk="0" fontAlgn="base" hangingPunct="0">
              <a:spcBef>
                <a:spcPct val="0"/>
              </a:spcBef>
              <a:spcAft>
                <a:spcPct val="0"/>
              </a:spcAft>
              <a:defRPr>
                <a:solidFill>
                  <a:schemeClr val="tx1"/>
                </a:solidFill>
                <a:latin typeface="Arial" panose="020B0604020202020204" pitchFamily="34" charset="0"/>
              </a:defRPr>
            </a:lvl8pPr>
            <a:lvl9pPr marL="3886200" indent="-228600" defTabSz="814388"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46D869F-CAEB-7F49-915A-170A930B0193}" type="slidenum">
              <a:rPr lang="en-US" altLang="en-US" sz="1000">
                <a:solidFill>
                  <a:srgbClr val="D3D3D3"/>
                </a:solidFill>
              </a:rPr>
              <a:pPr algn="r" eaLnBrk="1" hangingPunct="1"/>
              <a:t>‹#›</a:t>
            </a:fld>
            <a:endParaRPr lang="en-US" altLang="en-US" sz="1000">
              <a:solidFill>
                <a:srgbClr val="D3D3D3"/>
              </a:solidFill>
            </a:endParaRPr>
          </a:p>
        </p:txBody>
      </p:sp>
      <p:pic>
        <p:nvPicPr>
          <p:cNvPr id="6" name="Picture 9" descr="Cisco_NewLogo">
            <a:extLst>
              <a:ext uri="{FF2B5EF4-FFF2-40B4-BE49-F238E27FC236}">
                <a16:creationId xmlns:a16="http://schemas.microsoft.com/office/drawing/2014/main" id="{E3E28764-F2EC-6940-936B-C36DB3A77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967" y="5940426"/>
            <a:ext cx="447251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isco">
            <a:extLst>
              <a:ext uri="{FF2B5EF4-FFF2-40B4-BE49-F238E27FC236}">
                <a16:creationId xmlns:a16="http://schemas.microsoft.com/office/drawing/2014/main" id="{EE8AE301-F7FD-EB4B-9313-20BB781BC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085" y="119064"/>
            <a:ext cx="1562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6391"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a:t>Click to edit Master title style</a:t>
            </a:r>
          </a:p>
        </p:txBody>
      </p:sp>
      <p:sp>
        <p:nvSpPr>
          <p:cNvPr id="1296392"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59532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25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8C3B-D624-4246-A85F-9A474D40D62E}"/>
              </a:ext>
            </a:extLst>
          </p:cNvPr>
          <p:cNvSpPr>
            <a:spLocks noGrp="1"/>
          </p:cNvSpPr>
          <p:nvPr>
            <p:ph type="title"/>
          </p:nvPr>
        </p:nvSpPr>
        <p:spPr>
          <a:xfrm>
            <a:off x="874184" y="627063"/>
            <a:ext cx="10860616" cy="838200"/>
          </a:xfrm>
        </p:spPr>
        <p:txBody>
          <a:bodyPr/>
          <a:lstStyle/>
          <a:p>
            <a:r>
              <a:rPr lang="en-US"/>
              <a:t>Click to edit Master title style</a:t>
            </a:r>
          </a:p>
        </p:txBody>
      </p:sp>
    </p:spTree>
    <p:extLst>
      <p:ext uri="{BB962C8B-B14F-4D97-AF65-F5344CB8AC3E}">
        <p14:creationId xmlns:p14="http://schemas.microsoft.com/office/powerpoint/2010/main" val="303688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1EC1-EF7E-CD45-9B41-C67B7DF20E0B}"/>
              </a:ext>
            </a:extLst>
          </p:cNvPr>
          <p:cNvSpPr>
            <a:spLocks noGrp="1"/>
          </p:cNvSpPr>
          <p:nvPr>
            <p:ph type="title"/>
          </p:nvPr>
        </p:nvSpPr>
        <p:spPr>
          <a:xfrm>
            <a:off x="874184" y="627063"/>
            <a:ext cx="10860616" cy="838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7DC81-D675-DB48-ABBE-DF3445D0E127}"/>
              </a:ext>
            </a:extLst>
          </p:cNvPr>
          <p:cNvSpPr>
            <a:spLocks noGrp="1"/>
          </p:cNvSpPr>
          <p:nvPr>
            <p:ph type="body" sz="half" idx="1"/>
          </p:nvPr>
        </p:nvSpPr>
        <p:spPr>
          <a:xfrm>
            <a:off x="874185" y="1900239"/>
            <a:ext cx="5192183" cy="3571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CBC35-C01B-5445-AC3E-D3BF0FEE2230}"/>
              </a:ext>
            </a:extLst>
          </p:cNvPr>
          <p:cNvSpPr>
            <a:spLocks noGrp="1"/>
          </p:cNvSpPr>
          <p:nvPr>
            <p:ph sz="half" idx="2"/>
          </p:nvPr>
        </p:nvSpPr>
        <p:spPr>
          <a:xfrm>
            <a:off x="6269567" y="1900239"/>
            <a:ext cx="5192184" cy="3571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9628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94218FF-F222-9C4F-AB80-C365D6D11937}"/>
              </a:ext>
            </a:extLst>
          </p:cNvPr>
          <p:cNvSpPr>
            <a:spLocks noGrp="1" noChangeArrowheads="1"/>
          </p:cNvSpPr>
          <p:nvPr>
            <p:ph type="title"/>
          </p:nvPr>
        </p:nvSpPr>
        <p:spPr bwMode="auto">
          <a:xfrm>
            <a:off x="874184" y="627063"/>
            <a:ext cx="1086061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en-US"/>
              <a:t>Slide Title</a:t>
            </a:r>
          </a:p>
        </p:txBody>
      </p:sp>
      <p:sp>
        <p:nvSpPr>
          <p:cNvPr id="1295363" name="Rectangle 3">
            <a:extLst>
              <a:ext uri="{FF2B5EF4-FFF2-40B4-BE49-F238E27FC236}">
                <a16:creationId xmlns:a16="http://schemas.microsoft.com/office/drawing/2014/main" id="{42A24791-D8B2-2945-A133-6B9A6A3E515F}"/>
              </a:ext>
            </a:extLst>
          </p:cNvPr>
          <p:cNvSpPr>
            <a:spLocks noChangeArrowheads="1"/>
          </p:cNvSpPr>
          <p:nvPr/>
        </p:nvSpPr>
        <p:spPr bwMode="auto">
          <a:xfrm>
            <a:off x="258234" y="6562807"/>
            <a:ext cx="1282700" cy="298368"/>
          </a:xfrm>
          <a:prstGeom prst="rect">
            <a:avLst/>
          </a:prstGeom>
          <a:noFill/>
          <a:ln w="9525">
            <a:noFill/>
            <a:miter lim="800000"/>
            <a:headEnd/>
            <a:tailEnd/>
          </a:ln>
          <a:effectLst/>
        </p:spPr>
        <p:txBody>
          <a:bodyPr lIns="82124" tIns="41061" rIns="82124" bIns="41061" anchor="b">
            <a:spAutoFit/>
          </a:bodyPr>
          <a:lstStyle/>
          <a:p>
            <a:pPr defTabSz="814388">
              <a:defRPr/>
            </a:pPr>
            <a:r>
              <a:rPr lang="en-US" sz="700">
                <a:solidFill>
                  <a:srgbClr val="D3D3D3"/>
                </a:solidFill>
                <a:latin typeface="Arial" charset="0"/>
              </a:rPr>
              <a:t>ITE PC v4.0</a:t>
            </a:r>
          </a:p>
          <a:p>
            <a:pPr defTabSz="814388">
              <a:defRPr/>
            </a:pPr>
            <a:r>
              <a:rPr lang="en-US" sz="700">
                <a:solidFill>
                  <a:srgbClr val="D3D3D3"/>
                </a:solidFill>
                <a:latin typeface="Arial" charset="0"/>
              </a:rPr>
              <a:t>Chapter 1</a:t>
            </a:r>
          </a:p>
        </p:txBody>
      </p:sp>
      <p:sp>
        <p:nvSpPr>
          <p:cNvPr id="1295364" name="Rectangle 4">
            <a:extLst>
              <a:ext uri="{FF2B5EF4-FFF2-40B4-BE49-F238E27FC236}">
                <a16:creationId xmlns:a16="http://schemas.microsoft.com/office/drawing/2014/main" id="{115117AE-A292-F643-97E4-F162D9BEA386}"/>
              </a:ext>
            </a:extLst>
          </p:cNvPr>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lvl1pPr defTabSz="814388" eaLnBrk="0" hangingPunct="0">
              <a:defRPr>
                <a:solidFill>
                  <a:schemeClr val="tx1"/>
                </a:solidFill>
                <a:latin typeface="Arial" panose="020B0604020202020204" pitchFamily="34" charset="0"/>
              </a:defRPr>
            </a:lvl1pPr>
            <a:lvl2pPr marL="742950" indent="-285750" defTabSz="814388" eaLnBrk="0" hangingPunct="0">
              <a:defRPr>
                <a:solidFill>
                  <a:schemeClr val="tx1"/>
                </a:solidFill>
                <a:latin typeface="Arial" panose="020B0604020202020204" pitchFamily="34" charset="0"/>
              </a:defRPr>
            </a:lvl2pPr>
            <a:lvl3pPr marL="1143000" indent="-228600" defTabSz="814388" eaLnBrk="0" hangingPunct="0">
              <a:defRPr>
                <a:solidFill>
                  <a:schemeClr val="tx1"/>
                </a:solidFill>
                <a:latin typeface="Arial" panose="020B0604020202020204" pitchFamily="34" charset="0"/>
              </a:defRPr>
            </a:lvl3pPr>
            <a:lvl4pPr marL="1600200" indent="-228600" defTabSz="814388" eaLnBrk="0" hangingPunct="0">
              <a:defRPr>
                <a:solidFill>
                  <a:schemeClr val="tx1"/>
                </a:solidFill>
                <a:latin typeface="Arial" panose="020B0604020202020204" pitchFamily="34" charset="0"/>
              </a:defRPr>
            </a:lvl4pPr>
            <a:lvl5pPr marL="2057400" indent="-228600" defTabSz="814388" eaLnBrk="0" hangingPunct="0">
              <a:defRPr>
                <a:solidFill>
                  <a:schemeClr val="tx1"/>
                </a:solidFill>
                <a:latin typeface="Arial" panose="020B0604020202020204" pitchFamily="34" charset="0"/>
              </a:defRPr>
            </a:lvl5pPr>
            <a:lvl6pPr marL="2514600" indent="-228600" defTabSz="814388" eaLnBrk="0" fontAlgn="base" hangingPunct="0">
              <a:spcBef>
                <a:spcPct val="0"/>
              </a:spcBef>
              <a:spcAft>
                <a:spcPct val="0"/>
              </a:spcAft>
              <a:defRPr>
                <a:solidFill>
                  <a:schemeClr val="tx1"/>
                </a:solidFill>
                <a:latin typeface="Arial" panose="020B0604020202020204" pitchFamily="34" charset="0"/>
              </a:defRPr>
            </a:lvl6pPr>
            <a:lvl7pPr marL="2971800" indent="-228600" defTabSz="814388" eaLnBrk="0" fontAlgn="base" hangingPunct="0">
              <a:spcBef>
                <a:spcPct val="0"/>
              </a:spcBef>
              <a:spcAft>
                <a:spcPct val="0"/>
              </a:spcAft>
              <a:defRPr>
                <a:solidFill>
                  <a:schemeClr val="tx1"/>
                </a:solidFill>
                <a:latin typeface="Arial" panose="020B0604020202020204" pitchFamily="34" charset="0"/>
              </a:defRPr>
            </a:lvl7pPr>
            <a:lvl8pPr marL="3429000" indent="-228600" defTabSz="814388" eaLnBrk="0" fontAlgn="base" hangingPunct="0">
              <a:spcBef>
                <a:spcPct val="0"/>
              </a:spcBef>
              <a:spcAft>
                <a:spcPct val="0"/>
              </a:spcAft>
              <a:defRPr>
                <a:solidFill>
                  <a:schemeClr val="tx1"/>
                </a:solidFill>
                <a:latin typeface="Arial" panose="020B0604020202020204" pitchFamily="34" charset="0"/>
              </a:defRPr>
            </a:lvl8pPr>
            <a:lvl9pPr marL="3886200" indent="-228600" defTabSz="814388"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89DDFB2-92A8-444D-95B1-2439EC6365CD}" type="slidenum">
              <a:rPr lang="en-US" altLang="en-US" sz="1000">
                <a:solidFill>
                  <a:srgbClr val="D3D3D3"/>
                </a:solidFill>
              </a:rPr>
              <a:pPr algn="r" eaLnBrk="1" hangingPunct="1"/>
              <a:t>‹#›</a:t>
            </a:fld>
            <a:endParaRPr lang="en-US" altLang="en-US" sz="1000">
              <a:solidFill>
                <a:srgbClr val="D3D3D3"/>
              </a:solidFill>
            </a:endParaRPr>
          </a:p>
        </p:txBody>
      </p:sp>
      <p:sp>
        <p:nvSpPr>
          <p:cNvPr id="1029" name="Rectangle 5">
            <a:extLst>
              <a:ext uri="{FF2B5EF4-FFF2-40B4-BE49-F238E27FC236}">
                <a16:creationId xmlns:a16="http://schemas.microsoft.com/office/drawing/2014/main" id="{ED8FC02F-993A-824D-AD0F-077AC4DD3FD0}"/>
              </a:ext>
            </a:extLst>
          </p:cNvPr>
          <p:cNvSpPr>
            <a:spLocks noGrp="1" noChangeArrowheads="1"/>
          </p:cNvSpPr>
          <p:nvPr>
            <p:ph type="body" idx="1"/>
          </p:nvPr>
        </p:nvSpPr>
        <p:spPr bwMode="auto">
          <a:xfrm>
            <a:off x="874185" y="1900239"/>
            <a:ext cx="10587567"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descr="PPt_TopBand_Artwork">
            <a:extLst>
              <a:ext uri="{FF2B5EF4-FFF2-40B4-BE49-F238E27FC236}">
                <a16:creationId xmlns:a16="http://schemas.microsoft.com/office/drawing/2014/main" id="{9D22C5FD-B158-6249-94BD-2924E8180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218776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5367" name="Rectangle 7">
            <a:extLst>
              <a:ext uri="{FF2B5EF4-FFF2-40B4-BE49-F238E27FC236}">
                <a16:creationId xmlns:a16="http://schemas.microsoft.com/office/drawing/2014/main" id="{66BB4EF1-8352-B444-8DDA-7537E52172F1}"/>
              </a:ext>
            </a:extLst>
          </p:cNvPr>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700">
                <a:solidFill>
                  <a:srgbClr val="D3D3D3"/>
                </a:solidFill>
                <a:latin typeface="Arial" charset="0"/>
              </a:rPr>
              <a:t>© 2007 Cisco Systems, Inc. All rights reserved.</a:t>
            </a:r>
          </a:p>
        </p:txBody>
      </p:sp>
      <p:sp>
        <p:nvSpPr>
          <p:cNvPr id="1295368" name="Rectangle 8">
            <a:extLst>
              <a:ext uri="{FF2B5EF4-FFF2-40B4-BE49-F238E27FC236}">
                <a16:creationId xmlns:a16="http://schemas.microsoft.com/office/drawing/2014/main" id="{8C628B1D-CAFF-D843-89CF-B35008EDE349}"/>
              </a:ext>
            </a:extLst>
          </p:cNvPr>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defRPr/>
            </a:pPr>
            <a:r>
              <a:rPr lang="en-US" sz="700">
                <a:solidFill>
                  <a:srgbClr val="D3D3D3"/>
                </a:solidFill>
                <a:latin typeface="Arial" charset="0"/>
              </a:rPr>
              <a:t>Cisco Public</a:t>
            </a:r>
          </a:p>
        </p:txBody>
      </p:sp>
    </p:spTree>
    <p:extLst>
      <p:ext uri="{BB962C8B-B14F-4D97-AF65-F5344CB8AC3E}">
        <p14:creationId xmlns:p14="http://schemas.microsoft.com/office/powerpoint/2010/main" val="2644213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Title 1">
            <a:extLst>
              <a:ext uri="{FF2B5EF4-FFF2-40B4-BE49-F238E27FC236}">
                <a16:creationId xmlns:a16="http://schemas.microsoft.com/office/drawing/2014/main" id="{EA3716C4-99E4-4C4F-85F0-478DDE9D9DD2}"/>
              </a:ext>
            </a:extLst>
          </p:cNvPr>
          <p:cNvSpPr>
            <a:spLocks/>
          </p:cNvSpPr>
          <p:nvPr/>
        </p:nvSpPr>
        <p:spPr bwMode="white">
          <a:xfrm>
            <a:off x="1835150" y="2671763"/>
            <a:ext cx="3750641"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lstStyle>
            <a:lvl1pPr defTabSz="814388" eaLnBrk="0" hangingPunct="0">
              <a:lnSpc>
                <a:spcPct val="90000"/>
              </a:lnSpc>
              <a:defRPr sz="3200" b="1">
                <a:solidFill>
                  <a:srgbClr val="708CA1"/>
                </a:solidFill>
                <a:latin typeface="Arial" panose="020B0604020202020204" pitchFamily="34" charset="0"/>
              </a:defRPr>
            </a:lvl1pPr>
            <a:lvl2pPr defTabSz="814388" eaLnBrk="0" hangingPunct="0">
              <a:lnSpc>
                <a:spcPct val="90000"/>
              </a:lnSpc>
              <a:defRPr sz="3200" b="1">
                <a:solidFill>
                  <a:srgbClr val="708CA1"/>
                </a:solidFill>
                <a:latin typeface="Arial" panose="020B0604020202020204" pitchFamily="34" charset="0"/>
              </a:defRPr>
            </a:lvl2pPr>
            <a:lvl3pPr defTabSz="814388" eaLnBrk="0" hangingPunct="0">
              <a:lnSpc>
                <a:spcPct val="90000"/>
              </a:lnSpc>
              <a:defRPr sz="3200" b="1">
                <a:solidFill>
                  <a:srgbClr val="708CA1"/>
                </a:solidFill>
                <a:latin typeface="Arial" panose="020B0604020202020204" pitchFamily="34" charset="0"/>
              </a:defRPr>
            </a:lvl3pPr>
            <a:lvl4pPr defTabSz="814388" eaLnBrk="0" hangingPunct="0">
              <a:lnSpc>
                <a:spcPct val="90000"/>
              </a:lnSpc>
              <a:defRPr sz="3200" b="1">
                <a:solidFill>
                  <a:srgbClr val="708CA1"/>
                </a:solidFill>
                <a:latin typeface="Arial" panose="020B0604020202020204" pitchFamily="34" charset="0"/>
              </a:defRPr>
            </a:lvl4pPr>
            <a:lvl5pPr defTabSz="814388" eaLnBrk="0" hangingPunct="0">
              <a:lnSpc>
                <a:spcPct val="90000"/>
              </a:lnSpc>
              <a:defRPr sz="3200" b="1">
                <a:solidFill>
                  <a:srgbClr val="708CA1"/>
                </a:solidFill>
                <a:latin typeface="Arial" panose="020B0604020202020204" pitchFamily="34" charset="0"/>
              </a:defRPr>
            </a:lvl5pPr>
            <a:lvl6pPr marL="4572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6pPr>
            <a:lvl7pPr marL="9144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7pPr>
            <a:lvl8pPr marL="13716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8pPr>
            <a:lvl9pPr marL="18288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9pPr>
          </a:lstStyle>
          <a:p>
            <a:r>
              <a:rPr lang="en-US" altLang="en-US" sz="3000" b="0" dirty="0">
                <a:solidFill>
                  <a:srgbClr val="FFFFFF"/>
                </a:solidFill>
              </a:rPr>
              <a:t>Routing Fundamentals</a:t>
            </a:r>
          </a:p>
        </p:txBody>
      </p:sp>
      <p:sp>
        <p:nvSpPr>
          <p:cNvPr id="375813" name="Subtitle 2">
            <a:extLst>
              <a:ext uri="{FF2B5EF4-FFF2-40B4-BE49-F238E27FC236}">
                <a16:creationId xmlns:a16="http://schemas.microsoft.com/office/drawing/2014/main" id="{D5A497E0-792E-5943-AAC1-FDF841C99F92}"/>
              </a:ext>
            </a:extLst>
          </p:cNvPr>
          <p:cNvSpPr>
            <a:spLocks/>
          </p:cNvSpPr>
          <p:nvPr/>
        </p:nvSpPr>
        <p:spPr bwMode="auto">
          <a:xfrm>
            <a:off x="1835150" y="4672013"/>
            <a:ext cx="4103688"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lvl1pPr algn="ctr" defTabSz="814388" eaLnBrk="0" hangingPunct="0">
              <a:lnSpc>
                <a:spcPct val="95000"/>
              </a:lnSpc>
              <a:spcBef>
                <a:spcPct val="50000"/>
              </a:spcBef>
              <a:buClr>
                <a:srgbClr val="708CA1"/>
              </a:buClr>
              <a:buFont typeface="Wingdings" pitchFamily="2" charset="2"/>
              <a:defRPr sz="2400">
                <a:solidFill>
                  <a:schemeClr val="tx1"/>
                </a:solidFill>
                <a:latin typeface="Arial" panose="020B0604020202020204" pitchFamily="34" charset="0"/>
              </a:defRPr>
            </a:lvl1pPr>
            <a:lvl2pPr marL="742950" indent="-285750" algn="ctr" defTabSz="814388" eaLnBrk="0" hangingPunct="0">
              <a:lnSpc>
                <a:spcPct val="95000"/>
              </a:lnSpc>
              <a:spcBef>
                <a:spcPct val="35000"/>
              </a:spcBef>
              <a:buClr>
                <a:srgbClr val="708CA1"/>
              </a:buClr>
              <a:defRPr sz="2000">
                <a:solidFill>
                  <a:schemeClr val="tx1"/>
                </a:solidFill>
                <a:latin typeface="Arial" panose="020B0604020202020204" pitchFamily="34" charset="0"/>
              </a:defRPr>
            </a:lvl2pPr>
            <a:lvl3pPr marL="1143000" indent="-228600" algn="ctr" defTabSz="814388" eaLnBrk="0" hangingPunct="0">
              <a:lnSpc>
                <a:spcPct val="95000"/>
              </a:lnSpc>
              <a:spcBef>
                <a:spcPct val="35000"/>
              </a:spcBef>
              <a:buClr>
                <a:srgbClr val="708CA1"/>
              </a:buClr>
              <a:defRPr sz="2000">
                <a:solidFill>
                  <a:schemeClr val="tx1"/>
                </a:solidFill>
                <a:latin typeface="Arial" panose="020B0604020202020204" pitchFamily="34" charset="0"/>
              </a:defRPr>
            </a:lvl3pPr>
            <a:lvl4pPr marL="1600200" indent="-228600" algn="ctr" defTabSz="814388" eaLnBrk="0" hangingPunct="0">
              <a:lnSpc>
                <a:spcPct val="95000"/>
              </a:lnSpc>
              <a:spcBef>
                <a:spcPct val="35000"/>
              </a:spcBef>
              <a:buClr>
                <a:srgbClr val="708CA1"/>
              </a:buClr>
              <a:defRPr sz="2000">
                <a:solidFill>
                  <a:schemeClr val="tx1"/>
                </a:solidFill>
                <a:latin typeface="Arial" panose="020B0604020202020204" pitchFamily="34" charset="0"/>
              </a:defRPr>
            </a:lvl4pPr>
            <a:lvl5pPr marL="2057400" indent="-228600" algn="ctr" defTabSz="814388" eaLnBrk="0" hangingPunct="0">
              <a:lnSpc>
                <a:spcPct val="95000"/>
              </a:lnSpc>
              <a:spcBef>
                <a:spcPct val="35000"/>
              </a:spcBef>
              <a:buClr>
                <a:srgbClr val="708CA1"/>
              </a:buClr>
              <a:defRPr sz="2000">
                <a:solidFill>
                  <a:schemeClr val="tx1"/>
                </a:solidFill>
                <a:latin typeface="Arial" panose="020B0604020202020204" pitchFamily="34" charset="0"/>
              </a:defRPr>
            </a:lvl5pPr>
            <a:lvl6pPr marL="2514600" indent="-228600" algn="ctr" defTabSz="814388" eaLnBrk="0" fontAlgn="base" hangingPunct="0">
              <a:lnSpc>
                <a:spcPct val="95000"/>
              </a:lnSpc>
              <a:spcBef>
                <a:spcPct val="35000"/>
              </a:spcBef>
              <a:spcAft>
                <a:spcPct val="0"/>
              </a:spcAft>
              <a:buClr>
                <a:srgbClr val="708CA1"/>
              </a:buClr>
              <a:defRPr sz="2000">
                <a:solidFill>
                  <a:schemeClr val="tx1"/>
                </a:solidFill>
                <a:latin typeface="Arial" panose="020B0604020202020204" pitchFamily="34" charset="0"/>
              </a:defRPr>
            </a:lvl6pPr>
            <a:lvl7pPr marL="2971800" indent="-228600" algn="ctr" defTabSz="814388" eaLnBrk="0" fontAlgn="base" hangingPunct="0">
              <a:lnSpc>
                <a:spcPct val="95000"/>
              </a:lnSpc>
              <a:spcBef>
                <a:spcPct val="35000"/>
              </a:spcBef>
              <a:spcAft>
                <a:spcPct val="0"/>
              </a:spcAft>
              <a:buClr>
                <a:srgbClr val="708CA1"/>
              </a:buClr>
              <a:defRPr sz="2000">
                <a:solidFill>
                  <a:schemeClr val="tx1"/>
                </a:solidFill>
                <a:latin typeface="Arial" panose="020B0604020202020204" pitchFamily="34" charset="0"/>
              </a:defRPr>
            </a:lvl7pPr>
            <a:lvl8pPr marL="3429000" indent="-228600" algn="ctr" defTabSz="814388" eaLnBrk="0" fontAlgn="base" hangingPunct="0">
              <a:lnSpc>
                <a:spcPct val="95000"/>
              </a:lnSpc>
              <a:spcBef>
                <a:spcPct val="35000"/>
              </a:spcBef>
              <a:spcAft>
                <a:spcPct val="0"/>
              </a:spcAft>
              <a:buClr>
                <a:srgbClr val="708CA1"/>
              </a:buClr>
              <a:defRPr sz="2000">
                <a:solidFill>
                  <a:schemeClr val="tx1"/>
                </a:solidFill>
                <a:latin typeface="Arial" panose="020B0604020202020204" pitchFamily="34" charset="0"/>
              </a:defRPr>
            </a:lvl8pPr>
            <a:lvl9pPr marL="3886200" indent="-228600" algn="ctr" defTabSz="814388" eaLnBrk="0" fontAlgn="base" hangingPunct="0">
              <a:lnSpc>
                <a:spcPct val="95000"/>
              </a:lnSpc>
              <a:spcBef>
                <a:spcPct val="35000"/>
              </a:spcBef>
              <a:spcAft>
                <a:spcPct val="0"/>
              </a:spcAft>
              <a:buClr>
                <a:srgbClr val="708CA1"/>
              </a:buClr>
              <a:defRPr sz="2000">
                <a:solidFill>
                  <a:schemeClr val="tx1"/>
                </a:solidFill>
                <a:latin typeface="Arial" panose="020B0604020202020204" pitchFamily="34" charset="0"/>
              </a:defRPr>
            </a:lvl9pPr>
          </a:lstStyle>
          <a:p>
            <a:pPr algn="l">
              <a:lnSpc>
                <a:spcPct val="90000"/>
              </a:lnSpc>
              <a:buFont typeface="Arial" panose="020B0604020202020204" pitchFamily="34" charset="0"/>
              <a:buNone/>
            </a:pPr>
            <a:r>
              <a:rPr lang="en-US" altLang="en-US" sz="2000" b="1">
                <a:solidFill>
                  <a:schemeClr val="bg2"/>
                </a:solidFill>
              </a:rPr>
              <a:t>Module 9</a:t>
            </a:r>
          </a:p>
        </p:txBody>
      </p:sp>
    </p:spTree>
    <p:extLst>
      <p:ext uri="{BB962C8B-B14F-4D97-AF65-F5344CB8AC3E}">
        <p14:creationId xmlns:p14="http://schemas.microsoft.com/office/powerpoint/2010/main" val="173596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FD80BCE9-13A8-CA44-8E18-99DCAD31D38D}"/>
              </a:ext>
            </a:extLst>
          </p:cNvPr>
          <p:cNvSpPr>
            <a:spLocks noGrp="1" noChangeArrowheads="1"/>
          </p:cNvSpPr>
          <p:nvPr>
            <p:ph type="title"/>
          </p:nvPr>
        </p:nvSpPr>
        <p:spPr>
          <a:xfrm>
            <a:off x="1981200" y="673100"/>
            <a:ext cx="8382000" cy="838200"/>
          </a:xfrm>
        </p:spPr>
        <p:txBody>
          <a:bodyPr/>
          <a:lstStyle/>
          <a:p>
            <a:r>
              <a:rPr lang="en-US" altLang="en-US"/>
              <a:t>Routing Protocol</a:t>
            </a:r>
          </a:p>
        </p:txBody>
      </p:sp>
      <p:pic>
        <p:nvPicPr>
          <p:cNvPr id="385027" name="Picture 3" descr="123b">
            <a:extLst>
              <a:ext uri="{FF2B5EF4-FFF2-40B4-BE49-F238E27FC236}">
                <a16:creationId xmlns:a16="http://schemas.microsoft.com/office/drawing/2014/main" id="{23A8B3F0-2B73-2C42-8E7D-6B14C5451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52575"/>
            <a:ext cx="6705600" cy="48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5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87D4C720-DE16-1642-A422-36A6412AEFC3}"/>
              </a:ext>
            </a:extLst>
          </p:cNvPr>
          <p:cNvSpPr>
            <a:spLocks noGrp="1" noChangeArrowheads="1"/>
          </p:cNvSpPr>
          <p:nvPr>
            <p:ph type="title"/>
          </p:nvPr>
        </p:nvSpPr>
        <p:spPr/>
        <p:txBody>
          <a:bodyPr/>
          <a:lstStyle/>
          <a:p>
            <a:r>
              <a:rPr lang="en-US" altLang="en-US"/>
              <a:t>Routed Versus Routing Protocol</a:t>
            </a:r>
          </a:p>
        </p:txBody>
      </p:sp>
      <p:pic>
        <p:nvPicPr>
          <p:cNvPr id="404483" name="Picture 3">
            <a:extLst>
              <a:ext uri="{FF2B5EF4-FFF2-40B4-BE49-F238E27FC236}">
                <a16:creationId xmlns:a16="http://schemas.microsoft.com/office/drawing/2014/main" id="{1EE0EB88-F548-0C48-8B4A-B5D0CBC0EB3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4173" t="27901" r="38078" b="19769"/>
          <a:stretch>
            <a:fillRect/>
          </a:stretch>
        </p:blipFill>
        <p:spPr>
          <a:xfrm>
            <a:off x="3048000" y="1919288"/>
            <a:ext cx="6172200" cy="4629150"/>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85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8DB6A897-8890-5549-A73C-9D1973A691A8}"/>
              </a:ext>
            </a:extLst>
          </p:cNvPr>
          <p:cNvSpPr>
            <a:spLocks noGrp="1" noChangeArrowheads="1"/>
          </p:cNvSpPr>
          <p:nvPr>
            <p:ph type="title"/>
          </p:nvPr>
        </p:nvSpPr>
        <p:spPr>
          <a:xfrm>
            <a:off x="1981200" y="698500"/>
            <a:ext cx="8382000" cy="838200"/>
          </a:xfrm>
        </p:spPr>
        <p:txBody>
          <a:bodyPr/>
          <a:lstStyle/>
          <a:p>
            <a:r>
              <a:rPr lang="en-US" altLang="en-US"/>
              <a:t>Routing Metrics</a:t>
            </a:r>
          </a:p>
        </p:txBody>
      </p:sp>
      <p:pic>
        <p:nvPicPr>
          <p:cNvPr id="386051" name="Picture 3" descr="121c">
            <a:extLst>
              <a:ext uri="{FF2B5EF4-FFF2-40B4-BE49-F238E27FC236}">
                <a16:creationId xmlns:a16="http://schemas.microsoft.com/office/drawing/2014/main" id="{B7488A01-033A-5C4F-BA88-907ED092E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039939"/>
            <a:ext cx="6196013"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7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0F1B6B1-71FA-3346-9387-627DFF206CF0}"/>
              </a:ext>
            </a:extLst>
          </p:cNvPr>
          <p:cNvSpPr>
            <a:spLocks noGrp="1" noChangeArrowheads="1"/>
          </p:cNvSpPr>
          <p:nvPr>
            <p:ph type="title"/>
          </p:nvPr>
        </p:nvSpPr>
        <p:spPr>
          <a:xfrm>
            <a:off x="1981200" y="685800"/>
            <a:ext cx="8382000" cy="838200"/>
          </a:xfrm>
        </p:spPr>
        <p:txBody>
          <a:bodyPr/>
          <a:lstStyle/>
          <a:p>
            <a:r>
              <a:rPr lang="en-US" altLang="en-US"/>
              <a:t>Routing Tables</a:t>
            </a:r>
          </a:p>
        </p:txBody>
      </p:sp>
      <p:pic>
        <p:nvPicPr>
          <p:cNvPr id="390147" name="Picture 3" descr="125a">
            <a:extLst>
              <a:ext uri="{FF2B5EF4-FFF2-40B4-BE49-F238E27FC236}">
                <a16:creationId xmlns:a16="http://schemas.microsoft.com/office/drawing/2014/main" id="{8171A1F3-B0BB-3244-9331-0F247444F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52601"/>
            <a:ext cx="6286500" cy="386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65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28263C74-030E-E247-BDDF-5BD2838AADB3}"/>
              </a:ext>
            </a:extLst>
          </p:cNvPr>
          <p:cNvSpPr>
            <a:spLocks noGrp="1" noChangeArrowheads="1"/>
          </p:cNvSpPr>
          <p:nvPr>
            <p:ph type="title"/>
          </p:nvPr>
        </p:nvSpPr>
        <p:spPr>
          <a:xfrm>
            <a:off x="1981200" y="685800"/>
            <a:ext cx="8382000" cy="838200"/>
          </a:xfrm>
        </p:spPr>
        <p:txBody>
          <a:bodyPr/>
          <a:lstStyle/>
          <a:p>
            <a:r>
              <a:rPr lang="en-US" altLang="en-US"/>
              <a:t>Routing Algorithms and Metrics</a:t>
            </a:r>
          </a:p>
        </p:txBody>
      </p:sp>
      <p:pic>
        <p:nvPicPr>
          <p:cNvPr id="391171" name="Picture 3" descr="126a">
            <a:extLst>
              <a:ext uri="{FF2B5EF4-FFF2-40B4-BE49-F238E27FC236}">
                <a16:creationId xmlns:a16="http://schemas.microsoft.com/office/drawing/2014/main" id="{EF222934-239B-AB48-BC5A-D4244543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01"/>
            <a:ext cx="7543800" cy="432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7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A6DFC546-FF67-D647-89CF-9E087DDAC7A9}"/>
              </a:ext>
            </a:extLst>
          </p:cNvPr>
          <p:cNvSpPr>
            <a:spLocks noGrp="1" noChangeArrowheads="1"/>
          </p:cNvSpPr>
          <p:nvPr>
            <p:ph type="title"/>
          </p:nvPr>
        </p:nvSpPr>
        <p:spPr/>
        <p:txBody>
          <a:bodyPr/>
          <a:lstStyle/>
          <a:p>
            <a:r>
              <a:rPr lang="en-US" altLang="en-US"/>
              <a:t>Static Routing</a:t>
            </a:r>
          </a:p>
        </p:txBody>
      </p:sp>
      <p:pic>
        <p:nvPicPr>
          <p:cNvPr id="622595" name="Picture 3">
            <a:extLst>
              <a:ext uri="{FF2B5EF4-FFF2-40B4-BE49-F238E27FC236}">
                <a16:creationId xmlns:a16="http://schemas.microsoft.com/office/drawing/2014/main" id="{FBB4AD02-7511-B04E-A434-419049367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51" t="26253" r="39380" b="23753"/>
          <a:stretch>
            <a:fillRect/>
          </a:stretch>
        </p:blipFill>
        <p:spPr bwMode="auto">
          <a:xfrm>
            <a:off x="2427288" y="1493838"/>
            <a:ext cx="7326312" cy="483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19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6" name="Rectangle 4">
            <a:extLst>
              <a:ext uri="{FF2B5EF4-FFF2-40B4-BE49-F238E27FC236}">
                <a16:creationId xmlns:a16="http://schemas.microsoft.com/office/drawing/2014/main" id="{AD98277A-49AB-C343-A9FE-22049879AC1E}"/>
              </a:ext>
            </a:extLst>
          </p:cNvPr>
          <p:cNvSpPr>
            <a:spLocks noChangeArrowheads="1"/>
          </p:cNvSpPr>
          <p:nvPr/>
        </p:nvSpPr>
        <p:spPr bwMode="auto">
          <a:xfrm>
            <a:off x="2209801" y="8382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b"/>
          <a:lstStyle>
            <a:lvl1pPr defTabSz="814388" eaLnBrk="0" hangingPunct="0">
              <a:lnSpc>
                <a:spcPct val="90000"/>
              </a:lnSpc>
              <a:defRPr sz="3200" b="1">
                <a:solidFill>
                  <a:srgbClr val="708CA1"/>
                </a:solidFill>
                <a:latin typeface="Arial" panose="020B0604020202020204" pitchFamily="34" charset="0"/>
              </a:defRPr>
            </a:lvl1pPr>
            <a:lvl2pPr defTabSz="814388" eaLnBrk="0" hangingPunct="0">
              <a:lnSpc>
                <a:spcPct val="90000"/>
              </a:lnSpc>
              <a:defRPr sz="3200" b="1">
                <a:solidFill>
                  <a:srgbClr val="708CA1"/>
                </a:solidFill>
                <a:latin typeface="Arial" panose="020B0604020202020204" pitchFamily="34" charset="0"/>
              </a:defRPr>
            </a:lvl2pPr>
            <a:lvl3pPr defTabSz="814388" eaLnBrk="0" hangingPunct="0">
              <a:lnSpc>
                <a:spcPct val="90000"/>
              </a:lnSpc>
              <a:defRPr sz="3200" b="1">
                <a:solidFill>
                  <a:srgbClr val="708CA1"/>
                </a:solidFill>
                <a:latin typeface="Arial" panose="020B0604020202020204" pitchFamily="34" charset="0"/>
              </a:defRPr>
            </a:lvl3pPr>
            <a:lvl4pPr defTabSz="814388" eaLnBrk="0" hangingPunct="0">
              <a:lnSpc>
                <a:spcPct val="90000"/>
              </a:lnSpc>
              <a:defRPr sz="3200" b="1">
                <a:solidFill>
                  <a:srgbClr val="708CA1"/>
                </a:solidFill>
                <a:latin typeface="Arial" panose="020B0604020202020204" pitchFamily="34" charset="0"/>
              </a:defRPr>
            </a:lvl4pPr>
            <a:lvl5pPr defTabSz="814388" eaLnBrk="0" hangingPunct="0">
              <a:lnSpc>
                <a:spcPct val="90000"/>
              </a:lnSpc>
              <a:defRPr sz="3200" b="1">
                <a:solidFill>
                  <a:srgbClr val="708CA1"/>
                </a:solidFill>
                <a:latin typeface="Arial" panose="020B0604020202020204" pitchFamily="34" charset="0"/>
              </a:defRPr>
            </a:lvl5pPr>
            <a:lvl6pPr marL="4572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6pPr>
            <a:lvl7pPr marL="9144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7pPr>
            <a:lvl8pPr marL="13716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8pPr>
            <a:lvl9pPr marL="1828800" defTabSz="814388" eaLnBrk="0" fontAlgn="base" hangingPunct="0">
              <a:lnSpc>
                <a:spcPct val="90000"/>
              </a:lnSpc>
              <a:spcBef>
                <a:spcPct val="0"/>
              </a:spcBef>
              <a:spcAft>
                <a:spcPct val="0"/>
              </a:spcAft>
              <a:defRPr sz="3200" b="1">
                <a:solidFill>
                  <a:srgbClr val="708CA1"/>
                </a:solidFill>
                <a:latin typeface="Arial" panose="020B0604020202020204" pitchFamily="34" charset="0"/>
              </a:defRPr>
            </a:lvl9pPr>
          </a:lstStyle>
          <a:p>
            <a:r>
              <a:rPr lang="en-US" altLang="en-US"/>
              <a:t>Using the </a:t>
            </a:r>
            <a:r>
              <a:rPr lang="en-US" altLang="en-US">
                <a:latin typeface="Courier New" panose="02070309020205020404" pitchFamily="49" charset="0"/>
              </a:rPr>
              <a:t>ip route</a:t>
            </a:r>
            <a:r>
              <a:rPr lang="en-US" altLang="en-US"/>
              <a:t> Commands</a:t>
            </a:r>
          </a:p>
        </p:txBody>
      </p:sp>
      <p:pic>
        <p:nvPicPr>
          <p:cNvPr id="648199" name="Picture 7">
            <a:extLst>
              <a:ext uri="{FF2B5EF4-FFF2-40B4-BE49-F238E27FC236}">
                <a16:creationId xmlns:a16="http://schemas.microsoft.com/office/drawing/2014/main" id="{8CC6219A-6920-DE46-8C30-7EA8CE12D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1"/>
            <a:ext cx="8039100" cy="81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7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B2F15FDD-1253-D544-8A37-CE55B65DD3C1}"/>
              </a:ext>
            </a:extLst>
          </p:cNvPr>
          <p:cNvSpPr>
            <a:spLocks noGrp="1" noChangeArrowheads="1"/>
          </p:cNvSpPr>
          <p:nvPr>
            <p:ph type="title"/>
          </p:nvPr>
        </p:nvSpPr>
        <p:spPr/>
        <p:txBody>
          <a:bodyPr/>
          <a:lstStyle/>
          <a:p>
            <a:r>
              <a:rPr lang="en-US" altLang="en-US"/>
              <a:t>Dynamic Routing</a:t>
            </a:r>
          </a:p>
        </p:txBody>
      </p:sp>
      <p:pic>
        <p:nvPicPr>
          <p:cNvPr id="623619" name="Picture 3">
            <a:extLst>
              <a:ext uri="{FF2B5EF4-FFF2-40B4-BE49-F238E27FC236}">
                <a16:creationId xmlns:a16="http://schemas.microsoft.com/office/drawing/2014/main" id="{A3FB9256-D77C-944F-A1F9-6604612A8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51" t="30003" r="39380" b="30003"/>
          <a:stretch>
            <a:fillRect/>
          </a:stretch>
        </p:blipFill>
        <p:spPr bwMode="auto">
          <a:xfrm>
            <a:off x="2438400" y="1371600"/>
            <a:ext cx="7321550" cy="38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182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EBFAB00C-1161-9542-ABE4-24D5A949724C}"/>
              </a:ext>
            </a:extLst>
          </p:cNvPr>
          <p:cNvSpPr>
            <a:spLocks noGrp="1" noChangeArrowheads="1"/>
          </p:cNvSpPr>
          <p:nvPr>
            <p:ph type="title"/>
          </p:nvPr>
        </p:nvSpPr>
        <p:spPr>
          <a:xfrm>
            <a:off x="2209801" y="838200"/>
            <a:ext cx="8145463" cy="838200"/>
          </a:xfrm>
        </p:spPr>
        <p:txBody>
          <a:bodyPr/>
          <a:lstStyle/>
          <a:p>
            <a:r>
              <a:rPr lang="en-US" altLang="en-US"/>
              <a:t>Using the </a:t>
            </a:r>
            <a:r>
              <a:rPr lang="en-US" altLang="en-US">
                <a:latin typeface="Courier New" panose="02070309020205020404" pitchFamily="49" charset="0"/>
              </a:rPr>
              <a:t>router</a:t>
            </a:r>
            <a:r>
              <a:rPr lang="en-US" altLang="en-US"/>
              <a:t> and </a:t>
            </a:r>
            <a:r>
              <a:rPr lang="en-US" altLang="en-US">
                <a:latin typeface="Courier New" panose="02070309020205020404" pitchFamily="49" charset="0"/>
              </a:rPr>
              <a:t>network</a:t>
            </a:r>
            <a:r>
              <a:rPr lang="en-US" altLang="en-US"/>
              <a:t> Commands</a:t>
            </a:r>
          </a:p>
        </p:txBody>
      </p:sp>
      <p:pic>
        <p:nvPicPr>
          <p:cNvPr id="649219" name="Picture 3">
            <a:extLst>
              <a:ext uri="{FF2B5EF4-FFF2-40B4-BE49-F238E27FC236}">
                <a16:creationId xmlns:a16="http://schemas.microsoft.com/office/drawing/2014/main" id="{09B94A3B-AD72-B445-8E95-BEFCB4397C7A}"/>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6090" t="33333" r="39247" b="30495"/>
          <a:stretch>
            <a:fillRect/>
          </a:stretch>
        </p:blipFill>
        <p:spPr>
          <a:xfrm>
            <a:off x="2438400" y="1676400"/>
            <a:ext cx="7315200" cy="4260850"/>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985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2B908EF7-DBE4-714E-B2EF-F8F11E3AF9EE}"/>
              </a:ext>
            </a:extLst>
          </p:cNvPr>
          <p:cNvSpPr>
            <a:spLocks noGrp="1" noChangeArrowheads="1"/>
          </p:cNvSpPr>
          <p:nvPr>
            <p:ph type="title"/>
          </p:nvPr>
        </p:nvSpPr>
        <p:spPr>
          <a:xfrm>
            <a:off x="1981200" y="685800"/>
            <a:ext cx="8382000" cy="838200"/>
          </a:xfrm>
        </p:spPr>
        <p:txBody>
          <a:bodyPr/>
          <a:lstStyle/>
          <a:p>
            <a:r>
              <a:rPr lang="en-US" altLang="en-US"/>
              <a:t>Interior and Exterior Gateway Protocols</a:t>
            </a:r>
          </a:p>
        </p:txBody>
      </p:sp>
      <p:pic>
        <p:nvPicPr>
          <p:cNvPr id="392195" name="Picture 3" descr="127a">
            <a:extLst>
              <a:ext uri="{FF2B5EF4-FFF2-40B4-BE49-F238E27FC236}">
                <a16:creationId xmlns:a16="http://schemas.microsoft.com/office/drawing/2014/main" id="{11376604-5990-B14D-9D1C-5E9ACDE32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76401"/>
            <a:ext cx="6724650" cy="456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6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89FF04E1-6D46-EB4C-9953-65BCA5275504}"/>
              </a:ext>
            </a:extLst>
          </p:cNvPr>
          <p:cNvSpPr>
            <a:spLocks noGrp="1" noChangeArrowheads="1"/>
          </p:cNvSpPr>
          <p:nvPr>
            <p:ph type="body" idx="4294967295"/>
          </p:nvPr>
        </p:nvSpPr>
        <p:spPr>
          <a:xfrm>
            <a:off x="2743200" y="3886201"/>
            <a:ext cx="7302500" cy="2424113"/>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2535" tIns="41267" rIns="82535" bIns="41267" numCol="1" anchor="t" anchorCtr="0" compatLnSpc="1">
            <a:prstTxWarp prst="textNoShape">
              <a:avLst/>
            </a:prstTxWarp>
          </a:bodyPr>
          <a:lstStyle/>
          <a:p>
            <a:pPr marL="0" indent="0">
              <a:lnSpc>
                <a:spcPct val="90000"/>
              </a:lnSpc>
              <a:buFontTx/>
              <a:buChar char="•"/>
            </a:pPr>
            <a:r>
              <a:rPr lang="en-US" altLang="en-US" dirty="0">
                <a:effectLst>
                  <a:outerShdw blurRad="38100" dist="38100" dir="2700000" algn="tl">
                    <a:srgbClr val="C0C0C0"/>
                  </a:outerShdw>
                </a:effectLst>
              </a:rPr>
              <a:t>To route, a router needs to do the following:</a:t>
            </a:r>
            <a:endParaRPr lang="en-US" altLang="en-US" sz="2100" dirty="0">
              <a:effectLst>
                <a:outerShdw blurRad="38100" dist="38100" dir="2700000" algn="tl">
                  <a:srgbClr val="C0C0C0"/>
                </a:outerShdw>
              </a:effectLst>
            </a:endParaRPr>
          </a:p>
          <a:p>
            <a:pPr marL="342900" lvl="1" indent="-228600">
              <a:lnSpc>
                <a:spcPct val="90000"/>
              </a:lnSpc>
              <a:buFontTx/>
              <a:buChar char="•"/>
            </a:pPr>
            <a:r>
              <a:rPr lang="en-US" altLang="en-US" sz="1900" dirty="0">
                <a:effectLst>
                  <a:outerShdw blurRad="38100" dist="38100" dir="2700000" algn="tl">
                    <a:srgbClr val="C0C0C0"/>
                  </a:outerShdw>
                </a:effectLst>
              </a:rPr>
              <a:t>Know the destination address</a:t>
            </a:r>
          </a:p>
          <a:p>
            <a:pPr marL="342900" lvl="1" indent="-228600">
              <a:lnSpc>
                <a:spcPct val="90000"/>
              </a:lnSpc>
              <a:buFontTx/>
              <a:buChar char="•"/>
            </a:pPr>
            <a:r>
              <a:rPr lang="en-US" altLang="en-US" sz="1900" dirty="0">
                <a:effectLst>
                  <a:outerShdw blurRad="38100" dist="38100" dir="2700000" algn="tl">
                    <a:srgbClr val="C0C0C0"/>
                  </a:outerShdw>
                </a:effectLst>
              </a:rPr>
              <a:t>Identify the sources it can learn from</a:t>
            </a:r>
          </a:p>
          <a:p>
            <a:pPr marL="342900" lvl="1" indent="-228600">
              <a:lnSpc>
                <a:spcPct val="90000"/>
              </a:lnSpc>
              <a:buFontTx/>
              <a:buChar char="•"/>
            </a:pPr>
            <a:r>
              <a:rPr lang="en-US" altLang="en-US" sz="1900" dirty="0">
                <a:effectLst>
                  <a:outerShdw blurRad="38100" dist="38100" dir="2700000" algn="tl">
                    <a:srgbClr val="C0C0C0"/>
                  </a:outerShdw>
                </a:effectLst>
              </a:rPr>
              <a:t>Discover possible routes</a:t>
            </a:r>
          </a:p>
          <a:p>
            <a:pPr marL="342900" lvl="1" indent="-228600">
              <a:lnSpc>
                <a:spcPct val="90000"/>
              </a:lnSpc>
              <a:buFontTx/>
              <a:buChar char="•"/>
            </a:pPr>
            <a:r>
              <a:rPr lang="en-US" altLang="en-US" sz="1900" dirty="0">
                <a:effectLst>
                  <a:outerShdw blurRad="38100" dist="38100" dir="2700000" algn="tl">
                    <a:srgbClr val="C0C0C0"/>
                  </a:outerShdw>
                </a:effectLst>
              </a:rPr>
              <a:t>Select the best route</a:t>
            </a:r>
          </a:p>
          <a:p>
            <a:pPr marL="342900" lvl="1" indent="-228600">
              <a:lnSpc>
                <a:spcPct val="90000"/>
              </a:lnSpc>
              <a:buFontTx/>
              <a:buChar char="•"/>
            </a:pPr>
            <a:r>
              <a:rPr lang="en-US" altLang="en-US" sz="1900" dirty="0">
                <a:effectLst>
                  <a:outerShdw blurRad="38100" dist="38100" dir="2700000" algn="tl">
                    <a:srgbClr val="C0C0C0"/>
                  </a:outerShdw>
                </a:effectLst>
              </a:rPr>
              <a:t>Maintain and verify routing information</a:t>
            </a:r>
          </a:p>
        </p:txBody>
      </p:sp>
      <p:sp>
        <p:nvSpPr>
          <p:cNvPr id="379907" name="Rectangle 3">
            <a:extLst>
              <a:ext uri="{FF2B5EF4-FFF2-40B4-BE49-F238E27FC236}">
                <a16:creationId xmlns:a16="http://schemas.microsoft.com/office/drawing/2014/main" id="{75B2D41A-4FD7-8C44-8FBB-1702094AC91F}"/>
              </a:ext>
            </a:extLst>
          </p:cNvPr>
          <p:cNvSpPr>
            <a:spLocks noGrp="1" noChangeArrowheads="1"/>
          </p:cNvSpPr>
          <p:nvPr>
            <p:ph type="title"/>
          </p:nvPr>
        </p:nvSpPr>
        <p:spPr/>
        <p:txBody>
          <a:bodyPr/>
          <a:lstStyle/>
          <a:p>
            <a:r>
              <a:rPr lang="en-US" altLang="en-US"/>
              <a:t>What Is Routing?</a:t>
            </a:r>
          </a:p>
        </p:txBody>
      </p:sp>
      <p:pic>
        <p:nvPicPr>
          <p:cNvPr id="379908" name="Picture 4">
            <a:extLst>
              <a:ext uri="{FF2B5EF4-FFF2-40B4-BE49-F238E27FC236}">
                <a16:creationId xmlns:a16="http://schemas.microsoft.com/office/drawing/2014/main" id="{3BCF72AB-F3CD-9A4A-AB54-01933B758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9" y="1425575"/>
            <a:ext cx="64484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2835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7A085EEC-BD84-BA45-AFEB-75F9A7959A66}"/>
              </a:ext>
            </a:extLst>
          </p:cNvPr>
          <p:cNvSpPr>
            <a:spLocks noGrp="1" noChangeArrowheads="1"/>
          </p:cNvSpPr>
          <p:nvPr>
            <p:ph type="title"/>
          </p:nvPr>
        </p:nvSpPr>
        <p:spPr/>
        <p:txBody>
          <a:bodyPr/>
          <a:lstStyle/>
          <a:p>
            <a:r>
              <a:rPr lang="en-US" altLang="en-US"/>
              <a:t>Dynamic Routing Operations</a:t>
            </a:r>
          </a:p>
        </p:txBody>
      </p:sp>
      <p:pic>
        <p:nvPicPr>
          <p:cNvPr id="405507" name="Picture 3">
            <a:extLst>
              <a:ext uri="{FF2B5EF4-FFF2-40B4-BE49-F238E27FC236}">
                <a16:creationId xmlns:a16="http://schemas.microsoft.com/office/drawing/2014/main" id="{E83585E9-236B-494F-AC15-567917961C61}"/>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3442" t="31265" r="37697" b="22993"/>
          <a:stretch>
            <a:fillRect/>
          </a:stretch>
        </p:blipFill>
        <p:spPr>
          <a:xfrm>
            <a:off x="2438400" y="1830388"/>
            <a:ext cx="7239000" cy="4151312"/>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9877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5EE426EE-B2C3-2840-BEAC-97320A2CE4BE}"/>
              </a:ext>
            </a:extLst>
          </p:cNvPr>
          <p:cNvSpPr>
            <a:spLocks noChangeArrowheads="1"/>
          </p:cNvSpPr>
          <p:nvPr/>
        </p:nvSpPr>
        <p:spPr bwMode="auto">
          <a:xfrm>
            <a:off x="2271714" y="4953001"/>
            <a:ext cx="7386637"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nchor="ctr" anchorCtr="1"/>
          <a:lstStyle>
            <a:lvl1pPr eaLnBrk="0" hangingPunct="0">
              <a:defRPr>
                <a:solidFill>
                  <a:schemeClr val="tx1"/>
                </a:solidFill>
                <a:latin typeface="Arial" panose="020B0604020202020204" pitchFamily="34" charset="0"/>
              </a:defRPr>
            </a:lvl1pPr>
            <a:lvl2pPr marL="292100" indent="-1778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lnSpc>
                <a:spcPct val="95000"/>
              </a:lnSpc>
              <a:spcBef>
                <a:spcPct val="35000"/>
              </a:spcBef>
              <a:buClr>
                <a:schemeClr val="folHlink"/>
              </a:buClr>
              <a:buFontTx/>
              <a:buChar char="•"/>
            </a:pPr>
            <a:r>
              <a:rPr lang="en-US" altLang="en-US" sz="1800" b="1">
                <a:effectLst>
                  <a:outerShdw blurRad="38100" dist="38100" dir="2700000" algn="tl">
                    <a:srgbClr val="C0C0C0"/>
                  </a:outerShdw>
                </a:effectLst>
              </a:rPr>
              <a:t>An autonomous system is a collection of networks under a common administrative domain.</a:t>
            </a:r>
          </a:p>
          <a:p>
            <a:pPr lvl="1">
              <a:lnSpc>
                <a:spcPct val="95000"/>
              </a:lnSpc>
              <a:spcBef>
                <a:spcPct val="35000"/>
              </a:spcBef>
              <a:buClr>
                <a:schemeClr val="folHlink"/>
              </a:buClr>
              <a:buFontTx/>
              <a:buChar char="•"/>
            </a:pPr>
            <a:r>
              <a:rPr lang="en-US" altLang="en-US" sz="1800" b="1">
                <a:effectLst>
                  <a:outerShdw blurRad="38100" dist="38100" dir="2700000" algn="tl">
                    <a:srgbClr val="C0C0C0"/>
                  </a:outerShdw>
                </a:effectLst>
              </a:rPr>
              <a:t>IGPs operate within an autonomous system.</a:t>
            </a:r>
          </a:p>
          <a:p>
            <a:pPr lvl="1">
              <a:lnSpc>
                <a:spcPct val="95000"/>
              </a:lnSpc>
              <a:spcBef>
                <a:spcPct val="35000"/>
              </a:spcBef>
              <a:buClr>
                <a:schemeClr val="folHlink"/>
              </a:buClr>
              <a:buFontTx/>
              <a:buChar char="•"/>
            </a:pPr>
            <a:r>
              <a:rPr lang="en-US" altLang="en-US" sz="1800" b="1">
                <a:effectLst>
                  <a:outerShdw blurRad="38100" dist="38100" dir="2700000" algn="tl">
                    <a:srgbClr val="C0C0C0"/>
                  </a:outerShdw>
                </a:effectLst>
              </a:rPr>
              <a:t>EGPs connect different autonomous systems.</a:t>
            </a:r>
          </a:p>
        </p:txBody>
      </p:sp>
      <p:sp>
        <p:nvSpPr>
          <p:cNvPr id="406531" name="Rectangle 3">
            <a:extLst>
              <a:ext uri="{FF2B5EF4-FFF2-40B4-BE49-F238E27FC236}">
                <a16:creationId xmlns:a16="http://schemas.microsoft.com/office/drawing/2014/main" id="{EE7A5E97-3B6B-A348-B932-BA74792A30B0}"/>
              </a:ext>
            </a:extLst>
          </p:cNvPr>
          <p:cNvSpPr>
            <a:spLocks noGrp="1" noChangeArrowheads="1"/>
          </p:cNvSpPr>
          <p:nvPr>
            <p:ph type="title"/>
          </p:nvPr>
        </p:nvSpPr>
        <p:spPr>
          <a:xfrm>
            <a:off x="2179638" y="855663"/>
            <a:ext cx="8145462" cy="838200"/>
          </a:xfrm>
        </p:spPr>
        <p:txBody>
          <a:bodyPr/>
          <a:lstStyle/>
          <a:p>
            <a:r>
              <a:rPr lang="en-US" altLang="en-US"/>
              <a:t>Autonomous Systems: Interior or Exterior Routing Protocols</a:t>
            </a:r>
          </a:p>
        </p:txBody>
      </p:sp>
      <p:pic>
        <p:nvPicPr>
          <p:cNvPr id="406532" name="Picture 4">
            <a:extLst>
              <a:ext uri="{FF2B5EF4-FFF2-40B4-BE49-F238E27FC236}">
                <a16:creationId xmlns:a16="http://schemas.microsoft.com/office/drawing/2014/main" id="{EBBA7566-9982-DB4D-A418-F6BA73FE5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9" y="1728788"/>
            <a:ext cx="8112125"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8785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578" name="Picture 2">
            <a:extLst>
              <a:ext uri="{FF2B5EF4-FFF2-40B4-BE49-F238E27FC236}">
                <a16:creationId xmlns:a16="http://schemas.microsoft.com/office/drawing/2014/main" id="{C0C8209B-BDAC-9048-8A07-619B78D8B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1508125"/>
            <a:ext cx="80708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8579" name="Rectangle 3">
            <a:extLst>
              <a:ext uri="{FF2B5EF4-FFF2-40B4-BE49-F238E27FC236}">
                <a16:creationId xmlns:a16="http://schemas.microsoft.com/office/drawing/2014/main" id="{235ADDC8-9FEE-B54A-8C2D-FE182C19CF55}"/>
              </a:ext>
            </a:extLst>
          </p:cNvPr>
          <p:cNvSpPr>
            <a:spLocks noGrp="1" noChangeArrowheads="1"/>
          </p:cNvSpPr>
          <p:nvPr>
            <p:ph type="title"/>
          </p:nvPr>
        </p:nvSpPr>
        <p:spPr/>
        <p:txBody>
          <a:bodyPr/>
          <a:lstStyle/>
          <a:p>
            <a:r>
              <a:rPr lang="en-US" altLang="en-US"/>
              <a:t>Classes of Routing Protocols</a:t>
            </a:r>
          </a:p>
        </p:txBody>
      </p:sp>
    </p:spTree>
    <p:extLst>
      <p:ext uri="{BB962C8B-B14F-4D97-AF65-F5344CB8AC3E}">
        <p14:creationId xmlns:p14="http://schemas.microsoft.com/office/powerpoint/2010/main" val="40218550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99A1DA7B-F2E8-8747-853E-AE77CACC5222}"/>
              </a:ext>
            </a:extLst>
          </p:cNvPr>
          <p:cNvSpPr>
            <a:spLocks noGrp="1" noChangeArrowheads="1"/>
          </p:cNvSpPr>
          <p:nvPr>
            <p:ph type="title"/>
          </p:nvPr>
        </p:nvSpPr>
        <p:spPr/>
        <p:txBody>
          <a:bodyPr/>
          <a:lstStyle/>
          <a:p>
            <a:r>
              <a:rPr lang="en-US" altLang="en-US"/>
              <a:t>Routing with Network Addressing</a:t>
            </a:r>
          </a:p>
        </p:txBody>
      </p:sp>
      <p:pic>
        <p:nvPicPr>
          <p:cNvPr id="603139" name="Picture 3">
            <a:extLst>
              <a:ext uri="{FF2B5EF4-FFF2-40B4-BE49-F238E27FC236}">
                <a16:creationId xmlns:a16="http://schemas.microsoft.com/office/drawing/2014/main" id="{4BB21BCE-9497-D141-9EEF-5C7D2FEC2AFD}"/>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5530" t="28163" r="39827" b="26805"/>
          <a:stretch>
            <a:fillRect/>
          </a:stretch>
        </p:blipFill>
        <p:spPr>
          <a:xfrm>
            <a:off x="2438400" y="1722438"/>
            <a:ext cx="7315200" cy="4754562"/>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0987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10CE1056-0014-8447-8E92-30E8C0066F81}"/>
              </a:ext>
            </a:extLst>
          </p:cNvPr>
          <p:cNvSpPr>
            <a:spLocks noGrp="1" noChangeArrowheads="1"/>
          </p:cNvSpPr>
          <p:nvPr>
            <p:ph type="title"/>
          </p:nvPr>
        </p:nvSpPr>
        <p:spPr/>
        <p:txBody>
          <a:bodyPr/>
          <a:lstStyle/>
          <a:p>
            <a:r>
              <a:rPr lang="en-US" altLang="en-US"/>
              <a:t>IP Routing Configuration Tasks</a:t>
            </a:r>
          </a:p>
        </p:txBody>
      </p:sp>
      <p:pic>
        <p:nvPicPr>
          <p:cNvPr id="604163" name="Picture 3">
            <a:extLst>
              <a:ext uri="{FF2B5EF4-FFF2-40B4-BE49-F238E27FC236}">
                <a16:creationId xmlns:a16="http://schemas.microsoft.com/office/drawing/2014/main" id="{9906D6CC-A332-1246-B5A1-028F526A8B5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6499" t="27655" r="42003" b="20540"/>
          <a:stretch>
            <a:fillRect/>
          </a:stretch>
        </p:blipFill>
        <p:spPr>
          <a:xfrm>
            <a:off x="2743200" y="1866900"/>
            <a:ext cx="6629400" cy="4552950"/>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2947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4F7499F0-B8C4-D04C-A284-38ECC26591A2}"/>
              </a:ext>
            </a:extLst>
          </p:cNvPr>
          <p:cNvSpPr>
            <a:spLocks noGrp="1" noChangeArrowheads="1"/>
          </p:cNvSpPr>
          <p:nvPr>
            <p:ph type="body" sz="half" idx="1"/>
          </p:nvPr>
        </p:nvSpPr>
        <p:spPr>
          <a:xfrm>
            <a:off x="1828800" y="2201863"/>
            <a:ext cx="3170238" cy="3319462"/>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82153" tIns="41076" rIns="82153" bIns="41076" numCol="1" anchor="t" anchorCtr="0" compatLnSpc="1">
            <a:prstTxWarp prst="textNoShape">
              <a:avLst/>
            </a:prstTxWarp>
          </a:bodyPr>
          <a:lstStyle/>
          <a:p>
            <a:pPr marL="520700" lvl="1" indent="-228600"/>
            <a:endParaRPr lang="en-US" altLang="en-US" sz="1800"/>
          </a:p>
          <a:p>
            <a:pPr marL="177800" indent="-177800">
              <a:buFontTx/>
              <a:buChar char="•"/>
            </a:pPr>
            <a:r>
              <a:rPr lang="en-US" altLang="en-US" sz="1500" b="1">
                <a:solidFill>
                  <a:schemeClr val="accent2"/>
                </a:solidFill>
                <a:effectLst>
                  <a:outerShdw blurRad="38100" dist="38100" dir="2700000" algn="tl">
                    <a:srgbClr val="C0C0C0"/>
                  </a:outerShdw>
                </a:effectLst>
              </a:rPr>
              <a:t>Routing</a:t>
            </a:r>
            <a:r>
              <a:rPr lang="en-US" altLang="en-US" sz="1500" b="1">
                <a:effectLst>
                  <a:outerShdw blurRad="38100" dist="38100" dir="2700000" algn="tl">
                    <a:srgbClr val="C0C0C0"/>
                  </a:outerShdw>
                </a:effectLst>
              </a:rPr>
              <a:t> protocols are </a:t>
            </a:r>
            <a:br>
              <a:rPr lang="en-US" altLang="en-US" sz="1500" b="1">
                <a:effectLst>
                  <a:outerShdw blurRad="38100" dist="38100" dir="2700000" algn="tl">
                    <a:srgbClr val="C0C0C0"/>
                  </a:outerShdw>
                </a:effectLst>
              </a:rPr>
            </a:br>
            <a:r>
              <a:rPr lang="en-US" altLang="en-US" sz="1500" b="1">
                <a:effectLst>
                  <a:outerShdw blurRad="38100" dist="38100" dir="2700000" algn="tl">
                    <a:srgbClr val="C0C0C0"/>
                  </a:outerShdw>
                </a:effectLst>
              </a:rPr>
              <a:t>used between </a:t>
            </a:r>
            <a:br>
              <a:rPr lang="en-US" altLang="en-US" sz="1500" b="1">
                <a:effectLst>
                  <a:outerShdw blurRad="38100" dist="38100" dir="2700000" algn="tl">
                    <a:srgbClr val="C0C0C0"/>
                  </a:outerShdw>
                </a:effectLst>
              </a:rPr>
            </a:br>
            <a:r>
              <a:rPr lang="en-US" altLang="en-US" sz="1500" b="1">
                <a:effectLst>
                  <a:outerShdw blurRad="38100" dist="38100" dir="2700000" algn="tl">
                    <a:srgbClr val="C0C0C0"/>
                  </a:outerShdw>
                </a:effectLst>
              </a:rPr>
              <a:t>routers to determine paths and maintain </a:t>
            </a:r>
            <a:br>
              <a:rPr lang="en-US" altLang="en-US" sz="1500" b="1">
                <a:effectLst>
                  <a:outerShdw blurRad="38100" dist="38100" dir="2700000" algn="tl">
                    <a:srgbClr val="C0C0C0"/>
                  </a:outerShdw>
                </a:effectLst>
              </a:rPr>
            </a:br>
            <a:r>
              <a:rPr lang="en-US" altLang="en-US" sz="1500" b="1">
                <a:effectLst>
                  <a:outerShdw blurRad="38100" dist="38100" dir="2700000" algn="tl">
                    <a:srgbClr val="C0C0C0"/>
                  </a:outerShdw>
                </a:effectLst>
              </a:rPr>
              <a:t>routing tables.</a:t>
            </a:r>
          </a:p>
          <a:p>
            <a:pPr marL="177800" indent="-177800">
              <a:buFontTx/>
              <a:buChar char="•"/>
            </a:pPr>
            <a:r>
              <a:rPr lang="en-US" altLang="en-US" sz="1500" b="1">
                <a:effectLst>
                  <a:outerShdw blurRad="38100" dist="38100" dir="2700000" algn="tl">
                    <a:srgbClr val="C0C0C0"/>
                  </a:outerShdw>
                </a:effectLst>
              </a:rPr>
              <a:t>Once the path is determined, a router can route a </a:t>
            </a:r>
            <a:r>
              <a:rPr lang="en-US" altLang="en-US" sz="1500" b="1">
                <a:solidFill>
                  <a:schemeClr val="accent2"/>
                </a:solidFill>
                <a:effectLst>
                  <a:outerShdw blurRad="38100" dist="38100" dir="2700000" algn="tl">
                    <a:srgbClr val="C0C0C0"/>
                  </a:outerShdw>
                </a:effectLst>
              </a:rPr>
              <a:t>routed</a:t>
            </a:r>
            <a:r>
              <a:rPr lang="en-US" altLang="en-US" sz="1500" b="1">
                <a:effectLst>
                  <a:outerShdw blurRad="38100" dist="38100" dir="2700000" algn="tl">
                    <a:srgbClr val="C0C0C0"/>
                  </a:outerShdw>
                </a:effectLst>
              </a:rPr>
              <a:t> protocol.</a:t>
            </a:r>
            <a:endParaRPr lang="en-US" altLang="en-US" sz="1900" b="1">
              <a:effectLst>
                <a:outerShdw blurRad="38100" dist="38100" dir="2700000" algn="tl">
                  <a:srgbClr val="C0C0C0"/>
                </a:outerShdw>
              </a:effectLst>
            </a:endParaRPr>
          </a:p>
        </p:txBody>
      </p:sp>
      <p:sp>
        <p:nvSpPr>
          <p:cNvPr id="381955" name="Rectangle 3">
            <a:extLst>
              <a:ext uri="{FF2B5EF4-FFF2-40B4-BE49-F238E27FC236}">
                <a16:creationId xmlns:a16="http://schemas.microsoft.com/office/drawing/2014/main" id="{A6AB1B53-A99C-9544-89F9-0CAC8B3E18A5}"/>
              </a:ext>
            </a:extLst>
          </p:cNvPr>
          <p:cNvSpPr>
            <a:spLocks noGrp="1" noChangeArrowheads="1"/>
          </p:cNvSpPr>
          <p:nvPr>
            <p:ph type="title"/>
          </p:nvPr>
        </p:nvSpPr>
        <p:spPr/>
        <p:txBody>
          <a:bodyPr/>
          <a:lstStyle/>
          <a:p>
            <a:r>
              <a:rPr lang="en-US" altLang="en-US"/>
              <a:t>What Is a Routing Protocol?</a:t>
            </a:r>
          </a:p>
        </p:txBody>
      </p:sp>
      <p:pic>
        <p:nvPicPr>
          <p:cNvPr id="381956" name="Picture 4">
            <a:extLst>
              <a:ext uri="{FF2B5EF4-FFF2-40B4-BE49-F238E27FC236}">
                <a16:creationId xmlns:a16="http://schemas.microsoft.com/office/drawing/2014/main" id="{45BBB67F-E686-8448-9946-097D3DDD7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114" y="1757364"/>
            <a:ext cx="54387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3114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80A5FD99-2202-2243-9F91-507FF4741050}"/>
              </a:ext>
            </a:extLst>
          </p:cNvPr>
          <p:cNvSpPr>
            <a:spLocks noGrp="1" noChangeArrowheads="1"/>
          </p:cNvSpPr>
          <p:nvPr>
            <p:ph type="title"/>
          </p:nvPr>
        </p:nvSpPr>
        <p:spPr>
          <a:xfrm>
            <a:off x="1981200" y="685800"/>
            <a:ext cx="8382000" cy="838200"/>
          </a:xfrm>
        </p:spPr>
        <p:txBody>
          <a:bodyPr/>
          <a:lstStyle/>
          <a:p>
            <a:r>
              <a:rPr lang="en-US" altLang="en-US"/>
              <a:t>Path Determination</a:t>
            </a:r>
          </a:p>
        </p:txBody>
      </p:sp>
      <p:pic>
        <p:nvPicPr>
          <p:cNvPr id="388099" name="Picture 3" descr="124a">
            <a:extLst>
              <a:ext uri="{FF2B5EF4-FFF2-40B4-BE49-F238E27FC236}">
                <a16:creationId xmlns:a16="http://schemas.microsoft.com/office/drawing/2014/main" id="{EDCDF93F-95E4-8E49-A6A1-A808E1C24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600200"/>
            <a:ext cx="5959475" cy="411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2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7FFA0D77-C45B-0143-A2FE-15FEFB13BCF8}"/>
              </a:ext>
            </a:extLst>
          </p:cNvPr>
          <p:cNvSpPr>
            <a:spLocks noGrp="1" noChangeArrowheads="1"/>
          </p:cNvSpPr>
          <p:nvPr>
            <p:ph type="title"/>
          </p:nvPr>
        </p:nvSpPr>
        <p:spPr/>
        <p:txBody>
          <a:bodyPr/>
          <a:lstStyle/>
          <a:p>
            <a:r>
              <a:rPr lang="en-US" altLang="en-US"/>
              <a:t>Path Determination</a:t>
            </a:r>
          </a:p>
        </p:txBody>
      </p:sp>
      <p:pic>
        <p:nvPicPr>
          <p:cNvPr id="619523" name="Picture 3" descr="CCNA2v31_6_3_1_Pic_Slide25">
            <a:extLst>
              <a:ext uri="{FF2B5EF4-FFF2-40B4-BE49-F238E27FC236}">
                <a16:creationId xmlns:a16="http://schemas.microsoft.com/office/drawing/2014/main" id="{CCC96CFD-F508-4D46-B100-C07A610CB455}"/>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1" y="1447800"/>
            <a:ext cx="5438775" cy="4800600"/>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180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A3CAEC90-FDC0-2A4C-9998-1CBCA261E1A7}"/>
              </a:ext>
            </a:extLst>
          </p:cNvPr>
          <p:cNvSpPr>
            <a:spLocks noGrp="1" noChangeArrowheads="1"/>
          </p:cNvSpPr>
          <p:nvPr>
            <p:ph type="title"/>
          </p:nvPr>
        </p:nvSpPr>
        <p:spPr>
          <a:xfrm>
            <a:off x="1981200" y="685800"/>
            <a:ext cx="8382000" cy="838200"/>
          </a:xfrm>
        </p:spPr>
        <p:txBody>
          <a:bodyPr/>
          <a:lstStyle/>
          <a:p>
            <a:r>
              <a:rPr lang="en-US" altLang="en-US"/>
              <a:t>Path Determination</a:t>
            </a:r>
          </a:p>
        </p:txBody>
      </p:sp>
      <p:pic>
        <p:nvPicPr>
          <p:cNvPr id="620547" name="Picture 3" descr="124b">
            <a:extLst>
              <a:ext uri="{FF2B5EF4-FFF2-40B4-BE49-F238E27FC236}">
                <a16:creationId xmlns:a16="http://schemas.microsoft.com/office/drawing/2014/main" id="{C5C57C7F-46AE-2447-9AB0-5002A24F1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846263"/>
            <a:ext cx="6102350"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60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A1761DB3-38D3-7C4F-9760-E0D4D9F4E033}"/>
              </a:ext>
            </a:extLst>
          </p:cNvPr>
          <p:cNvSpPr>
            <a:spLocks noGrp="1" noChangeArrowheads="1"/>
          </p:cNvSpPr>
          <p:nvPr>
            <p:ph type="title"/>
          </p:nvPr>
        </p:nvSpPr>
        <p:spPr>
          <a:xfrm>
            <a:off x="1981200" y="685800"/>
            <a:ext cx="8382000" cy="838200"/>
          </a:xfrm>
        </p:spPr>
        <p:txBody>
          <a:bodyPr/>
          <a:lstStyle/>
          <a:p>
            <a:r>
              <a:rPr lang="en-US" altLang="en-US"/>
              <a:t>Routed Protocol</a:t>
            </a:r>
          </a:p>
        </p:txBody>
      </p:sp>
      <p:pic>
        <p:nvPicPr>
          <p:cNvPr id="384003" name="Picture 3" descr="123a">
            <a:extLst>
              <a:ext uri="{FF2B5EF4-FFF2-40B4-BE49-F238E27FC236}">
                <a16:creationId xmlns:a16="http://schemas.microsoft.com/office/drawing/2014/main" id="{9E36B99F-3212-3B4A-818C-2B06FE77B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28800"/>
            <a:ext cx="5983288" cy="393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3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B5FA6C9D-1ABF-0A44-B529-352114AB57DD}"/>
              </a:ext>
            </a:extLst>
          </p:cNvPr>
          <p:cNvSpPr>
            <a:spLocks noGrp="1" noChangeArrowheads="1"/>
          </p:cNvSpPr>
          <p:nvPr>
            <p:ph type="title"/>
          </p:nvPr>
        </p:nvSpPr>
        <p:spPr/>
        <p:txBody>
          <a:bodyPr/>
          <a:lstStyle/>
          <a:p>
            <a:r>
              <a:rPr lang="en-US" altLang="en-US"/>
              <a:t>Route Types</a:t>
            </a:r>
          </a:p>
        </p:txBody>
      </p:sp>
      <p:pic>
        <p:nvPicPr>
          <p:cNvPr id="437251" name="Picture 3">
            <a:extLst>
              <a:ext uri="{FF2B5EF4-FFF2-40B4-BE49-F238E27FC236}">
                <a16:creationId xmlns:a16="http://schemas.microsoft.com/office/drawing/2014/main" id="{58EA9739-1FA5-FF4D-964F-68F85595B225}"/>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14603" t="31265" r="49710" b="26358"/>
          <a:stretch>
            <a:fillRect/>
          </a:stretch>
        </p:blipFill>
        <p:spPr>
          <a:xfrm>
            <a:off x="3505200" y="1752601"/>
            <a:ext cx="5105400" cy="4195763"/>
          </a:xfrm>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024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9AE61824-CD94-1245-BF1E-615A1C74381C}"/>
              </a:ext>
            </a:extLst>
          </p:cNvPr>
          <p:cNvSpPr>
            <a:spLocks noGrp="1" noChangeArrowheads="1"/>
          </p:cNvSpPr>
          <p:nvPr>
            <p:ph type="title"/>
          </p:nvPr>
        </p:nvSpPr>
        <p:spPr>
          <a:xfrm>
            <a:off x="1981200" y="685800"/>
            <a:ext cx="8382000" cy="838200"/>
          </a:xfrm>
        </p:spPr>
        <p:txBody>
          <a:bodyPr/>
          <a:lstStyle/>
          <a:p>
            <a:r>
              <a:rPr lang="en-US" altLang="en-US"/>
              <a:t>Routing</a:t>
            </a:r>
          </a:p>
        </p:txBody>
      </p:sp>
      <p:pic>
        <p:nvPicPr>
          <p:cNvPr id="387075" name="Picture 3" descr="121b">
            <a:extLst>
              <a:ext uri="{FF2B5EF4-FFF2-40B4-BE49-F238E27FC236}">
                <a16:creationId xmlns:a16="http://schemas.microsoft.com/office/drawing/2014/main" id="{395D01DB-A62F-B046-AED3-E70328DAC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133601"/>
            <a:ext cx="5257800" cy="35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27675"/>
      </p:ext>
    </p:extLst>
  </p:cSld>
  <p:clrMapOvr>
    <a:masterClrMapping/>
  </p:clrMapOvr>
</p:sld>
</file>

<file path=ppt/theme/theme1.xml><?xml version="1.0" encoding="utf-8"?>
<a:theme xmlns:a="http://schemas.openxmlformats.org/drawingml/2006/main" name="cisco">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isco" id="{0877DF57-BC20-F143-AE36-FB0DFF0190B0}" vid="{34284CE0-EB00-024C-9560-03AD7B19F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cisco</Template>
  <TotalTime>5</TotalTime>
  <Words>556</Words>
  <Application>Microsoft Macintosh PowerPoint</Application>
  <PresentationFormat>Widescreen</PresentationFormat>
  <Paragraphs>57</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Wingdings</vt:lpstr>
      <vt:lpstr>cisco</vt:lpstr>
      <vt:lpstr>PowerPoint Presentation</vt:lpstr>
      <vt:lpstr>What Is Routing?</vt:lpstr>
      <vt:lpstr>What Is a Routing Protocol?</vt:lpstr>
      <vt:lpstr>Path Determination</vt:lpstr>
      <vt:lpstr>Path Determination</vt:lpstr>
      <vt:lpstr>Path Determination</vt:lpstr>
      <vt:lpstr>Routed Protocol</vt:lpstr>
      <vt:lpstr>Route Types</vt:lpstr>
      <vt:lpstr>Routing</vt:lpstr>
      <vt:lpstr>Routing Protocol</vt:lpstr>
      <vt:lpstr>Routed Versus Routing Protocol</vt:lpstr>
      <vt:lpstr>Routing Metrics</vt:lpstr>
      <vt:lpstr>Routing Tables</vt:lpstr>
      <vt:lpstr>Routing Algorithms and Metrics</vt:lpstr>
      <vt:lpstr>Static Routing</vt:lpstr>
      <vt:lpstr>PowerPoint Presentation</vt:lpstr>
      <vt:lpstr>Dynamic Routing</vt:lpstr>
      <vt:lpstr>Using the router and network Commands</vt:lpstr>
      <vt:lpstr>Interior and Exterior Gateway Protocols</vt:lpstr>
      <vt:lpstr>Dynamic Routing Operations</vt:lpstr>
      <vt:lpstr>Autonomous Systems: Interior or Exterior Routing Protocols</vt:lpstr>
      <vt:lpstr>Classes of Routing Protocols</vt:lpstr>
      <vt:lpstr>Routing with Network Addressing</vt:lpstr>
      <vt:lpstr>IP Routing Configuration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2022-01-03T01:03:50Z</dcterms:created>
  <dcterms:modified xsi:type="dcterms:W3CDTF">2022-01-03T01:08:52Z</dcterms:modified>
</cp:coreProperties>
</file>