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69"/>
  </p:notesMasterIdLst>
  <p:sldIdLst>
    <p:sldId id="256" r:id="rId2"/>
    <p:sldId id="309" r:id="rId3"/>
    <p:sldId id="310" r:id="rId4"/>
    <p:sldId id="311" r:id="rId5"/>
    <p:sldId id="312" r:id="rId6"/>
    <p:sldId id="315" r:id="rId7"/>
    <p:sldId id="314" r:id="rId8"/>
    <p:sldId id="313" r:id="rId9"/>
    <p:sldId id="317" r:id="rId10"/>
    <p:sldId id="318" r:id="rId11"/>
    <p:sldId id="319" r:id="rId12"/>
    <p:sldId id="320" r:id="rId13"/>
    <p:sldId id="321" r:id="rId14"/>
    <p:sldId id="335" r:id="rId15"/>
    <p:sldId id="257" r:id="rId16"/>
    <p:sldId id="258" r:id="rId17"/>
    <p:sldId id="259" r:id="rId18"/>
    <p:sldId id="326" r:id="rId19"/>
    <p:sldId id="325" r:id="rId20"/>
    <p:sldId id="334" r:id="rId21"/>
    <p:sldId id="263" r:id="rId22"/>
    <p:sldId id="337" r:id="rId23"/>
    <p:sldId id="264" r:id="rId24"/>
    <p:sldId id="265" r:id="rId25"/>
    <p:sldId id="266" r:id="rId26"/>
    <p:sldId id="267" r:id="rId27"/>
    <p:sldId id="336" r:id="rId28"/>
    <p:sldId id="271" r:id="rId29"/>
    <p:sldId id="272" r:id="rId30"/>
    <p:sldId id="273" r:id="rId31"/>
    <p:sldId id="274" r:id="rId32"/>
    <p:sldId id="275" r:id="rId33"/>
    <p:sldId id="276" r:id="rId34"/>
    <p:sldId id="277" r:id="rId35"/>
    <p:sldId id="339" r:id="rId36"/>
    <p:sldId id="278" r:id="rId37"/>
    <p:sldId id="279" r:id="rId38"/>
    <p:sldId id="280" r:id="rId39"/>
    <p:sldId id="281" r:id="rId40"/>
    <p:sldId id="340" r:id="rId41"/>
    <p:sldId id="282" r:id="rId42"/>
    <p:sldId id="283" r:id="rId43"/>
    <p:sldId id="284" r:id="rId44"/>
    <p:sldId id="285" r:id="rId45"/>
    <p:sldId id="286" r:id="rId46"/>
    <p:sldId id="338" r:id="rId47"/>
    <p:sldId id="341"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8"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3278E2-90D6-43DB-817B-B7B1A508D2C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id-ID"/>
        </a:p>
      </dgm:t>
    </dgm:pt>
    <dgm:pt modelId="{19EB3530-83FE-4047-9508-F2DEA3681B21}">
      <dgm:prSet phldrT="[Text]"/>
      <dgm:spPr/>
      <dgm:t>
        <a:bodyPr/>
        <a:lstStyle/>
        <a:p>
          <a:r>
            <a:rPr lang="en-US" dirty="0" err="1"/>
            <a:t>Fungsi</a:t>
          </a:r>
          <a:r>
            <a:rPr lang="en-US" dirty="0"/>
            <a:t> </a:t>
          </a:r>
          <a:r>
            <a:rPr lang="en-US" dirty="0" err="1"/>
            <a:t>Undak</a:t>
          </a:r>
          <a:r>
            <a:rPr lang="en-US" dirty="0"/>
            <a:t> Biner Hard Limit</a:t>
          </a:r>
          <a:endParaRPr lang="id-ID" dirty="0"/>
        </a:p>
      </dgm:t>
    </dgm:pt>
    <dgm:pt modelId="{8F4BC16D-6783-4C5B-AA6C-7A082CB82AB7}" type="parTrans" cxnId="{426D691A-1E3F-48DC-ADA0-02BCF8184DD8}">
      <dgm:prSet/>
      <dgm:spPr/>
      <dgm:t>
        <a:bodyPr/>
        <a:lstStyle/>
        <a:p>
          <a:endParaRPr lang="id-ID"/>
        </a:p>
      </dgm:t>
    </dgm:pt>
    <dgm:pt modelId="{D2E345DF-2920-48C0-98E8-C6E8EF161723}" type="sibTrans" cxnId="{426D691A-1E3F-48DC-ADA0-02BCF8184DD8}">
      <dgm:prSet/>
      <dgm:spPr/>
      <dgm:t>
        <a:bodyPr/>
        <a:lstStyle/>
        <a:p>
          <a:endParaRPr lang="id-ID"/>
        </a:p>
      </dgm:t>
    </dgm:pt>
    <dgm:pt modelId="{7E2623D7-F1EC-48DD-880D-9BD2D892575E}">
      <dgm:prSet phldrT="[Text]"/>
      <dgm:spPr/>
      <dgm:t>
        <a:bodyPr/>
        <a:lstStyle/>
        <a:p>
          <a:r>
            <a:rPr lang="en-US" dirty="0" err="1"/>
            <a:t>Fungsi</a:t>
          </a:r>
          <a:r>
            <a:rPr lang="en-US" dirty="0"/>
            <a:t> </a:t>
          </a:r>
          <a:r>
            <a:rPr lang="en-US" dirty="0" err="1"/>
            <a:t>Undak</a:t>
          </a:r>
          <a:r>
            <a:rPr lang="en-US" dirty="0"/>
            <a:t> Biner </a:t>
          </a:r>
          <a:r>
            <a:rPr lang="en-US" dirty="0" err="1"/>
            <a:t>Treshold</a:t>
          </a:r>
          <a:endParaRPr lang="id-ID" dirty="0"/>
        </a:p>
      </dgm:t>
    </dgm:pt>
    <dgm:pt modelId="{586297B6-E7A7-4361-9BC4-3D0873FB3A11}" type="parTrans" cxnId="{E24E8ABD-BD70-4C8A-BA5B-778532F87A42}">
      <dgm:prSet/>
      <dgm:spPr/>
      <dgm:t>
        <a:bodyPr/>
        <a:lstStyle/>
        <a:p>
          <a:endParaRPr lang="id-ID"/>
        </a:p>
      </dgm:t>
    </dgm:pt>
    <dgm:pt modelId="{A6C59A7C-09CA-437F-83F9-B3A70EC228F8}" type="sibTrans" cxnId="{E24E8ABD-BD70-4C8A-BA5B-778532F87A42}">
      <dgm:prSet/>
      <dgm:spPr/>
      <dgm:t>
        <a:bodyPr/>
        <a:lstStyle/>
        <a:p>
          <a:endParaRPr lang="id-ID"/>
        </a:p>
      </dgm:t>
    </dgm:pt>
    <dgm:pt modelId="{D8634A81-D63C-4661-A7EF-476FDF407536}">
      <dgm:prSet phldrT="[Text]"/>
      <dgm:spPr/>
      <dgm:t>
        <a:bodyPr/>
        <a:lstStyle/>
        <a:p>
          <a:r>
            <a:rPr lang="en-US" dirty="0" err="1"/>
            <a:t>Fungsi</a:t>
          </a:r>
          <a:r>
            <a:rPr lang="en-US" dirty="0"/>
            <a:t> Bipolar</a:t>
          </a:r>
          <a:endParaRPr lang="id-ID" dirty="0"/>
        </a:p>
      </dgm:t>
    </dgm:pt>
    <dgm:pt modelId="{8B576072-8348-4FF4-AE9C-2E74D323A439}" type="parTrans" cxnId="{7364F0A8-FFB5-451D-8566-CCF1C88A368B}">
      <dgm:prSet/>
      <dgm:spPr/>
      <dgm:t>
        <a:bodyPr/>
        <a:lstStyle/>
        <a:p>
          <a:endParaRPr lang="id-ID"/>
        </a:p>
      </dgm:t>
    </dgm:pt>
    <dgm:pt modelId="{D240E0B8-5ED9-4EBA-82E3-BC20F3C4DF0D}" type="sibTrans" cxnId="{7364F0A8-FFB5-451D-8566-CCF1C88A368B}">
      <dgm:prSet/>
      <dgm:spPr/>
      <dgm:t>
        <a:bodyPr/>
        <a:lstStyle/>
        <a:p>
          <a:endParaRPr lang="id-ID"/>
        </a:p>
      </dgm:t>
    </dgm:pt>
    <dgm:pt modelId="{11EAA607-4E29-43A1-948F-8D8D41CE3FD2}">
      <dgm:prSet phldrT="[Text]"/>
      <dgm:spPr/>
      <dgm:t>
        <a:bodyPr/>
        <a:lstStyle/>
        <a:p>
          <a:r>
            <a:rPr lang="en-US" dirty="0"/>
            <a:t>Dan </a:t>
          </a:r>
          <a:r>
            <a:rPr lang="en-US" dirty="0" err="1"/>
            <a:t>banyak</a:t>
          </a:r>
          <a:r>
            <a:rPr lang="en-US" dirty="0"/>
            <a:t> </a:t>
          </a:r>
          <a:r>
            <a:rPr lang="en-US" dirty="0" err="1"/>
            <a:t>lagi</a:t>
          </a:r>
          <a:r>
            <a:rPr lang="en-US" dirty="0"/>
            <a:t> </a:t>
          </a:r>
          <a:r>
            <a:rPr lang="en-US" dirty="0" err="1"/>
            <a:t>yg</a:t>
          </a:r>
          <a:r>
            <a:rPr lang="en-US" dirty="0"/>
            <a:t> lain</a:t>
          </a:r>
          <a:endParaRPr lang="id-ID" dirty="0"/>
        </a:p>
      </dgm:t>
    </dgm:pt>
    <dgm:pt modelId="{14AFC5E5-1FBD-418C-A325-AE18341EF387}" type="parTrans" cxnId="{4C588C1D-F796-4ED6-AC42-2FE81CDBB221}">
      <dgm:prSet/>
      <dgm:spPr/>
      <dgm:t>
        <a:bodyPr/>
        <a:lstStyle/>
        <a:p>
          <a:endParaRPr lang="id-ID"/>
        </a:p>
      </dgm:t>
    </dgm:pt>
    <dgm:pt modelId="{4D8AA26C-565E-48B7-A057-C6C461904B02}" type="sibTrans" cxnId="{4C588C1D-F796-4ED6-AC42-2FE81CDBB221}">
      <dgm:prSet/>
      <dgm:spPr/>
      <dgm:t>
        <a:bodyPr/>
        <a:lstStyle/>
        <a:p>
          <a:endParaRPr lang="id-ID"/>
        </a:p>
      </dgm:t>
    </dgm:pt>
    <dgm:pt modelId="{616B448A-94F4-43BD-A08A-B3998A872B2B}" type="pres">
      <dgm:prSet presAssocID="{4E3278E2-90D6-43DB-817B-B7B1A508D2C9}" presName="linear" presStyleCnt="0">
        <dgm:presLayoutVars>
          <dgm:dir/>
          <dgm:animLvl val="lvl"/>
          <dgm:resizeHandles val="exact"/>
        </dgm:presLayoutVars>
      </dgm:prSet>
      <dgm:spPr/>
    </dgm:pt>
    <dgm:pt modelId="{6AC2A718-B994-4179-B2E7-0031CFD21BCD}" type="pres">
      <dgm:prSet presAssocID="{19EB3530-83FE-4047-9508-F2DEA3681B21}" presName="parentLin" presStyleCnt="0"/>
      <dgm:spPr/>
    </dgm:pt>
    <dgm:pt modelId="{CAA9B695-A3C8-45B7-A416-A33AF01714F0}" type="pres">
      <dgm:prSet presAssocID="{19EB3530-83FE-4047-9508-F2DEA3681B21}" presName="parentLeftMargin" presStyleLbl="node1" presStyleIdx="0" presStyleCnt="4"/>
      <dgm:spPr/>
    </dgm:pt>
    <dgm:pt modelId="{8C31EFE4-20BE-432D-946E-3E65B05746AB}" type="pres">
      <dgm:prSet presAssocID="{19EB3530-83FE-4047-9508-F2DEA3681B21}" presName="parentText" presStyleLbl="node1" presStyleIdx="0" presStyleCnt="4">
        <dgm:presLayoutVars>
          <dgm:chMax val="0"/>
          <dgm:bulletEnabled val="1"/>
        </dgm:presLayoutVars>
      </dgm:prSet>
      <dgm:spPr/>
    </dgm:pt>
    <dgm:pt modelId="{4FB336A7-D23C-48B9-ACF5-72D4AE28D419}" type="pres">
      <dgm:prSet presAssocID="{19EB3530-83FE-4047-9508-F2DEA3681B21}" presName="negativeSpace" presStyleCnt="0"/>
      <dgm:spPr/>
    </dgm:pt>
    <dgm:pt modelId="{2358FD11-190D-485A-B4CF-ED1C3A25851A}" type="pres">
      <dgm:prSet presAssocID="{19EB3530-83FE-4047-9508-F2DEA3681B21}" presName="childText" presStyleLbl="conFgAcc1" presStyleIdx="0" presStyleCnt="4">
        <dgm:presLayoutVars>
          <dgm:bulletEnabled val="1"/>
        </dgm:presLayoutVars>
      </dgm:prSet>
      <dgm:spPr/>
    </dgm:pt>
    <dgm:pt modelId="{F4267931-6A32-4F54-B352-E03BE9A7AE1F}" type="pres">
      <dgm:prSet presAssocID="{D2E345DF-2920-48C0-98E8-C6E8EF161723}" presName="spaceBetweenRectangles" presStyleCnt="0"/>
      <dgm:spPr/>
    </dgm:pt>
    <dgm:pt modelId="{3566EE57-E6EE-459C-B3DD-C8C74AFFC754}" type="pres">
      <dgm:prSet presAssocID="{7E2623D7-F1EC-48DD-880D-9BD2D892575E}" presName="parentLin" presStyleCnt="0"/>
      <dgm:spPr/>
    </dgm:pt>
    <dgm:pt modelId="{4C907C9B-18A2-4579-8677-138B35D33883}" type="pres">
      <dgm:prSet presAssocID="{7E2623D7-F1EC-48DD-880D-9BD2D892575E}" presName="parentLeftMargin" presStyleLbl="node1" presStyleIdx="0" presStyleCnt="4"/>
      <dgm:spPr/>
    </dgm:pt>
    <dgm:pt modelId="{E31A337C-F329-4563-B244-45CE544DA690}" type="pres">
      <dgm:prSet presAssocID="{7E2623D7-F1EC-48DD-880D-9BD2D892575E}" presName="parentText" presStyleLbl="node1" presStyleIdx="1" presStyleCnt="4">
        <dgm:presLayoutVars>
          <dgm:chMax val="0"/>
          <dgm:bulletEnabled val="1"/>
        </dgm:presLayoutVars>
      </dgm:prSet>
      <dgm:spPr/>
    </dgm:pt>
    <dgm:pt modelId="{D9EF355E-73E1-4255-8803-511B2D66991A}" type="pres">
      <dgm:prSet presAssocID="{7E2623D7-F1EC-48DD-880D-9BD2D892575E}" presName="negativeSpace" presStyleCnt="0"/>
      <dgm:spPr/>
    </dgm:pt>
    <dgm:pt modelId="{65876190-E1B4-4864-B55A-607F867E26BA}" type="pres">
      <dgm:prSet presAssocID="{7E2623D7-F1EC-48DD-880D-9BD2D892575E}" presName="childText" presStyleLbl="conFgAcc1" presStyleIdx="1" presStyleCnt="4">
        <dgm:presLayoutVars>
          <dgm:bulletEnabled val="1"/>
        </dgm:presLayoutVars>
      </dgm:prSet>
      <dgm:spPr/>
    </dgm:pt>
    <dgm:pt modelId="{AA43E0CC-4D7B-4491-9143-EEE1DB18FB02}" type="pres">
      <dgm:prSet presAssocID="{A6C59A7C-09CA-437F-83F9-B3A70EC228F8}" presName="spaceBetweenRectangles" presStyleCnt="0"/>
      <dgm:spPr/>
    </dgm:pt>
    <dgm:pt modelId="{29C7D6A2-D505-428E-A5B6-564F9085ABEA}" type="pres">
      <dgm:prSet presAssocID="{D8634A81-D63C-4661-A7EF-476FDF407536}" presName="parentLin" presStyleCnt="0"/>
      <dgm:spPr/>
    </dgm:pt>
    <dgm:pt modelId="{11751551-6595-4188-ACB7-20601DF965D4}" type="pres">
      <dgm:prSet presAssocID="{D8634A81-D63C-4661-A7EF-476FDF407536}" presName="parentLeftMargin" presStyleLbl="node1" presStyleIdx="1" presStyleCnt="4"/>
      <dgm:spPr/>
    </dgm:pt>
    <dgm:pt modelId="{2B355DE0-059C-4FAD-91FE-C4741CFB3321}" type="pres">
      <dgm:prSet presAssocID="{D8634A81-D63C-4661-A7EF-476FDF407536}" presName="parentText" presStyleLbl="node1" presStyleIdx="2" presStyleCnt="4">
        <dgm:presLayoutVars>
          <dgm:chMax val="0"/>
          <dgm:bulletEnabled val="1"/>
        </dgm:presLayoutVars>
      </dgm:prSet>
      <dgm:spPr/>
    </dgm:pt>
    <dgm:pt modelId="{2908FDBB-3462-4ED0-8C06-03EFE48A0D09}" type="pres">
      <dgm:prSet presAssocID="{D8634A81-D63C-4661-A7EF-476FDF407536}" presName="negativeSpace" presStyleCnt="0"/>
      <dgm:spPr/>
    </dgm:pt>
    <dgm:pt modelId="{6E21B411-4B12-4740-B72B-848CF7B90D52}" type="pres">
      <dgm:prSet presAssocID="{D8634A81-D63C-4661-A7EF-476FDF407536}" presName="childText" presStyleLbl="conFgAcc1" presStyleIdx="2" presStyleCnt="4">
        <dgm:presLayoutVars>
          <dgm:bulletEnabled val="1"/>
        </dgm:presLayoutVars>
      </dgm:prSet>
      <dgm:spPr/>
    </dgm:pt>
    <dgm:pt modelId="{4AF007D9-8DDB-478A-90A9-547227211635}" type="pres">
      <dgm:prSet presAssocID="{D240E0B8-5ED9-4EBA-82E3-BC20F3C4DF0D}" presName="spaceBetweenRectangles" presStyleCnt="0"/>
      <dgm:spPr/>
    </dgm:pt>
    <dgm:pt modelId="{70D85F6D-FEB6-49F6-8E64-7BEE7AE64D66}" type="pres">
      <dgm:prSet presAssocID="{11EAA607-4E29-43A1-948F-8D8D41CE3FD2}" presName="parentLin" presStyleCnt="0"/>
      <dgm:spPr/>
    </dgm:pt>
    <dgm:pt modelId="{AA1A9E02-B45E-4C24-B472-F53564224148}" type="pres">
      <dgm:prSet presAssocID="{11EAA607-4E29-43A1-948F-8D8D41CE3FD2}" presName="parentLeftMargin" presStyleLbl="node1" presStyleIdx="2" presStyleCnt="4"/>
      <dgm:spPr/>
    </dgm:pt>
    <dgm:pt modelId="{7D6646A6-839B-48BD-809C-AD11C9142D74}" type="pres">
      <dgm:prSet presAssocID="{11EAA607-4E29-43A1-948F-8D8D41CE3FD2}" presName="parentText" presStyleLbl="node1" presStyleIdx="3" presStyleCnt="4">
        <dgm:presLayoutVars>
          <dgm:chMax val="0"/>
          <dgm:bulletEnabled val="1"/>
        </dgm:presLayoutVars>
      </dgm:prSet>
      <dgm:spPr/>
    </dgm:pt>
    <dgm:pt modelId="{44400715-19C7-4963-8E6A-B5DFD7140C8C}" type="pres">
      <dgm:prSet presAssocID="{11EAA607-4E29-43A1-948F-8D8D41CE3FD2}" presName="negativeSpace" presStyleCnt="0"/>
      <dgm:spPr/>
    </dgm:pt>
    <dgm:pt modelId="{6E2F0326-6426-4A37-92D7-9596F24A3FDA}" type="pres">
      <dgm:prSet presAssocID="{11EAA607-4E29-43A1-948F-8D8D41CE3FD2}" presName="childText" presStyleLbl="conFgAcc1" presStyleIdx="3" presStyleCnt="4">
        <dgm:presLayoutVars>
          <dgm:bulletEnabled val="1"/>
        </dgm:presLayoutVars>
      </dgm:prSet>
      <dgm:spPr/>
    </dgm:pt>
  </dgm:ptLst>
  <dgm:cxnLst>
    <dgm:cxn modelId="{426D691A-1E3F-48DC-ADA0-02BCF8184DD8}" srcId="{4E3278E2-90D6-43DB-817B-B7B1A508D2C9}" destId="{19EB3530-83FE-4047-9508-F2DEA3681B21}" srcOrd="0" destOrd="0" parTransId="{8F4BC16D-6783-4C5B-AA6C-7A082CB82AB7}" sibTransId="{D2E345DF-2920-48C0-98E8-C6E8EF161723}"/>
    <dgm:cxn modelId="{4C588C1D-F796-4ED6-AC42-2FE81CDBB221}" srcId="{4E3278E2-90D6-43DB-817B-B7B1A508D2C9}" destId="{11EAA607-4E29-43A1-948F-8D8D41CE3FD2}" srcOrd="3" destOrd="0" parTransId="{14AFC5E5-1FBD-418C-A325-AE18341EF387}" sibTransId="{4D8AA26C-565E-48B7-A057-C6C461904B02}"/>
    <dgm:cxn modelId="{4A0A2549-4752-471D-85E5-2BCDDC1AA5CF}" type="presOf" srcId="{19EB3530-83FE-4047-9508-F2DEA3681B21}" destId="{CAA9B695-A3C8-45B7-A416-A33AF01714F0}" srcOrd="0" destOrd="0" presId="urn:microsoft.com/office/officeart/2005/8/layout/list1"/>
    <dgm:cxn modelId="{8CEACB7B-DC59-4EA2-8396-21E1A4D29112}" type="presOf" srcId="{7E2623D7-F1EC-48DD-880D-9BD2D892575E}" destId="{4C907C9B-18A2-4579-8677-138B35D33883}" srcOrd="0" destOrd="0" presId="urn:microsoft.com/office/officeart/2005/8/layout/list1"/>
    <dgm:cxn modelId="{2585087C-300E-4C47-83FB-9F14D94EB41E}" type="presOf" srcId="{11EAA607-4E29-43A1-948F-8D8D41CE3FD2}" destId="{AA1A9E02-B45E-4C24-B472-F53564224148}" srcOrd="0" destOrd="0" presId="urn:microsoft.com/office/officeart/2005/8/layout/list1"/>
    <dgm:cxn modelId="{3BD7BD80-3FE7-447E-87C2-DB60F928A0E8}" type="presOf" srcId="{7E2623D7-F1EC-48DD-880D-9BD2D892575E}" destId="{E31A337C-F329-4563-B244-45CE544DA690}" srcOrd="1" destOrd="0" presId="urn:microsoft.com/office/officeart/2005/8/layout/list1"/>
    <dgm:cxn modelId="{6DFD3688-A2D6-475D-8627-E1B5D3442BC0}" type="presOf" srcId="{19EB3530-83FE-4047-9508-F2DEA3681B21}" destId="{8C31EFE4-20BE-432D-946E-3E65B05746AB}" srcOrd="1" destOrd="0" presId="urn:microsoft.com/office/officeart/2005/8/layout/list1"/>
    <dgm:cxn modelId="{6599989A-9B99-4F38-99F3-9BE46FE291AB}" type="presOf" srcId="{11EAA607-4E29-43A1-948F-8D8D41CE3FD2}" destId="{7D6646A6-839B-48BD-809C-AD11C9142D74}" srcOrd="1" destOrd="0" presId="urn:microsoft.com/office/officeart/2005/8/layout/list1"/>
    <dgm:cxn modelId="{21C7769B-71A0-4DFA-995B-5361B3E02801}" type="presOf" srcId="{D8634A81-D63C-4661-A7EF-476FDF407536}" destId="{11751551-6595-4188-ACB7-20601DF965D4}" srcOrd="0" destOrd="0" presId="urn:microsoft.com/office/officeart/2005/8/layout/list1"/>
    <dgm:cxn modelId="{7364F0A8-FFB5-451D-8566-CCF1C88A368B}" srcId="{4E3278E2-90D6-43DB-817B-B7B1A508D2C9}" destId="{D8634A81-D63C-4661-A7EF-476FDF407536}" srcOrd="2" destOrd="0" parTransId="{8B576072-8348-4FF4-AE9C-2E74D323A439}" sibTransId="{D240E0B8-5ED9-4EBA-82E3-BC20F3C4DF0D}"/>
    <dgm:cxn modelId="{E24E8ABD-BD70-4C8A-BA5B-778532F87A42}" srcId="{4E3278E2-90D6-43DB-817B-B7B1A508D2C9}" destId="{7E2623D7-F1EC-48DD-880D-9BD2D892575E}" srcOrd="1" destOrd="0" parTransId="{586297B6-E7A7-4361-9BC4-3D0873FB3A11}" sibTransId="{A6C59A7C-09CA-437F-83F9-B3A70EC228F8}"/>
    <dgm:cxn modelId="{0F2AEACB-C5D6-4EDE-82FF-6B1227A675BA}" type="presOf" srcId="{4E3278E2-90D6-43DB-817B-B7B1A508D2C9}" destId="{616B448A-94F4-43BD-A08A-B3998A872B2B}" srcOrd="0" destOrd="0" presId="urn:microsoft.com/office/officeart/2005/8/layout/list1"/>
    <dgm:cxn modelId="{662C27D7-09DC-4F5F-B852-3C388B5CDBD6}" type="presOf" srcId="{D8634A81-D63C-4661-A7EF-476FDF407536}" destId="{2B355DE0-059C-4FAD-91FE-C4741CFB3321}" srcOrd="1" destOrd="0" presId="urn:microsoft.com/office/officeart/2005/8/layout/list1"/>
    <dgm:cxn modelId="{D98EF720-144F-4523-BAB0-8AA97FAAD30B}" type="presParOf" srcId="{616B448A-94F4-43BD-A08A-B3998A872B2B}" destId="{6AC2A718-B994-4179-B2E7-0031CFD21BCD}" srcOrd="0" destOrd="0" presId="urn:microsoft.com/office/officeart/2005/8/layout/list1"/>
    <dgm:cxn modelId="{CAE98376-BFCA-430D-9C1E-F3AF30F8BA16}" type="presParOf" srcId="{6AC2A718-B994-4179-B2E7-0031CFD21BCD}" destId="{CAA9B695-A3C8-45B7-A416-A33AF01714F0}" srcOrd="0" destOrd="0" presId="urn:microsoft.com/office/officeart/2005/8/layout/list1"/>
    <dgm:cxn modelId="{D0F61D91-7813-4450-90B4-4B7DDDCB0896}" type="presParOf" srcId="{6AC2A718-B994-4179-B2E7-0031CFD21BCD}" destId="{8C31EFE4-20BE-432D-946E-3E65B05746AB}" srcOrd="1" destOrd="0" presId="urn:microsoft.com/office/officeart/2005/8/layout/list1"/>
    <dgm:cxn modelId="{7A9C2199-B87D-4126-88F2-F8F94E294CEA}" type="presParOf" srcId="{616B448A-94F4-43BD-A08A-B3998A872B2B}" destId="{4FB336A7-D23C-48B9-ACF5-72D4AE28D419}" srcOrd="1" destOrd="0" presId="urn:microsoft.com/office/officeart/2005/8/layout/list1"/>
    <dgm:cxn modelId="{71F58A1B-447E-44EA-85C2-41F881BA7DEC}" type="presParOf" srcId="{616B448A-94F4-43BD-A08A-B3998A872B2B}" destId="{2358FD11-190D-485A-B4CF-ED1C3A25851A}" srcOrd="2" destOrd="0" presId="urn:microsoft.com/office/officeart/2005/8/layout/list1"/>
    <dgm:cxn modelId="{4095C33D-AE74-4922-8B04-23D04FF75F1C}" type="presParOf" srcId="{616B448A-94F4-43BD-A08A-B3998A872B2B}" destId="{F4267931-6A32-4F54-B352-E03BE9A7AE1F}" srcOrd="3" destOrd="0" presId="urn:microsoft.com/office/officeart/2005/8/layout/list1"/>
    <dgm:cxn modelId="{9D4366E8-FB40-4E32-813E-67912B50E9AB}" type="presParOf" srcId="{616B448A-94F4-43BD-A08A-B3998A872B2B}" destId="{3566EE57-E6EE-459C-B3DD-C8C74AFFC754}" srcOrd="4" destOrd="0" presId="urn:microsoft.com/office/officeart/2005/8/layout/list1"/>
    <dgm:cxn modelId="{3E469AC7-8445-4795-AA89-912F88A8AE96}" type="presParOf" srcId="{3566EE57-E6EE-459C-B3DD-C8C74AFFC754}" destId="{4C907C9B-18A2-4579-8677-138B35D33883}" srcOrd="0" destOrd="0" presId="urn:microsoft.com/office/officeart/2005/8/layout/list1"/>
    <dgm:cxn modelId="{1242625A-DB15-4EAE-A2B8-B0A50579835E}" type="presParOf" srcId="{3566EE57-E6EE-459C-B3DD-C8C74AFFC754}" destId="{E31A337C-F329-4563-B244-45CE544DA690}" srcOrd="1" destOrd="0" presId="urn:microsoft.com/office/officeart/2005/8/layout/list1"/>
    <dgm:cxn modelId="{E59CBDBC-9735-4612-9CD5-42549B06790D}" type="presParOf" srcId="{616B448A-94F4-43BD-A08A-B3998A872B2B}" destId="{D9EF355E-73E1-4255-8803-511B2D66991A}" srcOrd="5" destOrd="0" presId="urn:microsoft.com/office/officeart/2005/8/layout/list1"/>
    <dgm:cxn modelId="{6BE4D86E-EC96-4E08-814B-14CD9247A32F}" type="presParOf" srcId="{616B448A-94F4-43BD-A08A-B3998A872B2B}" destId="{65876190-E1B4-4864-B55A-607F867E26BA}" srcOrd="6" destOrd="0" presId="urn:microsoft.com/office/officeart/2005/8/layout/list1"/>
    <dgm:cxn modelId="{A4523CCB-BEED-47A3-854D-4A23BF4BADD0}" type="presParOf" srcId="{616B448A-94F4-43BD-A08A-B3998A872B2B}" destId="{AA43E0CC-4D7B-4491-9143-EEE1DB18FB02}" srcOrd="7" destOrd="0" presId="urn:microsoft.com/office/officeart/2005/8/layout/list1"/>
    <dgm:cxn modelId="{4454C62F-CBE7-4CAA-9259-E987FED638DE}" type="presParOf" srcId="{616B448A-94F4-43BD-A08A-B3998A872B2B}" destId="{29C7D6A2-D505-428E-A5B6-564F9085ABEA}" srcOrd="8" destOrd="0" presId="urn:microsoft.com/office/officeart/2005/8/layout/list1"/>
    <dgm:cxn modelId="{CB2F405B-F3CF-4F1A-B5DF-5E958452FC52}" type="presParOf" srcId="{29C7D6A2-D505-428E-A5B6-564F9085ABEA}" destId="{11751551-6595-4188-ACB7-20601DF965D4}" srcOrd="0" destOrd="0" presId="urn:microsoft.com/office/officeart/2005/8/layout/list1"/>
    <dgm:cxn modelId="{8AFA55CB-50C0-4548-B6C5-557A3E8C4D1E}" type="presParOf" srcId="{29C7D6A2-D505-428E-A5B6-564F9085ABEA}" destId="{2B355DE0-059C-4FAD-91FE-C4741CFB3321}" srcOrd="1" destOrd="0" presId="urn:microsoft.com/office/officeart/2005/8/layout/list1"/>
    <dgm:cxn modelId="{9127841A-81B8-4E78-B7C8-30D909F3E50C}" type="presParOf" srcId="{616B448A-94F4-43BD-A08A-B3998A872B2B}" destId="{2908FDBB-3462-4ED0-8C06-03EFE48A0D09}" srcOrd="9" destOrd="0" presId="urn:microsoft.com/office/officeart/2005/8/layout/list1"/>
    <dgm:cxn modelId="{38928289-FB94-4F2F-9A8A-45A286584677}" type="presParOf" srcId="{616B448A-94F4-43BD-A08A-B3998A872B2B}" destId="{6E21B411-4B12-4740-B72B-848CF7B90D52}" srcOrd="10" destOrd="0" presId="urn:microsoft.com/office/officeart/2005/8/layout/list1"/>
    <dgm:cxn modelId="{D445B7B4-E0FD-4811-B742-EBA452360181}" type="presParOf" srcId="{616B448A-94F4-43BD-A08A-B3998A872B2B}" destId="{4AF007D9-8DDB-478A-90A9-547227211635}" srcOrd="11" destOrd="0" presId="urn:microsoft.com/office/officeart/2005/8/layout/list1"/>
    <dgm:cxn modelId="{467DC6E2-7704-401E-8D67-0F3307C9FC79}" type="presParOf" srcId="{616B448A-94F4-43BD-A08A-B3998A872B2B}" destId="{70D85F6D-FEB6-49F6-8E64-7BEE7AE64D66}" srcOrd="12" destOrd="0" presId="urn:microsoft.com/office/officeart/2005/8/layout/list1"/>
    <dgm:cxn modelId="{ACD12575-A3FF-4D46-9D46-6D243ACBE03B}" type="presParOf" srcId="{70D85F6D-FEB6-49F6-8E64-7BEE7AE64D66}" destId="{AA1A9E02-B45E-4C24-B472-F53564224148}" srcOrd="0" destOrd="0" presId="urn:microsoft.com/office/officeart/2005/8/layout/list1"/>
    <dgm:cxn modelId="{F992B0FD-7D06-4F62-8F81-0A937277100A}" type="presParOf" srcId="{70D85F6D-FEB6-49F6-8E64-7BEE7AE64D66}" destId="{7D6646A6-839B-48BD-809C-AD11C9142D74}" srcOrd="1" destOrd="0" presId="urn:microsoft.com/office/officeart/2005/8/layout/list1"/>
    <dgm:cxn modelId="{0879A854-AAA1-48F7-AAEF-AFE9587440F0}" type="presParOf" srcId="{616B448A-94F4-43BD-A08A-B3998A872B2B}" destId="{44400715-19C7-4963-8E6A-B5DFD7140C8C}" srcOrd="13" destOrd="0" presId="urn:microsoft.com/office/officeart/2005/8/layout/list1"/>
    <dgm:cxn modelId="{5B2D39C3-17EE-490A-B3A5-00CA8A81B36E}" type="presParOf" srcId="{616B448A-94F4-43BD-A08A-B3998A872B2B}" destId="{6E2F0326-6426-4A37-92D7-9596F24A3FDA}"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9FEAAB-5B0D-4B48-B2FC-D447980FA8F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id-ID"/>
        </a:p>
      </dgm:t>
    </dgm:pt>
    <dgm:pt modelId="{B2690479-E162-40DB-952C-FADF97EEE4E5}">
      <dgm:prSet phldrT="[Text]"/>
      <dgm:spPr>
        <a:solidFill>
          <a:schemeClr val="accent2"/>
        </a:solidFill>
      </dgm:spPr>
      <dgm:t>
        <a:bodyPr/>
        <a:lstStyle/>
        <a:p>
          <a:r>
            <a:rPr lang="id-ID" dirty="0" err="1"/>
            <a:t>McCulloch-Pitts</a:t>
          </a:r>
          <a:endParaRPr lang="id-ID" dirty="0"/>
        </a:p>
      </dgm:t>
    </dgm:pt>
    <dgm:pt modelId="{D2CCF259-661F-4A4B-83DB-4B930E1D4110}" type="parTrans" cxnId="{6AF201EC-DAAA-46A9-8393-1C58247E3057}">
      <dgm:prSet/>
      <dgm:spPr/>
      <dgm:t>
        <a:bodyPr/>
        <a:lstStyle/>
        <a:p>
          <a:endParaRPr lang="id-ID"/>
        </a:p>
      </dgm:t>
    </dgm:pt>
    <dgm:pt modelId="{FE607310-8BE3-41F3-B944-12D16D839427}" type="sibTrans" cxnId="{6AF201EC-DAAA-46A9-8393-1C58247E3057}">
      <dgm:prSet/>
      <dgm:spPr/>
      <dgm:t>
        <a:bodyPr/>
        <a:lstStyle/>
        <a:p>
          <a:endParaRPr lang="id-ID"/>
        </a:p>
      </dgm:t>
    </dgm:pt>
    <dgm:pt modelId="{D7742623-BB84-4EB1-8EA3-09C0FF3F4CCA}">
      <dgm:prSet phldrT="[Text]"/>
      <dgm:spPr>
        <a:solidFill>
          <a:schemeClr val="accent2"/>
        </a:solidFill>
      </dgm:spPr>
      <dgm:t>
        <a:bodyPr/>
        <a:lstStyle/>
        <a:p>
          <a:r>
            <a:rPr lang="en-US" dirty="0"/>
            <a:t>Hebb Rule</a:t>
          </a:r>
          <a:endParaRPr lang="id-ID" dirty="0"/>
        </a:p>
      </dgm:t>
    </dgm:pt>
    <dgm:pt modelId="{ADDFD589-F566-4DDD-9049-6ACD342A96DD}" type="parTrans" cxnId="{88FA039E-4FD2-4148-8D7F-D2BA45F49E46}">
      <dgm:prSet/>
      <dgm:spPr/>
      <dgm:t>
        <a:bodyPr/>
        <a:lstStyle/>
        <a:p>
          <a:endParaRPr lang="id-ID"/>
        </a:p>
      </dgm:t>
    </dgm:pt>
    <dgm:pt modelId="{D009F5DC-2210-4347-B9F7-C7DAC55CE1CD}" type="sibTrans" cxnId="{88FA039E-4FD2-4148-8D7F-D2BA45F49E46}">
      <dgm:prSet/>
      <dgm:spPr/>
      <dgm:t>
        <a:bodyPr/>
        <a:lstStyle/>
        <a:p>
          <a:endParaRPr lang="id-ID"/>
        </a:p>
      </dgm:t>
    </dgm:pt>
    <dgm:pt modelId="{0E05803F-914E-40E3-AB15-0906E6ED0400}" type="pres">
      <dgm:prSet presAssocID="{CA9FEAAB-5B0D-4B48-B2FC-D447980FA8F4}" presName="linear" presStyleCnt="0">
        <dgm:presLayoutVars>
          <dgm:dir/>
          <dgm:animLvl val="lvl"/>
          <dgm:resizeHandles val="exact"/>
        </dgm:presLayoutVars>
      </dgm:prSet>
      <dgm:spPr/>
    </dgm:pt>
    <dgm:pt modelId="{AD2838FF-4A6B-4824-AEE8-641241EA9E24}" type="pres">
      <dgm:prSet presAssocID="{B2690479-E162-40DB-952C-FADF97EEE4E5}" presName="parentLin" presStyleCnt="0"/>
      <dgm:spPr/>
    </dgm:pt>
    <dgm:pt modelId="{6891A35A-3CBE-4551-92CD-1E1979D660E3}" type="pres">
      <dgm:prSet presAssocID="{B2690479-E162-40DB-952C-FADF97EEE4E5}" presName="parentLeftMargin" presStyleLbl="node1" presStyleIdx="0" presStyleCnt="2"/>
      <dgm:spPr/>
    </dgm:pt>
    <dgm:pt modelId="{38733122-60D9-4A50-B43E-439E94DCD935}" type="pres">
      <dgm:prSet presAssocID="{B2690479-E162-40DB-952C-FADF97EEE4E5}" presName="parentText" presStyleLbl="node1" presStyleIdx="0" presStyleCnt="2">
        <dgm:presLayoutVars>
          <dgm:chMax val="0"/>
          <dgm:bulletEnabled val="1"/>
        </dgm:presLayoutVars>
      </dgm:prSet>
      <dgm:spPr/>
    </dgm:pt>
    <dgm:pt modelId="{A8FC5EF8-389D-4F0C-A5CE-65AB629D9041}" type="pres">
      <dgm:prSet presAssocID="{B2690479-E162-40DB-952C-FADF97EEE4E5}" presName="negativeSpace" presStyleCnt="0"/>
      <dgm:spPr/>
    </dgm:pt>
    <dgm:pt modelId="{978DA7AE-62E4-4B56-9F45-F741B988730C}" type="pres">
      <dgm:prSet presAssocID="{B2690479-E162-40DB-952C-FADF97EEE4E5}" presName="childText" presStyleLbl="conFgAcc1" presStyleIdx="0" presStyleCnt="2">
        <dgm:presLayoutVars>
          <dgm:bulletEnabled val="1"/>
        </dgm:presLayoutVars>
      </dgm:prSet>
      <dgm:spPr/>
    </dgm:pt>
    <dgm:pt modelId="{A0F9DDA9-48C4-48E8-B08D-0C00A00ECE6A}" type="pres">
      <dgm:prSet presAssocID="{FE607310-8BE3-41F3-B944-12D16D839427}" presName="spaceBetweenRectangles" presStyleCnt="0"/>
      <dgm:spPr/>
    </dgm:pt>
    <dgm:pt modelId="{3D09F2B3-B491-4FEA-92CB-99F55E44A1B8}" type="pres">
      <dgm:prSet presAssocID="{D7742623-BB84-4EB1-8EA3-09C0FF3F4CCA}" presName="parentLin" presStyleCnt="0"/>
      <dgm:spPr/>
    </dgm:pt>
    <dgm:pt modelId="{E254CE36-E275-4736-9C22-AD6DE112D08D}" type="pres">
      <dgm:prSet presAssocID="{D7742623-BB84-4EB1-8EA3-09C0FF3F4CCA}" presName="parentLeftMargin" presStyleLbl="node1" presStyleIdx="0" presStyleCnt="2"/>
      <dgm:spPr/>
    </dgm:pt>
    <dgm:pt modelId="{85BD1DED-35F5-4BF8-A5D6-8D5B3365657F}" type="pres">
      <dgm:prSet presAssocID="{D7742623-BB84-4EB1-8EA3-09C0FF3F4CCA}" presName="parentText" presStyleLbl="node1" presStyleIdx="1" presStyleCnt="2">
        <dgm:presLayoutVars>
          <dgm:chMax val="0"/>
          <dgm:bulletEnabled val="1"/>
        </dgm:presLayoutVars>
      </dgm:prSet>
      <dgm:spPr/>
    </dgm:pt>
    <dgm:pt modelId="{C4308337-A840-4628-A6D8-2C56BB95EFB3}" type="pres">
      <dgm:prSet presAssocID="{D7742623-BB84-4EB1-8EA3-09C0FF3F4CCA}" presName="negativeSpace" presStyleCnt="0"/>
      <dgm:spPr/>
    </dgm:pt>
    <dgm:pt modelId="{BB949BEF-800F-464B-A332-962126ED6E45}" type="pres">
      <dgm:prSet presAssocID="{D7742623-BB84-4EB1-8EA3-09C0FF3F4CCA}" presName="childText" presStyleLbl="conFgAcc1" presStyleIdx="1" presStyleCnt="2">
        <dgm:presLayoutVars>
          <dgm:bulletEnabled val="1"/>
        </dgm:presLayoutVars>
      </dgm:prSet>
      <dgm:spPr/>
    </dgm:pt>
  </dgm:ptLst>
  <dgm:cxnLst>
    <dgm:cxn modelId="{BC919E09-5FF3-4F5C-B20F-311BABA16D8B}" type="presOf" srcId="{CA9FEAAB-5B0D-4B48-B2FC-D447980FA8F4}" destId="{0E05803F-914E-40E3-AB15-0906E6ED0400}" srcOrd="0" destOrd="0" presId="urn:microsoft.com/office/officeart/2005/8/layout/list1"/>
    <dgm:cxn modelId="{B791BB70-A5D6-40F4-BFDC-CA25B31CEF22}" type="presOf" srcId="{B2690479-E162-40DB-952C-FADF97EEE4E5}" destId="{38733122-60D9-4A50-B43E-439E94DCD935}" srcOrd="1" destOrd="0" presId="urn:microsoft.com/office/officeart/2005/8/layout/list1"/>
    <dgm:cxn modelId="{24774474-CB25-456A-A0BF-C12345BB6B67}" type="presOf" srcId="{D7742623-BB84-4EB1-8EA3-09C0FF3F4CCA}" destId="{85BD1DED-35F5-4BF8-A5D6-8D5B3365657F}" srcOrd="1" destOrd="0" presId="urn:microsoft.com/office/officeart/2005/8/layout/list1"/>
    <dgm:cxn modelId="{BE807155-C2E5-4307-A9EA-EEFEE9325632}" type="presOf" srcId="{D7742623-BB84-4EB1-8EA3-09C0FF3F4CCA}" destId="{E254CE36-E275-4736-9C22-AD6DE112D08D}" srcOrd="0" destOrd="0" presId="urn:microsoft.com/office/officeart/2005/8/layout/list1"/>
    <dgm:cxn modelId="{88FA039E-4FD2-4148-8D7F-D2BA45F49E46}" srcId="{CA9FEAAB-5B0D-4B48-B2FC-D447980FA8F4}" destId="{D7742623-BB84-4EB1-8EA3-09C0FF3F4CCA}" srcOrd="1" destOrd="0" parTransId="{ADDFD589-F566-4DDD-9049-6ACD342A96DD}" sibTransId="{D009F5DC-2210-4347-B9F7-C7DAC55CE1CD}"/>
    <dgm:cxn modelId="{967E9EAA-7301-49CE-A049-4FE7E5A887CD}" type="presOf" srcId="{B2690479-E162-40DB-952C-FADF97EEE4E5}" destId="{6891A35A-3CBE-4551-92CD-1E1979D660E3}" srcOrd="0" destOrd="0" presId="urn:microsoft.com/office/officeart/2005/8/layout/list1"/>
    <dgm:cxn modelId="{6AF201EC-DAAA-46A9-8393-1C58247E3057}" srcId="{CA9FEAAB-5B0D-4B48-B2FC-D447980FA8F4}" destId="{B2690479-E162-40DB-952C-FADF97EEE4E5}" srcOrd="0" destOrd="0" parTransId="{D2CCF259-661F-4A4B-83DB-4B930E1D4110}" sibTransId="{FE607310-8BE3-41F3-B944-12D16D839427}"/>
    <dgm:cxn modelId="{C44D03ED-7164-40F1-8C9F-04BE4BC754B9}" type="presParOf" srcId="{0E05803F-914E-40E3-AB15-0906E6ED0400}" destId="{AD2838FF-4A6B-4824-AEE8-641241EA9E24}" srcOrd="0" destOrd="0" presId="urn:microsoft.com/office/officeart/2005/8/layout/list1"/>
    <dgm:cxn modelId="{866F0504-7426-4528-B38C-12759B6A96AA}" type="presParOf" srcId="{AD2838FF-4A6B-4824-AEE8-641241EA9E24}" destId="{6891A35A-3CBE-4551-92CD-1E1979D660E3}" srcOrd="0" destOrd="0" presId="urn:microsoft.com/office/officeart/2005/8/layout/list1"/>
    <dgm:cxn modelId="{60A786FD-23BF-4025-B70D-E4483FE6816C}" type="presParOf" srcId="{AD2838FF-4A6B-4824-AEE8-641241EA9E24}" destId="{38733122-60D9-4A50-B43E-439E94DCD935}" srcOrd="1" destOrd="0" presId="urn:microsoft.com/office/officeart/2005/8/layout/list1"/>
    <dgm:cxn modelId="{3A287D38-E7BD-42D1-986E-AB87C78310BE}" type="presParOf" srcId="{0E05803F-914E-40E3-AB15-0906E6ED0400}" destId="{A8FC5EF8-389D-4F0C-A5CE-65AB629D9041}" srcOrd="1" destOrd="0" presId="urn:microsoft.com/office/officeart/2005/8/layout/list1"/>
    <dgm:cxn modelId="{9D5B22F1-83DC-421C-B09F-7F681AF1705D}" type="presParOf" srcId="{0E05803F-914E-40E3-AB15-0906E6ED0400}" destId="{978DA7AE-62E4-4B56-9F45-F741B988730C}" srcOrd="2" destOrd="0" presId="urn:microsoft.com/office/officeart/2005/8/layout/list1"/>
    <dgm:cxn modelId="{19BC532C-9640-4F7D-B53F-F06A1EE63F1E}" type="presParOf" srcId="{0E05803F-914E-40E3-AB15-0906E6ED0400}" destId="{A0F9DDA9-48C4-48E8-B08D-0C00A00ECE6A}" srcOrd="3" destOrd="0" presId="urn:microsoft.com/office/officeart/2005/8/layout/list1"/>
    <dgm:cxn modelId="{F46B71EC-104A-44CA-8B3F-7D27C1B6725A}" type="presParOf" srcId="{0E05803F-914E-40E3-AB15-0906E6ED0400}" destId="{3D09F2B3-B491-4FEA-92CB-99F55E44A1B8}" srcOrd="4" destOrd="0" presId="urn:microsoft.com/office/officeart/2005/8/layout/list1"/>
    <dgm:cxn modelId="{84EB3932-1152-4921-A3E3-CC2B594CA291}" type="presParOf" srcId="{3D09F2B3-B491-4FEA-92CB-99F55E44A1B8}" destId="{E254CE36-E275-4736-9C22-AD6DE112D08D}" srcOrd="0" destOrd="0" presId="urn:microsoft.com/office/officeart/2005/8/layout/list1"/>
    <dgm:cxn modelId="{ACD8FA3C-381D-48AC-BB8F-01E703270706}" type="presParOf" srcId="{3D09F2B3-B491-4FEA-92CB-99F55E44A1B8}" destId="{85BD1DED-35F5-4BF8-A5D6-8D5B3365657F}" srcOrd="1" destOrd="0" presId="urn:microsoft.com/office/officeart/2005/8/layout/list1"/>
    <dgm:cxn modelId="{DAE4A9A1-C12D-4EDB-973B-A703AD8281D1}" type="presParOf" srcId="{0E05803F-914E-40E3-AB15-0906E6ED0400}" destId="{C4308337-A840-4628-A6D8-2C56BB95EFB3}" srcOrd="5" destOrd="0" presId="urn:microsoft.com/office/officeart/2005/8/layout/list1"/>
    <dgm:cxn modelId="{4C834125-8045-472B-89C1-24871BFC54DF}" type="presParOf" srcId="{0E05803F-914E-40E3-AB15-0906E6ED0400}" destId="{BB949BEF-800F-464B-A332-962126ED6E4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DD314C-BD50-42E5-9397-AA167B342556}"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EBFA037C-6F05-4D7E-A679-54C8E502621A}">
      <dgm:prSet phldrT="[Text]"/>
      <dgm:spPr/>
      <dgm:t>
        <a:bodyPr/>
        <a:lstStyle/>
        <a:p>
          <a:r>
            <a:rPr lang="en-US" dirty="0" err="1"/>
            <a:t>Hebb</a:t>
          </a:r>
          <a:r>
            <a:rPr lang="en-US" dirty="0"/>
            <a:t> Rule</a:t>
          </a:r>
        </a:p>
      </dgm:t>
    </dgm:pt>
    <dgm:pt modelId="{58ED5E4C-0728-4C54-B108-79AE72E31573}" type="parTrans" cxnId="{522978ED-4374-47DD-855F-791E76306DE9}">
      <dgm:prSet/>
      <dgm:spPr/>
      <dgm:t>
        <a:bodyPr/>
        <a:lstStyle/>
        <a:p>
          <a:endParaRPr lang="en-US"/>
        </a:p>
      </dgm:t>
    </dgm:pt>
    <dgm:pt modelId="{F336BAAA-B357-4C62-A82C-4C293E827D0A}" type="sibTrans" cxnId="{522978ED-4374-47DD-855F-791E76306DE9}">
      <dgm:prSet/>
      <dgm:spPr/>
      <dgm:t>
        <a:bodyPr/>
        <a:lstStyle/>
        <a:p>
          <a:endParaRPr lang="en-US"/>
        </a:p>
      </dgm:t>
    </dgm:pt>
    <dgm:pt modelId="{4EF040AD-0C2B-4BEE-A258-F13DBABD134C}">
      <dgm:prSet phldrT="[Text]"/>
      <dgm:spPr/>
      <dgm:t>
        <a:bodyPr/>
        <a:lstStyle/>
        <a:p>
          <a:r>
            <a:rPr lang="en-US" dirty="0"/>
            <a:t>Perceptron</a:t>
          </a:r>
        </a:p>
      </dgm:t>
    </dgm:pt>
    <dgm:pt modelId="{FEE386A7-9C0E-40A9-AE07-7C29D85FE95A}" type="parTrans" cxnId="{26476CEB-38CA-4779-9A71-82F913835931}">
      <dgm:prSet/>
      <dgm:spPr/>
      <dgm:t>
        <a:bodyPr/>
        <a:lstStyle/>
        <a:p>
          <a:endParaRPr lang="en-US"/>
        </a:p>
      </dgm:t>
    </dgm:pt>
    <dgm:pt modelId="{8ED24BC5-CF68-4F4E-9E8D-27CCA9CF1971}" type="sibTrans" cxnId="{26476CEB-38CA-4779-9A71-82F913835931}">
      <dgm:prSet/>
      <dgm:spPr/>
      <dgm:t>
        <a:bodyPr/>
        <a:lstStyle/>
        <a:p>
          <a:endParaRPr lang="en-US"/>
        </a:p>
      </dgm:t>
    </dgm:pt>
    <dgm:pt modelId="{056C6CBF-63C5-4F64-97A6-5E331C35195E}">
      <dgm:prSet phldrT="[Text]"/>
      <dgm:spPr/>
      <dgm:t>
        <a:bodyPr/>
        <a:lstStyle/>
        <a:p>
          <a:r>
            <a:rPr lang="en-US" dirty="0"/>
            <a:t>Delta Rule</a:t>
          </a:r>
        </a:p>
      </dgm:t>
    </dgm:pt>
    <dgm:pt modelId="{D6A38469-9427-49F8-AB48-5A322EDD217B}" type="parTrans" cxnId="{D2807B91-4FDC-41D0-8CD5-C8E846B964A2}">
      <dgm:prSet/>
      <dgm:spPr/>
      <dgm:t>
        <a:bodyPr/>
        <a:lstStyle/>
        <a:p>
          <a:endParaRPr lang="en-US"/>
        </a:p>
      </dgm:t>
    </dgm:pt>
    <dgm:pt modelId="{3A2C9C37-7D63-4E07-9562-17036C511344}" type="sibTrans" cxnId="{D2807B91-4FDC-41D0-8CD5-C8E846B964A2}">
      <dgm:prSet/>
      <dgm:spPr/>
      <dgm:t>
        <a:bodyPr/>
        <a:lstStyle/>
        <a:p>
          <a:endParaRPr lang="en-US"/>
        </a:p>
      </dgm:t>
    </dgm:pt>
    <dgm:pt modelId="{04ABF156-078F-4EE5-8CA6-4C3EC8E0093F}">
      <dgm:prSet phldrT="[Text]"/>
      <dgm:spPr/>
      <dgm:t>
        <a:bodyPr/>
        <a:lstStyle/>
        <a:p>
          <a:r>
            <a:rPr lang="en-US" dirty="0" err="1"/>
            <a:t>Backpropagation</a:t>
          </a:r>
          <a:endParaRPr lang="en-US" dirty="0"/>
        </a:p>
      </dgm:t>
    </dgm:pt>
    <dgm:pt modelId="{6EEFFA1B-F80A-4C6B-9B7E-49E04A038E4A}" type="parTrans" cxnId="{BAB8BD6D-64D2-4A3F-AA7D-4FDABD582469}">
      <dgm:prSet/>
      <dgm:spPr/>
      <dgm:t>
        <a:bodyPr/>
        <a:lstStyle/>
        <a:p>
          <a:endParaRPr lang="en-US"/>
        </a:p>
      </dgm:t>
    </dgm:pt>
    <dgm:pt modelId="{EA9E51CD-9D02-4B2F-9C8E-F76C47DF58AF}" type="sibTrans" cxnId="{BAB8BD6D-64D2-4A3F-AA7D-4FDABD582469}">
      <dgm:prSet/>
      <dgm:spPr/>
      <dgm:t>
        <a:bodyPr/>
        <a:lstStyle/>
        <a:p>
          <a:endParaRPr lang="en-US"/>
        </a:p>
      </dgm:t>
    </dgm:pt>
    <dgm:pt modelId="{1592F069-74EE-476D-B9F8-113B77E1EA80}">
      <dgm:prSet phldrT="[Text]"/>
      <dgm:spPr/>
      <dgm:t>
        <a:bodyPr/>
        <a:lstStyle/>
        <a:p>
          <a:r>
            <a:rPr lang="en-US" dirty="0" err="1"/>
            <a:t>Heteroassociative</a:t>
          </a:r>
          <a:r>
            <a:rPr lang="en-US" dirty="0"/>
            <a:t> Memory</a:t>
          </a:r>
        </a:p>
      </dgm:t>
    </dgm:pt>
    <dgm:pt modelId="{2D8C95A2-E939-4A79-B4C7-C79214CF4F53}" type="parTrans" cxnId="{5D190B25-1933-4160-A9DB-7AA6246F443C}">
      <dgm:prSet/>
      <dgm:spPr/>
      <dgm:t>
        <a:bodyPr/>
        <a:lstStyle/>
        <a:p>
          <a:endParaRPr lang="en-US"/>
        </a:p>
      </dgm:t>
    </dgm:pt>
    <dgm:pt modelId="{6D1D591C-8BF5-40E5-ABA8-6D17F69AEA5F}" type="sibTrans" cxnId="{5D190B25-1933-4160-A9DB-7AA6246F443C}">
      <dgm:prSet/>
      <dgm:spPr/>
      <dgm:t>
        <a:bodyPr/>
        <a:lstStyle/>
        <a:p>
          <a:endParaRPr lang="en-US"/>
        </a:p>
      </dgm:t>
    </dgm:pt>
    <dgm:pt modelId="{C4D0085D-39DA-4053-936E-DAC8B00BCBE4}">
      <dgm:prSet phldrT="[Text]"/>
      <dgm:spPr/>
      <dgm:t>
        <a:bodyPr/>
        <a:lstStyle/>
        <a:p>
          <a:r>
            <a:rPr lang="en-US" dirty="0"/>
            <a:t>Learning Vector Quantization (LVQ)</a:t>
          </a:r>
        </a:p>
      </dgm:t>
    </dgm:pt>
    <dgm:pt modelId="{3F65EAD0-7435-4B8C-A04C-05A033687E44}" type="parTrans" cxnId="{8612BC4A-138B-47A5-8957-7A707C4AB81F}">
      <dgm:prSet/>
      <dgm:spPr/>
      <dgm:t>
        <a:bodyPr/>
        <a:lstStyle/>
        <a:p>
          <a:endParaRPr lang="en-US"/>
        </a:p>
      </dgm:t>
    </dgm:pt>
    <dgm:pt modelId="{75880F72-0860-4672-BE86-7C8F4C469683}" type="sibTrans" cxnId="{8612BC4A-138B-47A5-8957-7A707C4AB81F}">
      <dgm:prSet/>
      <dgm:spPr/>
      <dgm:t>
        <a:bodyPr/>
        <a:lstStyle/>
        <a:p>
          <a:endParaRPr lang="en-US"/>
        </a:p>
      </dgm:t>
    </dgm:pt>
    <dgm:pt modelId="{44CAF810-BD59-48C0-A8F3-A89E4AD2646E}">
      <dgm:prSet phldrT="[Text]"/>
      <dgm:spPr/>
      <dgm:t>
        <a:bodyPr/>
        <a:lstStyle/>
        <a:p>
          <a:r>
            <a:rPr lang="en-US"/>
            <a:t>Bidirectionl </a:t>
          </a:r>
          <a:r>
            <a:rPr lang="en-US" dirty="0"/>
            <a:t>Associative Memory (BAM)</a:t>
          </a:r>
        </a:p>
      </dgm:t>
    </dgm:pt>
    <dgm:pt modelId="{645CF9B5-940B-4919-B67E-16DCE137FC45}" type="parTrans" cxnId="{8871F90E-9B25-4376-82DD-80EAB9A1EF70}">
      <dgm:prSet/>
      <dgm:spPr/>
      <dgm:t>
        <a:bodyPr/>
        <a:lstStyle/>
        <a:p>
          <a:endParaRPr lang="en-US"/>
        </a:p>
      </dgm:t>
    </dgm:pt>
    <dgm:pt modelId="{738C811E-F34B-4D84-9E1D-75B9D766F709}" type="sibTrans" cxnId="{8871F90E-9B25-4376-82DD-80EAB9A1EF70}">
      <dgm:prSet/>
      <dgm:spPr/>
      <dgm:t>
        <a:bodyPr/>
        <a:lstStyle/>
        <a:p>
          <a:endParaRPr lang="en-US"/>
        </a:p>
      </dgm:t>
    </dgm:pt>
    <dgm:pt modelId="{6D1D1E5B-0F08-413E-B44F-8048C5AE63CE}" type="pres">
      <dgm:prSet presAssocID="{51DD314C-BD50-42E5-9397-AA167B342556}" presName="diagram" presStyleCnt="0">
        <dgm:presLayoutVars>
          <dgm:dir/>
          <dgm:resizeHandles val="exact"/>
        </dgm:presLayoutVars>
      </dgm:prSet>
      <dgm:spPr/>
    </dgm:pt>
    <dgm:pt modelId="{A22D4828-75FA-4A60-9682-F50E2F5D19EA}" type="pres">
      <dgm:prSet presAssocID="{EBFA037C-6F05-4D7E-A679-54C8E502621A}" presName="node" presStyleLbl="node1" presStyleIdx="0" presStyleCnt="7">
        <dgm:presLayoutVars>
          <dgm:bulletEnabled val="1"/>
        </dgm:presLayoutVars>
      </dgm:prSet>
      <dgm:spPr/>
    </dgm:pt>
    <dgm:pt modelId="{CA781060-A1A5-4A69-BA00-911596AD5BAD}" type="pres">
      <dgm:prSet presAssocID="{F336BAAA-B357-4C62-A82C-4C293E827D0A}" presName="sibTrans" presStyleCnt="0"/>
      <dgm:spPr/>
    </dgm:pt>
    <dgm:pt modelId="{2282CC00-BD8E-4D63-A880-6259D17421F4}" type="pres">
      <dgm:prSet presAssocID="{4EF040AD-0C2B-4BEE-A258-F13DBABD134C}" presName="node" presStyleLbl="node1" presStyleIdx="1" presStyleCnt="7">
        <dgm:presLayoutVars>
          <dgm:bulletEnabled val="1"/>
        </dgm:presLayoutVars>
      </dgm:prSet>
      <dgm:spPr/>
    </dgm:pt>
    <dgm:pt modelId="{41B620F0-FC31-456B-A456-8EC84C38B8FA}" type="pres">
      <dgm:prSet presAssocID="{8ED24BC5-CF68-4F4E-9E8D-27CCA9CF1971}" presName="sibTrans" presStyleCnt="0"/>
      <dgm:spPr/>
    </dgm:pt>
    <dgm:pt modelId="{FF7F16C7-F5FA-4B8B-8998-82BD97C49240}" type="pres">
      <dgm:prSet presAssocID="{056C6CBF-63C5-4F64-97A6-5E331C35195E}" presName="node" presStyleLbl="node1" presStyleIdx="2" presStyleCnt="7">
        <dgm:presLayoutVars>
          <dgm:bulletEnabled val="1"/>
        </dgm:presLayoutVars>
      </dgm:prSet>
      <dgm:spPr/>
    </dgm:pt>
    <dgm:pt modelId="{0899D4F0-79C6-4DCB-B8D2-24A98E8B559D}" type="pres">
      <dgm:prSet presAssocID="{3A2C9C37-7D63-4E07-9562-17036C511344}" presName="sibTrans" presStyleCnt="0"/>
      <dgm:spPr/>
    </dgm:pt>
    <dgm:pt modelId="{03B20B37-55EB-43A0-9E51-D756410D09F2}" type="pres">
      <dgm:prSet presAssocID="{04ABF156-078F-4EE5-8CA6-4C3EC8E0093F}" presName="node" presStyleLbl="node1" presStyleIdx="3" presStyleCnt="7">
        <dgm:presLayoutVars>
          <dgm:bulletEnabled val="1"/>
        </dgm:presLayoutVars>
      </dgm:prSet>
      <dgm:spPr/>
    </dgm:pt>
    <dgm:pt modelId="{400C269D-C9E5-4718-965E-F7DF367C06FC}" type="pres">
      <dgm:prSet presAssocID="{EA9E51CD-9D02-4B2F-9C8E-F76C47DF58AF}" presName="sibTrans" presStyleCnt="0"/>
      <dgm:spPr/>
    </dgm:pt>
    <dgm:pt modelId="{C156214A-8244-4100-8748-95157F9F36C5}" type="pres">
      <dgm:prSet presAssocID="{1592F069-74EE-476D-B9F8-113B77E1EA80}" presName="node" presStyleLbl="node1" presStyleIdx="4" presStyleCnt="7">
        <dgm:presLayoutVars>
          <dgm:bulletEnabled val="1"/>
        </dgm:presLayoutVars>
      </dgm:prSet>
      <dgm:spPr/>
    </dgm:pt>
    <dgm:pt modelId="{DE85130D-70B9-46CC-AC7A-1B281D66DE09}" type="pres">
      <dgm:prSet presAssocID="{6D1D591C-8BF5-40E5-ABA8-6D17F69AEA5F}" presName="sibTrans" presStyleCnt="0"/>
      <dgm:spPr/>
    </dgm:pt>
    <dgm:pt modelId="{B3111CA2-DF4A-486B-AD4D-67204219B08C}" type="pres">
      <dgm:prSet presAssocID="{44CAF810-BD59-48C0-A8F3-A89E4AD2646E}" presName="node" presStyleLbl="node1" presStyleIdx="5" presStyleCnt="7">
        <dgm:presLayoutVars>
          <dgm:bulletEnabled val="1"/>
        </dgm:presLayoutVars>
      </dgm:prSet>
      <dgm:spPr/>
    </dgm:pt>
    <dgm:pt modelId="{CCF7FCF0-0DF7-4FF4-8B36-1AE94FAE3215}" type="pres">
      <dgm:prSet presAssocID="{738C811E-F34B-4D84-9E1D-75B9D766F709}" presName="sibTrans" presStyleCnt="0"/>
      <dgm:spPr/>
    </dgm:pt>
    <dgm:pt modelId="{5BED6DE7-53ED-4AB8-AEB8-4C5453930027}" type="pres">
      <dgm:prSet presAssocID="{C4D0085D-39DA-4053-936E-DAC8B00BCBE4}" presName="node" presStyleLbl="node1" presStyleIdx="6" presStyleCnt="7">
        <dgm:presLayoutVars>
          <dgm:bulletEnabled val="1"/>
        </dgm:presLayoutVars>
      </dgm:prSet>
      <dgm:spPr/>
    </dgm:pt>
  </dgm:ptLst>
  <dgm:cxnLst>
    <dgm:cxn modelId="{8871F90E-9B25-4376-82DD-80EAB9A1EF70}" srcId="{51DD314C-BD50-42E5-9397-AA167B342556}" destId="{44CAF810-BD59-48C0-A8F3-A89E4AD2646E}" srcOrd="5" destOrd="0" parTransId="{645CF9B5-940B-4919-B67E-16DCE137FC45}" sibTransId="{738C811E-F34B-4D84-9E1D-75B9D766F709}"/>
    <dgm:cxn modelId="{75716616-95E3-4222-AC4E-F17F7CD24FB5}" type="presOf" srcId="{1592F069-74EE-476D-B9F8-113B77E1EA80}" destId="{C156214A-8244-4100-8748-95157F9F36C5}" srcOrd="0" destOrd="0" presId="urn:microsoft.com/office/officeart/2005/8/layout/default"/>
    <dgm:cxn modelId="{5D190B25-1933-4160-A9DB-7AA6246F443C}" srcId="{51DD314C-BD50-42E5-9397-AA167B342556}" destId="{1592F069-74EE-476D-B9F8-113B77E1EA80}" srcOrd="4" destOrd="0" parTransId="{2D8C95A2-E939-4A79-B4C7-C79214CF4F53}" sibTransId="{6D1D591C-8BF5-40E5-ABA8-6D17F69AEA5F}"/>
    <dgm:cxn modelId="{446B1D30-8FAE-4C0B-A47B-7ABF5B9EA185}" type="presOf" srcId="{056C6CBF-63C5-4F64-97A6-5E331C35195E}" destId="{FF7F16C7-F5FA-4B8B-8998-82BD97C49240}" srcOrd="0" destOrd="0" presId="urn:microsoft.com/office/officeart/2005/8/layout/default"/>
    <dgm:cxn modelId="{8A39F43A-6337-439C-9E74-31C1D88C6D3D}" type="presOf" srcId="{51DD314C-BD50-42E5-9397-AA167B342556}" destId="{6D1D1E5B-0F08-413E-B44F-8048C5AE63CE}" srcOrd="0" destOrd="0" presId="urn:microsoft.com/office/officeart/2005/8/layout/default"/>
    <dgm:cxn modelId="{8612BC4A-138B-47A5-8957-7A707C4AB81F}" srcId="{51DD314C-BD50-42E5-9397-AA167B342556}" destId="{C4D0085D-39DA-4053-936E-DAC8B00BCBE4}" srcOrd="6" destOrd="0" parTransId="{3F65EAD0-7435-4B8C-A04C-05A033687E44}" sibTransId="{75880F72-0860-4672-BE86-7C8F4C469683}"/>
    <dgm:cxn modelId="{BAB8BD6D-64D2-4A3F-AA7D-4FDABD582469}" srcId="{51DD314C-BD50-42E5-9397-AA167B342556}" destId="{04ABF156-078F-4EE5-8CA6-4C3EC8E0093F}" srcOrd="3" destOrd="0" parTransId="{6EEFFA1B-F80A-4C6B-9B7E-49E04A038E4A}" sibTransId="{EA9E51CD-9D02-4B2F-9C8E-F76C47DF58AF}"/>
    <dgm:cxn modelId="{D2807B91-4FDC-41D0-8CD5-C8E846B964A2}" srcId="{51DD314C-BD50-42E5-9397-AA167B342556}" destId="{056C6CBF-63C5-4F64-97A6-5E331C35195E}" srcOrd="2" destOrd="0" parTransId="{D6A38469-9427-49F8-AB48-5A322EDD217B}" sibTransId="{3A2C9C37-7D63-4E07-9562-17036C511344}"/>
    <dgm:cxn modelId="{74D9BDA5-24EF-4DD5-AC42-DC67E9358941}" type="presOf" srcId="{4EF040AD-0C2B-4BEE-A258-F13DBABD134C}" destId="{2282CC00-BD8E-4D63-A880-6259D17421F4}" srcOrd="0" destOrd="0" presId="urn:microsoft.com/office/officeart/2005/8/layout/default"/>
    <dgm:cxn modelId="{238442B3-B912-4908-A7FC-2325EC8D60ED}" type="presOf" srcId="{EBFA037C-6F05-4D7E-A679-54C8E502621A}" destId="{A22D4828-75FA-4A60-9682-F50E2F5D19EA}" srcOrd="0" destOrd="0" presId="urn:microsoft.com/office/officeart/2005/8/layout/default"/>
    <dgm:cxn modelId="{0EFA29D2-4C9E-4A13-8132-B94E993EFF5C}" type="presOf" srcId="{C4D0085D-39DA-4053-936E-DAC8B00BCBE4}" destId="{5BED6DE7-53ED-4AB8-AEB8-4C5453930027}" srcOrd="0" destOrd="0" presId="urn:microsoft.com/office/officeart/2005/8/layout/default"/>
    <dgm:cxn modelId="{EFA2AEE7-E859-4858-8972-6C792886586F}" type="presOf" srcId="{04ABF156-078F-4EE5-8CA6-4C3EC8E0093F}" destId="{03B20B37-55EB-43A0-9E51-D756410D09F2}" srcOrd="0" destOrd="0" presId="urn:microsoft.com/office/officeart/2005/8/layout/default"/>
    <dgm:cxn modelId="{26476CEB-38CA-4779-9A71-82F913835931}" srcId="{51DD314C-BD50-42E5-9397-AA167B342556}" destId="{4EF040AD-0C2B-4BEE-A258-F13DBABD134C}" srcOrd="1" destOrd="0" parTransId="{FEE386A7-9C0E-40A9-AE07-7C29D85FE95A}" sibTransId="{8ED24BC5-CF68-4F4E-9E8D-27CCA9CF1971}"/>
    <dgm:cxn modelId="{522978ED-4374-47DD-855F-791E76306DE9}" srcId="{51DD314C-BD50-42E5-9397-AA167B342556}" destId="{EBFA037C-6F05-4D7E-A679-54C8E502621A}" srcOrd="0" destOrd="0" parTransId="{58ED5E4C-0728-4C54-B108-79AE72E31573}" sibTransId="{F336BAAA-B357-4C62-A82C-4C293E827D0A}"/>
    <dgm:cxn modelId="{8E63A9EF-6B4A-4592-ACCA-11CC51E85C4F}" type="presOf" srcId="{44CAF810-BD59-48C0-A8F3-A89E4AD2646E}" destId="{B3111CA2-DF4A-486B-AD4D-67204219B08C}" srcOrd="0" destOrd="0" presId="urn:microsoft.com/office/officeart/2005/8/layout/default"/>
    <dgm:cxn modelId="{ABA32D56-4065-419D-B207-D962C6E759EF}" type="presParOf" srcId="{6D1D1E5B-0F08-413E-B44F-8048C5AE63CE}" destId="{A22D4828-75FA-4A60-9682-F50E2F5D19EA}" srcOrd="0" destOrd="0" presId="urn:microsoft.com/office/officeart/2005/8/layout/default"/>
    <dgm:cxn modelId="{22373579-509A-48C5-A4F5-57451F1155DF}" type="presParOf" srcId="{6D1D1E5B-0F08-413E-B44F-8048C5AE63CE}" destId="{CA781060-A1A5-4A69-BA00-911596AD5BAD}" srcOrd="1" destOrd="0" presId="urn:microsoft.com/office/officeart/2005/8/layout/default"/>
    <dgm:cxn modelId="{E26FEEBA-A205-4E9E-805A-4A39B1B01E4C}" type="presParOf" srcId="{6D1D1E5B-0F08-413E-B44F-8048C5AE63CE}" destId="{2282CC00-BD8E-4D63-A880-6259D17421F4}" srcOrd="2" destOrd="0" presId="urn:microsoft.com/office/officeart/2005/8/layout/default"/>
    <dgm:cxn modelId="{AB124954-9D45-4062-A5C1-AE4D5E932A82}" type="presParOf" srcId="{6D1D1E5B-0F08-413E-B44F-8048C5AE63CE}" destId="{41B620F0-FC31-456B-A456-8EC84C38B8FA}" srcOrd="3" destOrd="0" presId="urn:microsoft.com/office/officeart/2005/8/layout/default"/>
    <dgm:cxn modelId="{BF11E746-E3E4-427E-97C8-D584F365028D}" type="presParOf" srcId="{6D1D1E5B-0F08-413E-B44F-8048C5AE63CE}" destId="{FF7F16C7-F5FA-4B8B-8998-82BD97C49240}" srcOrd="4" destOrd="0" presId="urn:microsoft.com/office/officeart/2005/8/layout/default"/>
    <dgm:cxn modelId="{8734E6D4-9702-453D-8A87-9850A01A33F3}" type="presParOf" srcId="{6D1D1E5B-0F08-413E-B44F-8048C5AE63CE}" destId="{0899D4F0-79C6-4DCB-B8D2-24A98E8B559D}" srcOrd="5" destOrd="0" presId="urn:microsoft.com/office/officeart/2005/8/layout/default"/>
    <dgm:cxn modelId="{C377ED9A-1670-45F7-A422-F751A7302D69}" type="presParOf" srcId="{6D1D1E5B-0F08-413E-B44F-8048C5AE63CE}" destId="{03B20B37-55EB-43A0-9E51-D756410D09F2}" srcOrd="6" destOrd="0" presId="urn:microsoft.com/office/officeart/2005/8/layout/default"/>
    <dgm:cxn modelId="{644443ED-A763-4E25-B606-55C60A77F851}" type="presParOf" srcId="{6D1D1E5B-0F08-413E-B44F-8048C5AE63CE}" destId="{400C269D-C9E5-4718-965E-F7DF367C06FC}" srcOrd="7" destOrd="0" presId="urn:microsoft.com/office/officeart/2005/8/layout/default"/>
    <dgm:cxn modelId="{98F80BC3-07A4-495E-A387-4681E28D2813}" type="presParOf" srcId="{6D1D1E5B-0F08-413E-B44F-8048C5AE63CE}" destId="{C156214A-8244-4100-8748-95157F9F36C5}" srcOrd="8" destOrd="0" presId="urn:microsoft.com/office/officeart/2005/8/layout/default"/>
    <dgm:cxn modelId="{FCF27459-1DE8-4E0E-AAFF-265C3F5C1C73}" type="presParOf" srcId="{6D1D1E5B-0F08-413E-B44F-8048C5AE63CE}" destId="{DE85130D-70B9-46CC-AC7A-1B281D66DE09}" srcOrd="9" destOrd="0" presId="urn:microsoft.com/office/officeart/2005/8/layout/default"/>
    <dgm:cxn modelId="{F6553A7D-5C1F-4C7D-825E-21B7986AEF97}" type="presParOf" srcId="{6D1D1E5B-0F08-413E-B44F-8048C5AE63CE}" destId="{B3111CA2-DF4A-486B-AD4D-67204219B08C}" srcOrd="10" destOrd="0" presId="urn:microsoft.com/office/officeart/2005/8/layout/default"/>
    <dgm:cxn modelId="{8CB1FE87-08F2-4F4A-A319-D16CC9260E37}" type="presParOf" srcId="{6D1D1E5B-0F08-413E-B44F-8048C5AE63CE}" destId="{CCF7FCF0-0DF7-4FF4-8B36-1AE94FAE3215}" srcOrd="11" destOrd="0" presId="urn:microsoft.com/office/officeart/2005/8/layout/default"/>
    <dgm:cxn modelId="{A7775EC1-CDDB-4CC6-8FC7-C8254278F7C3}" type="presParOf" srcId="{6D1D1E5B-0F08-413E-B44F-8048C5AE63CE}" destId="{5BED6DE7-53ED-4AB8-AEB8-4C545393002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8FD11-190D-485A-B4CF-ED1C3A25851A}">
      <dsp:nvSpPr>
        <dsp:cNvPr id="0" name=""/>
        <dsp:cNvSpPr/>
      </dsp:nvSpPr>
      <dsp:spPr>
        <a:xfrm>
          <a:off x="0" y="347020"/>
          <a:ext cx="6096000" cy="579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31EFE4-20BE-432D-946E-3E65B05746AB}">
      <dsp:nvSpPr>
        <dsp:cNvPr id="0" name=""/>
        <dsp:cNvSpPr/>
      </dsp:nvSpPr>
      <dsp:spPr>
        <a:xfrm>
          <a:off x="304800" y="7539"/>
          <a:ext cx="4267200" cy="6789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sz="2300" kern="1200" dirty="0" err="1"/>
            <a:t>Fungsi</a:t>
          </a:r>
          <a:r>
            <a:rPr lang="en-US" sz="2300" kern="1200" dirty="0"/>
            <a:t> </a:t>
          </a:r>
          <a:r>
            <a:rPr lang="en-US" sz="2300" kern="1200" dirty="0" err="1"/>
            <a:t>Undak</a:t>
          </a:r>
          <a:r>
            <a:rPr lang="en-US" sz="2300" kern="1200" dirty="0"/>
            <a:t> Biner Hard Limit</a:t>
          </a:r>
          <a:endParaRPr lang="id-ID" sz="2300" kern="1200" dirty="0"/>
        </a:p>
      </dsp:txBody>
      <dsp:txXfrm>
        <a:off x="337944" y="40683"/>
        <a:ext cx="4200912" cy="612672"/>
      </dsp:txXfrm>
    </dsp:sp>
    <dsp:sp modelId="{65876190-E1B4-4864-B55A-607F867E26BA}">
      <dsp:nvSpPr>
        <dsp:cNvPr id="0" name=""/>
        <dsp:cNvSpPr/>
      </dsp:nvSpPr>
      <dsp:spPr>
        <a:xfrm>
          <a:off x="0" y="1390300"/>
          <a:ext cx="6096000" cy="579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1A337C-F329-4563-B244-45CE544DA690}">
      <dsp:nvSpPr>
        <dsp:cNvPr id="0" name=""/>
        <dsp:cNvSpPr/>
      </dsp:nvSpPr>
      <dsp:spPr>
        <a:xfrm>
          <a:off x="304800" y="1050820"/>
          <a:ext cx="4267200" cy="6789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sz="2300" kern="1200" dirty="0" err="1"/>
            <a:t>Fungsi</a:t>
          </a:r>
          <a:r>
            <a:rPr lang="en-US" sz="2300" kern="1200" dirty="0"/>
            <a:t> </a:t>
          </a:r>
          <a:r>
            <a:rPr lang="en-US" sz="2300" kern="1200" dirty="0" err="1"/>
            <a:t>Undak</a:t>
          </a:r>
          <a:r>
            <a:rPr lang="en-US" sz="2300" kern="1200" dirty="0"/>
            <a:t> Biner </a:t>
          </a:r>
          <a:r>
            <a:rPr lang="en-US" sz="2300" kern="1200" dirty="0" err="1"/>
            <a:t>Treshold</a:t>
          </a:r>
          <a:endParaRPr lang="id-ID" sz="2300" kern="1200" dirty="0"/>
        </a:p>
      </dsp:txBody>
      <dsp:txXfrm>
        <a:off x="337944" y="1083964"/>
        <a:ext cx="4200912" cy="612672"/>
      </dsp:txXfrm>
    </dsp:sp>
    <dsp:sp modelId="{6E21B411-4B12-4740-B72B-848CF7B90D52}">
      <dsp:nvSpPr>
        <dsp:cNvPr id="0" name=""/>
        <dsp:cNvSpPr/>
      </dsp:nvSpPr>
      <dsp:spPr>
        <a:xfrm>
          <a:off x="0" y="2433580"/>
          <a:ext cx="6096000" cy="579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355DE0-059C-4FAD-91FE-C4741CFB3321}">
      <dsp:nvSpPr>
        <dsp:cNvPr id="0" name=""/>
        <dsp:cNvSpPr/>
      </dsp:nvSpPr>
      <dsp:spPr>
        <a:xfrm>
          <a:off x="304800" y="2094100"/>
          <a:ext cx="4267200" cy="6789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sz="2300" kern="1200" dirty="0" err="1"/>
            <a:t>Fungsi</a:t>
          </a:r>
          <a:r>
            <a:rPr lang="en-US" sz="2300" kern="1200" dirty="0"/>
            <a:t> Bipolar</a:t>
          </a:r>
          <a:endParaRPr lang="id-ID" sz="2300" kern="1200" dirty="0"/>
        </a:p>
      </dsp:txBody>
      <dsp:txXfrm>
        <a:off x="337944" y="2127244"/>
        <a:ext cx="4200912" cy="612672"/>
      </dsp:txXfrm>
    </dsp:sp>
    <dsp:sp modelId="{6E2F0326-6426-4A37-92D7-9596F24A3FDA}">
      <dsp:nvSpPr>
        <dsp:cNvPr id="0" name=""/>
        <dsp:cNvSpPr/>
      </dsp:nvSpPr>
      <dsp:spPr>
        <a:xfrm>
          <a:off x="0" y="3476860"/>
          <a:ext cx="6096000" cy="579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6646A6-839B-48BD-809C-AD11C9142D74}">
      <dsp:nvSpPr>
        <dsp:cNvPr id="0" name=""/>
        <dsp:cNvSpPr/>
      </dsp:nvSpPr>
      <dsp:spPr>
        <a:xfrm>
          <a:off x="304800" y="3137380"/>
          <a:ext cx="4267200" cy="6789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sz="2300" kern="1200" dirty="0"/>
            <a:t>Dan </a:t>
          </a:r>
          <a:r>
            <a:rPr lang="en-US" sz="2300" kern="1200" dirty="0" err="1"/>
            <a:t>banyak</a:t>
          </a:r>
          <a:r>
            <a:rPr lang="en-US" sz="2300" kern="1200" dirty="0"/>
            <a:t> </a:t>
          </a:r>
          <a:r>
            <a:rPr lang="en-US" sz="2300" kern="1200" dirty="0" err="1"/>
            <a:t>lagi</a:t>
          </a:r>
          <a:r>
            <a:rPr lang="en-US" sz="2300" kern="1200" dirty="0"/>
            <a:t> </a:t>
          </a:r>
          <a:r>
            <a:rPr lang="en-US" sz="2300" kern="1200" dirty="0" err="1"/>
            <a:t>yg</a:t>
          </a:r>
          <a:r>
            <a:rPr lang="en-US" sz="2300" kern="1200" dirty="0"/>
            <a:t> lain</a:t>
          </a:r>
          <a:endParaRPr lang="id-ID" sz="2300" kern="1200" dirty="0"/>
        </a:p>
      </dsp:txBody>
      <dsp:txXfrm>
        <a:off x="337944" y="3170524"/>
        <a:ext cx="4200912"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DA7AE-62E4-4B56-9F45-F741B988730C}">
      <dsp:nvSpPr>
        <dsp:cNvPr id="0" name=""/>
        <dsp:cNvSpPr/>
      </dsp:nvSpPr>
      <dsp:spPr>
        <a:xfrm>
          <a:off x="0" y="631039"/>
          <a:ext cx="8128000" cy="1033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733122-60D9-4A50-B43E-439E94DCD935}">
      <dsp:nvSpPr>
        <dsp:cNvPr id="0" name=""/>
        <dsp:cNvSpPr/>
      </dsp:nvSpPr>
      <dsp:spPr>
        <a:xfrm>
          <a:off x="406400" y="25878"/>
          <a:ext cx="5689600" cy="1210320"/>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id-ID" sz="4100" kern="1200" dirty="0" err="1"/>
            <a:t>McCulloch-Pitts</a:t>
          </a:r>
          <a:endParaRPr lang="id-ID" sz="4100" kern="1200" dirty="0"/>
        </a:p>
      </dsp:txBody>
      <dsp:txXfrm>
        <a:off x="465483" y="84961"/>
        <a:ext cx="5571434" cy="1092154"/>
      </dsp:txXfrm>
    </dsp:sp>
    <dsp:sp modelId="{BB949BEF-800F-464B-A332-962126ED6E45}">
      <dsp:nvSpPr>
        <dsp:cNvPr id="0" name=""/>
        <dsp:cNvSpPr/>
      </dsp:nvSpPr>
      <dsp:spPr>
        <a:xfrm>
          <a:off x="0" y="2490799"/>
          <a:ext cx="8128000" cy="1033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BD1DED-35F5-4BF8-A5D6-8D5B3365657F}">
      <dsp:nvSpPr>
        <dsp:cNvPr id="0" name=""/>
        <dsp:cNvSpPr/>
      </dsp:nvSpPr>
      <dsp:spPr>
        <a:xfrm>
          <a:off x="406400" y="1885639"/>
          <a:ext cx="5689600" cy="1210320"/>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US" sz="4100" kern="1200" dirty="0"/>
            <a:t>Hebb Rule</a:t>
          </a:r>
          <a:endParaRPr lang="id-ID" sz="4100" kern="1200" dirty="0"/>
        </a:p>
      </dsp:txBody>
      <dsp:txXfrm>
        <a:off x="465483" y="1944722"/>
        <a:ext cx="5571434" cy="10921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D4828-75FA-4A60-9682-F50E2F5D19EA}">
      <dsp:nvSpPr>
        <dsp:cNvPr id="0" name=""/>
        <dsp:cNvSpPr/>
      </dsp:nvSpPr>
      <dsp:spPr>
        <a:xfrm>
          <a:off x="495061" y="645"/>
          <a:ext cx="2262336" cy="1357401"/>
        </a:xfrm>
        <a:prstGeom prst="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t>Hebb</a:t>
          </a:r>
          <a:r>
            <a:rPr lang="en-US" sz="2200" kern="1200" dirty="0"/>
            <a:t> Rule</a:t>
          </a:r>
        </a:p>
      </dsp:txBody>
      <dsp:txXfrm>
        <a:off x="495061" y="645"/>
        <a:ext cx="2262336" cy="1357401"/>
      </dsp:txXfrm>
    </dsp:sp>
    <dsp:sp modelId="{2282CC00-BD8E-4D63-A880-6259D17421F4}">
      <dsp:nvSpPr>
        <dsp:cNvPr id="0" name=""/>
        <dsp:cNvSpPr/>
      </dsp:nvSpPr>
      <dsp:spPr>
        <a:xfrm>
          <a:off x="2983631" y="645"/>
          <a:ext cx="2262336" cy="1357401"/>
        </a:xfrm>
        <a:prstGeom prst="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Perceptron</a:t>
          </a:r>
        </a:p>
      </dsp:txBody>
      <dsp:txXfrm>
        <a:off x="2983631" y="645"/>
        <a:ext cx="2262336" cy="1357401"/>
      </dsp:txXfrm>
    </dsp:sp>
    <dsp:sp modelId="{FF7F16C7-F5FA-4B8B-8998-82BD97C49240}">
      <dsp:nvSpPr>
        <dsp:cNvPr id="0" name=""/>
        <dsp:cNvSpPr/>
      </dsp:nvSpPr>
      <dsp:spPr>
        <a:xfrm>
          <a:off x="5472201" y="645"/>
          <a:ext cx="2262336" cy="1357401"/>
        </a:xfrm>
        <a:prstGeom prst="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Delta Rule</a:t>
          </a:r>
        </a:p>
      </dsp:txBody>
      <dsp:txXfrm>
        <a:off x="5472201" y="645"/>
        <a:ext cx="2262336" cy="1357401"/>
      </dsp:txXfrm>
    </dsp:sp>
    <dsp:sp modelId="{03B20B37-55EB-43A0-9E51-D756410D09F2}">
      <dsp:nvSpPr>
        <dsp:cNvPr id="0" name=""/>
        <dsp:cNvSpPr/>
      </dsp:nvSpPr>
      <dsp:spPr>
        <a:xfrm>
          <a:off x="495061" y="1584280"/>
          <a:ext cx="2262336" cy="1357401"/>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t>Backpropagation</a:t>
          </a:r>
          <a:endParaRPr lang="en-US" sz="2200" kern="1200" dirty="0"/>
        </a:p>
      </dsp:txBody>
      <dsp:txXfrm>
        <a:off x="495061" y="1584280"/>
        <a:ext cx="2262336" cy="1357401"/>
      </dsp:txXfrm>
    </dsp:sp>
    <dsp:sp modelId="{C156214A-8244-4100-8748-95157F9F36C5}">
      <dsp:nvSpPr>
        <dsp:cNvPr id="0" name=""/>
        <dsp:cNvSpPr/>
      </dsp:nvSpPr>
      <dsp:spPr>
        <a:xfrm>
          <a:off x="2983631" y="1584280"/>
          <a:ext cx="2262336" cy="1357401"/>
        </a:xfrm>
        <a:prstGeom prst="rect">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t>Heteroassociative</a:t>
          </a:r>
          <a:r>
            <a:rPr lang="en-US" sz="2200" kern="1200" dirty="0"/>
            <a:t> Memory</a:t>
          </a:r>
        </a:p>
      </dsp:txBody>
      <dsp:txXfrm>
        <a:off x="2983631" y="1584280"/>
        <a:ext cx="2262336" cy="1357401"/>
      </dsp:txXfrm>
    </dsp:sp>
    <dsp:sp modelId="{B3111CA2-DF4A-486B-AD4D-67204219B08C}">
      <dsp:nvSpPr>
        <dsp:cNvPr id="0" name=""/>
        <dsp:cNvSpPr/>
      </dsp:nvSpPr>
      <dsp:spPr>
        <a:xfrm>
          <a:off x="5472201" y="1584280"/>
          <a:ext cx="2262336" cy="1357401"/>
        </a:xfrm>
        <a:prstGeom prst="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Bidirectionl </a:t>
          </a:r>
          <a:r>
            <a:rPr lang="en-US" sz="2200" kern="1200" dirty="0"/>
            <a:t>Associative Memory (BAM)</a:t>
          </a:r>
        </a:p>
      </dsp:txBody>
      <dsp:txXfrm>
        <a:off x="5472201" y="1584280"/>
        <a:ext cx="2262336" cy="1357401"/>
      </dsp:txXfrm>
    </dsp:sp>
    <dsp:sp modelId="{5BED6DE7-53ED-4AB8-AEB8-4C5453930027}">
      <dsp:nvSpPr>
        <dsp:cNvPr id="0" name=""/>
        <dsp:cNvSpPr/>
      </dsp:nvSpPr>
      <dsp:spPr>
        <a:xfrm>
          <a:off x="2983631" y="3167916"/>
          <a:ext cx="2262336" cy="1357401"/>
        </a:xfrm>
        <a:prstGeom prst="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Learning Vector Quantization (LVQ)</a:t>
          </a:r>
        </a:p>
      </dsp:txBody>
      <dsp:txXfrm>
        <a:off x="2983631" y="3167916"/>
        <a:ext cx="2262336" cy="135740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CCE73-C986-4014-B37C-75A80472B870}" type="datetimeFigureOut">
              <a:rPr lang="id-ID" smtClean="0"/>
              <a:t>05/12/2022</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AE044-4F08-46EC-BE3C-CF533D919FB9}" type="slidenum">
              <a:rPr lang="id-ID" smtClean="0"/>
              <a:t>‹#›</a:t>
            </a:fld>
            <a:endParaRPr lang="id-ID"/>
          </a:p>
        </p:txBody>
      </p:sp>
    </p:spTree>
    <p:extLst>
      <p:ext uri="{BB962C8B-B14F-4D97-AF65-F5344CB8AC3E}">
        <p14:creationId xmlns:p14="http://schemas.microsoft.com/office/powerpoint/2010/main" val="46317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315AA1EF-D9FC-EC09-F97E-D7EFC1D9450F}"/>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16556E01-2559-5C68-9E9F-F2863209B59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id-ID" alt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12/5/2022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134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1702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3750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2017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30335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96931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3890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0334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427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810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7657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91935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44737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145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2979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0862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12575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DFF08F-DC6B-4601-B491-B0F83F6DD2DA}" type="datetimeFigureOut">
              <a:rPr lang="en-US" smtClean="0"/>
              <a:pPr/>
              <a:t>12/5/2022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88302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26.wmf"/><Relationship Id="rId5" Type="http://schemas.openxmlformats.org/officeDocument/2006/relationships/oleObject" Target="../embeddings/oleObject3.bin"/><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6.wmf"/><Relationship Id="rId5" Type="http://schemas.openxmlformats.org/officeDocument/2006/relationships/oleObject" Target="../embeddings/oleObject5.bin"/><Relationship Id="rId4" Type="http://schemas.openxmlformats.org/officeDocument/2006/relationships/image" Target="../media/image2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52.wmf"/><Relationship Id="rId5" Type="http://schemas.openxmlformats.org/officeDocument/2006/relationships/oleObject" Target="../embeddings/oleObject7.bin"/><Relationship Id="rId4" Type="http://schemas.openxmlformats.org/officeDocument/2006/relationships/image" Target="../media/image51.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53.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54.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56.wmf"/><Relationship Id="rId5" Type="http://schemas.openxmlformats.org/officeDocument/2006/relationships/oleObject" Target="../embeddings/oleObject11.bin"/><Relationship Id="rId4" Type="http://schemas.openxmlformats.org/officeDocument/2006/relationships/image" Target="../media/image55.wmf"/></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jaringan</a:t>
            </a:r>
            <a:r>
              <a:rPr lang="en-US" dirty="0"/>
              <a:t> </a:t>
            </a:r>
            <a:r>
              <a:rPr lang="en-US" dirty="0" err="1"/>
              <a:t>syaraf</a:t>
            </a:r>
            <a:r>
              <a:rPr lang="en-US" dirty="0"/>
              <a:t> </a:t>
            </a:r>
            <a:r>
              <a:rPr lang="en-US" dirty="0" err="1"/>
              <a:t>tiruan</a:t>
            </a:r>
            <a:endParaRPr lang="en-US" dirty="0"/>
          </a:p>
        </p:txBody>
      </p:sp>
      <p:sp>
        <p:nvSpPr>
          <p:cNvPr id="3" name="Subtitle 2"/>
          <p:cNvSpPr>
            <a:spLocks noGrp="1"/>
          </p:cNvSpPr>
          <p:nvPr>
            <p:ph type="subTitle" idx="1"/>
          </p:nvPr>
        </p:nvSpPr>
        <p:spPr/>
        <p:txBody>
          <a:bodyPr>
            <a:normAutofit fontScale="85000" lnSpcReduction="20000"/>
          </a:bodyPr>
          <a:lstStyle/>
          <a:p>
            <a:endParaRPr lang="en-US" dirty="0"/>
          </a:p>
          <a:p>
            <a:endParaRPr lang="en-US" dirty="0"/>
          </a:p>
          <a:p>
            <a:r>
              <a:rPr lang="en-US" dirty="0"/>
              <a:t>Riffa </a:t>
            </a:r>
            <a:r>
              <a:rPr lang="en-US" dirty="0" err="1"/>
              <a:t>Haviani</a:t>
            </a:r>
            <a:r>
              <a:rPr lang="en-US" dirty="0"/>
              <a:t> </a:t>
            </a:r>
            <a:r>
              <a:rPr lang="en-US" dirty="0" err="1"/>
              <a:t>laluma</a:t>
            </a:r>
            <a:r>
              <a:rPr lang="en-US" dirty="0"/>
              <a:t>, S.</a:t>
            </a:r>
            <a:r>
              <a:rPr lang="en-US" dirty="0" err="1"/>
              <a:t>Kom</a:t>
            </a:r>
            <a:r>
              <a:rPr lang="en-US" dirty="0"/>
              <a:t>.,M.T.</a:t>
            </a:r>
          </a:p>
          <a:p>
            <a:r>
              <a:rPr lang="en-US" dirty="0">
                <a:highlight>
                  <a:srgbClr val="FFFF00"/>
                </a:highlight>
              </a:rPr>
              <a:t>riffa.haviani@usbypkp.ac.id</a:t>
            </a:r>
          </a:p>
        </p:txBody>
      </p:sp>
    </p:spTree>
    <p:extLst>
      <p:ext uri="{BB962C8B-B14F-4D97-AF65-F5344CB8AC3E}">
        <p14:creationId xmlns:p14="http://schemas.microsoft.com/office/powerpoint/2010/main" val="3990283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9C38-D800-B096-430B-C2B33BCB82E6}"/>
              </a:ext>
            </a:extLst>
          </p:cNvPr>
          <p:cNvSpPr>
            <a:spLocks noGrp="1"/>
          </p:cNvSpPr>
          <p:nvPr>
            <p:ph type="title"/>
          </p:nvPr>
        </p:nvSpPr>
        <p:spPr>
          <a:xfrm>
            <a:off x="2506664" y="457200"/>
            <a:ext cx="7704137" cy="304800"/>
          </a:xfrm>
        </p:spPr>
        <p:txBody>
          <a:bodyPr rtlCol="0">
            <a:normAutofit fontScale="90000"/>
          </a:bodyPr>
          <a:lstStyle/>
          <a:p>
            <a:pPr>
              <a:defRPr/>
            </a:pPr>
            <a:r>
              <a:rPr lang="en-US" dirty="0" err="1"/>
              <a:t>Fungsi</a:t>
            </a:r>
            <a:r>
              <a:rPr lang="en-US" dirty="0"/>
              <a:t> </a:t>
            </a:r>
            <a:r>
              <a:rPr lang="en-US" dirty="0" err="1"/>
              <a:t>Aktivasi</a:t>
            </a:r>
            <a:endParaRPr lang="id-ID" dirty="0"/>
          </a:p>
        </p:txBody>
      </p:sp>
      <p:sp>
        <p:nvSpPr>
          <p:cNvPr id="34819" name="Content Placeholder 2">
            <a:extLst>
              <a:ext uri="{FF2B5EF4-FFF2-40B4-BE49-F238E27FC236}">
                <a16:creationId xmlns:a16="http://schemas.microsoft.com/office/drawing/2014/main" id="{00006AD4-CBAA-97A2-2426-8C49477B5941}"/>
              </a:ext>
            </a:extLst>
          </p:cNvPr>
          <p:cNvSpPr>
            <a:spLocks noGrp="1" noChangeArrowheads="1"/>
          </p:cNvSpPr>
          <p:nvPr>
            <p:ph idx="1"/>
          </p:nvPr>
        </p:nvSpPr>
        <p:spPr>
          <a:xfrm>
            <a:off x="2528889" y="1066800"/>
            <a:ext cx="7704137" cy="457200"/>
          </a:xfrm>
        </p:spPr>
        <p:txBody>
          <a:bodyPr/>
          <a:lstStyle/>
          <a:p>
            <a:pPr marL="0" indent="0">
              <a:buNone/>
            </a:pPr>
            <a:r>
              <a:rPr lang="en-US" altLang="id-ID"/>
              <a:t>Ada beberapa jenis aktifasi yg sering digunakan dlm JST</a:t>
            </a:r>
            <a:endParaRPr lang="id-ID" altLang="id-ID"/>
          </a:p>
        </p:txBody>
      </p:sp>
      <p:graphicFrame>
        <p:nvGraphicFramePr>
          <p:cNvPr id="4" name="Diagram 3">
            <a:extLst>
              <a:ext uri="{FF2B5EF4-FFF2-40B4-BE49-F238E27FC236}">
                <a16:creationId xmlns:a16="http://schemas.microsoft.com/office/drawing/2014/main" id="{686781F5-34F5-8C8B-DC77-66CEE439819D}"/>
              </a:ext>
            </a:extLst>
          </p:cNvPr>
          <p:cNvGraphicFramePr/>
          <p:nvPr/>
        </p:nvGraphicFramePr>
        <p:xfrm>
          <a:off x="3048000" y="181227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0D31-EABA-DE2F-0CE2-9B43AE0BDFE3}"/>
              </a:ext>
            </a:extLst>
          </p:cNvPr>
          <p:cNvSpPr>
            <a:spLocks noGrp="1"/>
          </p:cNvSpPr>
          <p:nvPr>
            <p:ph type="title"/>
          </p:nvPr>
        </p:nvSpPr>
        <p:spPr>
          <a:xfrm>
            <a:off x="2506664" y="457200"/>
            <a:ext cx="7704137" cy="401638"/>
          </a:xfrm>
        </p:spPr>
        <p:txBody>
          <a:bodyPr rtlCol="0">
            <a:normAutofit fontScale="90000"/>
          </a:bodyPr>
          <a:lstStyle/>
          <a:p>
            <a:pPr>
              <a:defRPr/>
            </a:pPr>
            <a:r>
              <a:rPr lang="en-US" dirty="0" err="1"/>
              <a:t>Fungsi</a:t>
            </a:r>
            <a:r>
              <a:rPr lang="en-US" dirty="0"/>
              <a:t> </a:t>
            </a:r>
            <a:r>
              <a:rPr lang="en-US" dirty="0" err="1"/>
              <a:t>Undak</a:t>
            </a:r>
            <a:r>
              <a:rPr lang="en-US" dirty="0"/>
              <a:t> Biner Hard Limit</a:t>
            </a:r>
            <a:br>
              <a:rPr lang="id-ID" dirty="0"/>
            </a:br>
            <a:endParaRPr lang="id-ID" dirty="0"/>
          </a:p>
        </p:txBody>
      </p:sp>
      <p:pic>
        <p:nvPicPr>
          <p:cNvPr id="36867" name="Content Placeholder 4">
            <a:extLst>
              <a:ext uri="{FF2B5EF4-FFF2-40B4-BE49-F238E27FC236}">
                <a16:creationId xmlns:a16="http://schemas.microsoft.com/office/drawing/2014/main" id="{BA03E58E-9565-0C55-3BA4-103C2ABECB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6008" y="1600201"/>
            <a:ext cx="4280980" cy="2437227"/>
          </a:xfrm>
        </p:spPr>
      </p:pic>
      <p:pic>
        <p:nvPicPr>
          <p:cNvPr id="36868" name="Picture 6">
            <a:extLst>
              <a:ext uri="{FF2B5EF4-FFF2-40B4-BE49-F238E27FC236}">
                <a16:creationId xmlns:a16="http://schemas.microsoft.com/office/drawing/2014/main" id="{48090664-4EAB-D6C9-5AF4-D7E194D501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0" y="1147764"/>
            <a:ext cx="5960310" cy="288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0BBD-F6A7-9FB0-3122-6E4BA2C5F898}"/>
              </a:ext>
            </a:extLst>
          </p:cNvPr>
          <p:cNvSpPr>
            <a:spLocks noGrp="1"/>
          </p:cNvSpPr>
          <p:nvPr>
            <p:ph type="title"/>
          </p:nvPr>
        </p:nvSpPr>
        <p:spPr>
          <a:xfrm>
            <a:off x="2506664" y="457200"/>
            <a:ext cx="7704137" cy="533400"/>
          </a:xfrm>
        </p:spPr>
        <p:txBody>
          <a:bodyPr rtlCol="0">
            <a:normAutofit fontScale="90000"/>
          </a:bodyPr>
          <a:lstStyle/>
          <a:p>
            <a:pPr>
              <a:defRPr/>
            </a:pPr>
            <a:r>
              <a:rPr lang="en-US" dirty="0" err="1"/>
              <a:t>Fungsi</a:t>
            </a:r>
            <a:r>
              <a:rPr lang="en-US" dirty="0"/>
              <a:t> </a:t>
            </a:r>
            <a:r>
              <a:rPr lang="en-US" dirty="0" err="1"/>
              <a:t>Undak</a:t>
            </a:r>
            <a:r>
              <a:rPr lang="en-US" dirty="0"/>
              <a:t> Biner </a:t>
            </a:r>
            <a:r>
              <a:rPr lang="en-US" dirty="0" err="1"/>
              <a:t>Treshold</a:t>
            </a:r>
            <a:br>
              <a:rPr lang="id-ID" dirty="0"/>
            </a:br>
            <a:endParaRPr lang="id-ID" dirty="0"/>
          </a:p>
        </p:txBody>
      </p:sp>
      <p:pic>
        <p:nvPicPr>
          <p:cNvPr id="37892" name="Picture 4">
            <a:extLst>
              <a:ext uri="{FF2B5EF4-FFF2-40B4-BE49-F238E27FC236}">
                <a16:creationId xmlns:a16="http://schemas.microsoft.com/office/drawing/2014/main" id="{DA80EC24-4AC5-FA56-25E4-734782833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597" y="990600"/>
            <a:ext cx="4566579" cy="2309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6">
            <a:extLst>
              <a:ext uri="{FF2B5EF4-FFF2-40B4-BE49-F238E27FC236}">
                <a16:creationId xmlns:a16="http://schemas.microsoft.com/office/drawing/2014/main" id="{1C961BBA-35FF-2518-C811-54FFB1E3E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153" y="3833060"/>
            <a:ext cx="6008707" cy="177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259E-4FF9-5CB8-006A-AB1F378289AB}"/>
              </a:ext>
            </a:extLst>
          </p:cNvPr>
          <p:cNvSpPr>
            <a:spLocks noGrp="1"/>
          </p:cNvSpPr>
          <p:nvPr>
            <p:ph type="title"/>
          </p:nvPr>
        </p:nvSpPr>
        <p:spPr>
          <a:xfrm>
            <a:off x="2506664" y="457200"/>
            <a:ext cx="7704137" cy="401638"/>
          </a:xfrm>
        </p:spPr>
        <p:txBody>
          <a:bodyPr rtlCol="0">
            <a:normAutofit fontScale="90000"/>
          </a:bodyPr>
          <a:lstStyle/>
          <a:p>
            <a:pPr>
              <a:defRPr/>
            </a:pPr>
            <a:r>
              <a:rPr lang="en-US" dirty="0" err="1"/>
              <a:t>Fungsi</a:t>
            </a:r>
            <a:r>
              <a:rPr lang="en-US" dirty="0"/>
              <a:t> Bipolar</a:t>
            </a:r>
            <a:br>
              <a:rPr lang="id-ID" dirty="0"/>
            </a:br>
            <a:endParaRPr lang="id-ID" dirty="0"/>
          </a:p>
        </p:txBody>
      </p:sp>
      <p:pic>
        <p:nvPicPr>
          <p:cNvPr id="38915" name="Picture 3">
            <a:extLst>
              <a:ext uri="{FF2B5EF4-FFF2-40B4-BE49-F238E27FC236}">
                <a16:creationId xmlns:a16="http://schemas.microsoft.com/office/drawing/2014/main" id="{7E9F0A43-B768-7492-6639-9B45BF238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984" y="1227138"/>
            <a:ext cx="5650599" cy="2385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Box 8">
            <a:extLst>
              <a:ext uri="{FF2B5EF4-FFF2-40B4-BE49-F238E27FC236}">
                <a16:creationId xmlns:a16="http://schemas.microsoft.com/office/drawing/2014/main" id="{DDBA8D9D-44A1-3124-DED5-0F70BD7F2416}"/>
              </a:ext>
            </a:extLst>
          </p:cNvPr>
          <p:cNvSpPr txBox="1">
            <a:spLocks noChangeArrowheads="1"/>
          </p:cNvSpPr>
          <p:nvPr/>
        </p:nvSpPr>
        <p:spPr bwMode="auto">
          <a:xfrm>
            <a:off x="2209800" y="858838"/>
            <a:ext cx="1676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id-ID"/>
              <a:t>Hard Limit</a:t>
            </a:r>
            <a:endParaRPr lang="id-ID" altLang="id-ID"/>
          </a:p>
        </p:txBody>
      </p:sp>
      <p:pic>
        <p:nvPicPr>
          <p:cNvPr id="38917" name="Picture 10">
            <a:extLst>
              <a:ext uri="{FF2B5EF4-FFF2-40B4-BE49-F238E27FC236}">
                <a16:creationId xmlns:a16="http://schemas.microsoft.com/office/drawing/2014/main" id="{D7383FEC-5840-6CA8-4EEC-F7C96DE53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2738" y="3980670"/>
            <a:ext cx="5935413" cy="2711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11">
            <a:extLst>
              <a:ext uri="{FF2B5EF4-FFF2-40B4-BE49-F238E27FC236}">
                <a16:creationId xmlns:a16="http://schemas.microsoft.com/office/drawing/2014/main" id="{FFF1AD93-3F07-0A7D-C798-BD3C88258F7C}"/>
              </a:ext>
            </a:extLst>
          </p:cNvPr>
          <p:cNvSpPr txBox="1">
            <a:spLocks noChangeArrowheads="1"/>
          </p:cNvSpPr>
          <p:nvPr/>
        </p:nvSpPr>
        <p:spPr bwMode="auto">
          <a:xfrm>
            <a:off x="3638379" y="5151670"/>
            <a:ext cx="1905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id-ID" dirty="0" err="1"/>
              <a:t>Treshold</a:t>
            </a:r>
            <a:endParaRPr lang="id-ID" alt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043B-25C8-D00D-BE0B-4B6F5A16B6F3}"/>
              </a:ext>
            </a:extLst>
          </p:cNvPr>
          <p:cNvSpPr>
            <a:spLocks noGrp="1"/>
          </p:cNvSpPr>
          <p:nvPr>
            <p:ph type="title"/>
          </p:nvPr>
        </p:nvSpPr>
        <p:spPr>
          <a:xfrm>
            <a:off x="1484311" y="685801"/>
            <a:ext cx="10018713" cy="664698"/>
          </a:xfrm>
        </p:spPr>
        <p:txBody>
          <a:bodyPr>
            <a:normAutofit fontScale="90000"/>
          </a:bodyPr>
          <a:lstStyle/>
          <a:p>
            <a:r>
              <a:rPr lang="en-US" dirty="0"/>
              <a:t>JST</a:t>
            </a:r>
            <a:endParaRPr lang="id-ID" dirty="0"/>
          </a:p>
        </p:txBody>
      </p:sp>
      <p:sp>
        <p:nvSpPr>
          <p:cNvPr id="3" name="TextBox 2">
            <a:extLst>
              <a:ext uri="{FF2B5EF4-FFF2-40B4-BE49-F238E27FC236}">
                <a16:creationId xmlns:a16="http://schemas.microsoft.com/office/drawing/2014/main" id="{CB581961-DB97-4A9E-336F-17A1E487B726}"/>
              </a:ext>
            </a:extLst>
          </p:cNvPr>
          <p:cNvSpPr txBox="1"/>
          <p:nvPr/>
        </p:nvSpPr>
        <p:spPr>
          <a:xfrm>
            <a:off x="829994" y="1842868"/>
            <a:ext cx="11141612" cy="461665"/>
          </a:xfrm>
          <a:prstGeom prst="rect">
            <a:avLst/>
          </a:prstGeom>
          <a:noFill/>
        </p:spPr>
        <p:txBody>
          <a:bodyPr wrap="square" rtlCol="0">
            <a:spAutoFit/>
          </a:bodyPr>
          <a:lstStyle/>
          <a:p>
            <a:r>
              <a:rPr lang="en-US" sz="2400" dirty="0"/>
              <a:t>Ada </a:t>
            </a:r>
            <a:r>
              <a:rPr lang="en-US" sz="2400" dirty="0" err="1"/>
              <a:t>beberapa</a:t>
            </a:r>
            <a:r>
              <a:rPr lang="en-US" sz="2400" dirty="0"/>
              <a:t> </a:t>
            </a:r>
            <a:r>
              <a:rPr lang="en-US" sz="2400" dirty="0" err="1"/>
              <a:t>metode</a:t>
            </a:r>
            <a:r>
              <a:rPr lang="en-US" sz="2400" dirty="0"/>
              <a:t> </a:t>
            </a:r>
            <a:r>
              <a:rPr lang="en-US" sz="2400" dirty="0" err="1"/>
              <a:t>dalam</a:t>
            </a:r>
            <a:r>
              <a:rPr lang="en-US" sz="2400" dirty="0"/>
              <a:t> </a:t>
            </a:r>
            <a:r>
              <a:rPr lang="en-US" sz="2400" dirty="0" err="1"/>
              <a:t>perhitungan</a:t>
            </a:r>
            <a:r>
              <a:rPr lang="en-US" sz="2400" dirty="0"/>
              <a:t> JST :</a:t>
            </a:r>
            <a:endParaRPr lang="id-ID" sz="2400" dirty="0"/>
          </a:p>
        </p:txBody>
      </p:sp>
      <p:graphicFrame>
        <p:nvGraphicFramePr>
          <p:cNvPr id="4" name="Diagram 3">
            <a:extLst>
              <a:ext uri="{FF2B5EF4-FFF2-40B4-BE49-F238E27FC236}">
                <a16:creationId xmlns:a16="http://schemas.microsoft.com/office/drawing/2014/main" id="{7B8FCE36-FE0D-8CF6-49B2-5472A8AB8EE1}"/>
              </a:ext>
            </a:extLst>
          </p:cNvPr>
          <p:cNvGraphicFramePr/>
          <p:nvPr>
            <p:extLst>
              <p:ext uri="{D42A27DB-BD31-4B8C-83A1-F6EECF244321}">
                <p14:modId xmlns:p14="http://schemas.microsoft.com/office/powerpoint/2010/main" val="3751676084"/>
              </p:ext>
            </p:extLst>
          </p:nvPr>
        </p:nvGraphicFramePr>
        <p:xfrm>
          <a:off x="2032000" y="2588455"/>
          <a:ext cx="8128000" cy="3549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316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3" name="Rectangle 9"/>
          <p:cNvSpPr>
            <a:spLocks noChangeArrowheads="1"/>
          </p:cNvSpPr>
          <p:nvPr/>
        </p:nvSpPr>
        <p:spPr bwMode="auto">
          <a:xfrm>
            <a:off x="1524001"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9752" name="Object 8"/>
          <p:cNvGraphicFramePr>
            <a:graphicFrameLocks noChangeAspect="1"/>
          </p:cNvGraphicFramePr>
          <p:nvPr/>
        </p:nvGraphicFramePr>
        <p:xfrm>
          <a:off x="2567608" y="1772817"/>
          <a:ext cx="2665064" cy="936104"/>
        </p:xfrm>
        <a:graphic>
          <a:graphicData uri="http://schemas.openxmlformats.org/presentationml/2006/ole">
            <mc:AlternateContent xmlns:mc="http://schemas.openxmlformats.org/markup-compatibility/2006">
              <mc:Choice xmlns:v="urn:schemas-microsoft-com:vml" Requires="v">
                <p:oleObj spid="_x0000_s1044" name="Equation" r:id="rId3" imgW="1054100" imgH="368300" progId="Equation.3">
                  <p:embed/>
                </p:oleObj>
              </mc:Choice>
              <mc:Fallback>
                <p:oleObj name="Equation" r:id="rId3" imgW="1054100" imgH="368300" progId="Equation.3">
                  <p:embed/>
                  <p:pic>
                    <p:nvPicPr>
                      <p:cNvPr id="15975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7608" y="1772817"/>
                        <a:ext cx="2665064" cy="936104"/>
                      </a:xfrm>
                      <a:prstGeom prst="rect">
                        <a:avLst/>
                      </a:prstGeom>
                      <a:noFill/>
                    </p:spPr>
                  </p:pic>
                </p:oleObj>
              </mc:Fallback>
            </mc:AlternateContent>
          </a:graphicData>
        </a:graphic>
      </p:graphicFrame>
      <p:sp>
        <p:nvSpPr>
          <p:cNvPr id="2" name="Title 1"/>
          <p:cNvSpPr>
            <a:spLocks noGrp="1"/>
          </p:cNvSpPr>
          <p:nvPr>
            <p:ph type="title"/>
          </p:nvPr>
        </p:nvSpPr>
        <p:spPr>
          <a:xfrm>
            <a:off x="1484311" y="685800"/>
            <a:ext cx="10018713" cy="666283"/>
          </a:xfrm>
        </p:spPr>
        <p:txBody>
          <a:bodyPr>
            <a:normAutofit fontScale="90000"/>
          </a:bodyPr>
          <a:lstStyle/>
          <a:p>
            <a:r>
              <a:rPr lang="id-ID" dirty="0"/>
              <a:t>Model Neuron McCulloch-Pitts</a:t>
            </a:r>
            <a:endParaRPr lang="en-US" dirty="0"/>
          </a:p>
        </p:txBody>
      </p:sp>
      <p:pic>
        <p:nvPicPr>
          <p:cNvPr id="8" name="Content Placeholder 7"/>
          <p:cNvPicPr>
            <a:picLocks noGrp="1" noChangeAspect="1" noChangeArrowheads="1"/>
          </p:cNvPicPr>
          <p:nvPr>
            <p:ph sz="half" idx="1"/>
          </p:nvPr>
        </p:nvPicPr>
        <p:blipFill>
          <a:blip r:embed="rId5">
            <a:extLst>
              <a:ext uri="{28A0092B-C50C-407E-A947-70E740481C1C}">
                <a14:useLocalDpi xmlns:a14="http://schemas.microsoft.com/office/drawing/2010/main" val="0"/>
              </a:ext>
            </a:extLst>
          </a:blip>
          <a:stretch>
            <a:fillRect/>
          </a:stretch>
        </p:blipFill>
        <p:spPr bwMode="auto">
          <a:xfrm>
            <a:off x="7069517" y="1507341"/>
            <a:ext cx="2161905" cy="146705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sz="half" idx="2"/>
          </p:nvPr>
        </p:nvSpPr>
        <p:spPr>
          <a:xfrm>
            <a:off x="5852160" y="2667000"/>
            <a:ext cx="5650863" cy="3124200"/>
          </a:xfrm>
        </p:spPr>
        <p:txBody>
          <a:bodyPr>
            <a:normAutofit/>
          </a:bodyPr>
          <a:lstStyle/>
          <a:p>
            <a:r>
              <a:rPr lang="en-US" sz="2400" dirty="0" err="1"/>
              <a:t>Contoh</a:t>
            </a:r>
            <a:r>
              <a:rPr lang="en-US" sz="2400" dirty="0"/>
              <a:t>: </a:t>
            </a:r>
            <a:r>
              <a:rPr lang="id-ID" sz="2400" dirty="0">
                <a:latin typeface="Times New Roman" pitchFamily="18" charset="0"/>
              </a:rPr>
              <a:t>Buatlah model neuron McCulloch-Pitts untuk mengenali pola fungsi logika “AND” sesuai tab</a:t>
            </a:r>
            <a:r>
              <a:rPr lang="en-US" sz="2400" dirty="0">
                <a:latin typeface="Times New Roman" pitchFamily="18" charset="0"/>
              </a:rPr>
              <a:t>a</a:t>
            </a:r>
            <a:r>
              <a:rPr lang="id-ID" sz="2400" dirty="0">
                <a:latin typeface="Times New Roman" pitchFamily="18" charset="0"/>
              </a:rPr>
              <a:t>el kebenaran berikut :</a:t>
            </a:r>
            <a:endParaRPr lang="en-US" sz="2400" dirty="0"/>
          </a:p>
        </p:txBody>
      </p:sp>
      <p:pic>
        <p:nvPicPr>
          <p:cNvPr id="1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6003" y="3243263"/>
            <a:ext cx="3518520" cy="185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451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6"/>
          <p:cNvSpPr>
            <a:spLocks noChangeArrowheads="1"/>
          </p:cNvSpPr>
          <p:nvPr/>
        </p:nvSpPr>
        <p:spPr bwMode="auto">
          <a:xfrm>
            <a:off x="1524001" y="2815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a:xfrm>
            <a:off x="1484311" y="685800"/>
            <a:ext cx="10018713" cy="931985"/>
          </a:xfrm>
        </p:spPr>
        <p:txBody>
          <a:bodyPr>
            <a:normAutofit fontScale="90000"/>
          </a:bodyPr>
          <a:lstStyle/>
          <a:p>
            <a:r>
              <a:rPr lang="id-ID" dirty="0"/>
              <a:t>Model Neuron McCulloch-Pitts</a:t>
            </a:r>
            <a:br>
              <a:rPr lang="en-US" dirty="0"/>
            </a:br>
            <a:r>
              <a:rPr lang="en-US" dirty="0"/>
              <a:t>(</a:t>
            </a:r>
            <a:r>
              <a:rPr lang="en-US" dirty="0" err="1"/>
              <a:t>untuk</a:t>
            </a:r>
            <a:r>
              <a:rPr lang="en-US" dirty="0"/>
              <a:t> </a:t>
            </a:r>
            <a:r>
              <a:rPr lang="en-US" dirty="0" err="1"/>
              <a:t>mengenali</a:t>
            </a:r>
            <a:r>
              <a:rPr lang="en-US" dirty="0"/>
              <a:t> </a:t>
            </a:r>
            <a:r>
              <a:rPr lang="en-US" dirty="0" err="1"/>
              <a:t>fungsi</a:t>
            </a:r>
            <a:r>
              <a:rPr lang="en-US" dirty="0"/>
              <a:t> AND)</a:t>
            </a:r>
          </a:p>
        </p:txBody>
      </p:sp>
      <p:sp>
        <p:nvSpPr>
          <p:cNvPr id="3" name="Content Placeholder 2"/>
          <p:cNvSpPr>
            <a:spLocks noGrp="1"/>
          </p:cNvSpPr>
          <p:nvPr>
            <p:ph sz="half" idx="1"/>
          </p:nvPr>
        </p:nvSpPr>
        <p:spPr>
          <a:xfrm>
            <a:off x="590844" y="1913206"/>
            <a:ext cx="5788524" cy="4258993"/>
          </a:xfrm>
        </p:spPr>
        <p:txBody>
          <a:bodyPr>
            <a:normAutofit/>
          </a:bodyPr>
          <a:lstStyle/>
          <a:p>
            <a:r>
              <a:rPr lang="id-ID" dirty="0">
                <a:latin typeface="Times New Roman" pitchFamily="18" charset="0"/>
              </a:rPr>
              <a:t>Input</a:t>
            </a:r>
            <a:r>
              <a:rPr lang="en-US" dirty="0">
                <a:latin typeface="Times New Roman" pitchFamily="18" charset="0"/>
              </a:rPr>
              <a:t> :</a:t>
            </a:r>
          </a:p>
          <a:p>
            <a:pPr lvl="1"/>
            <a:r>
              <a:rPr lang="id-ID" dirty="0">
                <a:solidFill>
                  <a:srgbClr val="FF3300"/>
                </a:solidFill>
                <a:latin typeface="Times New Roman" pitchFamily="18" charset="0"/>
              </a:rPr>
              <a:t>x1</a:t>
            </a:r>
            <a:r>
              <a:rPr lang="id-ID" dirty="0">
                <a:latin typeface="Times New Roman" pitchFamily="18" charset="0"/>
              </a:rPr>
              <a:t> </a:t>
            </a:r>
            <a:endParaRPr lang="en-US" dirty="0">
              <a:latin typeface="Times New Roman" pitchFamily="18" charset="0"/>
            </a:endParaRPr>
          </a:p>
          <a:p>
            <a:pPr lvl="1"/>
            <a:r>
              <a:rPr lang="id-ID" dirty="0">
                <a:solidFill>
                  <a:srgbClr val="FF3300"/>
                </a:solidFill>
                <a:latin typeface="Times New Roman" pitchFamily="18" charset="0"/>
              </a:rPr>
              <a:t>x2 </a:t>
            </a:r>
            <a:endParaRPr lang="en-US" dirty="0">
              <a:solidFill>
                <a:srgbClr val="FF3300"/>
              </a:solidFill>
              <a:latin typeface="Times New Roman" pitchFamily="18" charset="0"/>
            </a:endParaRPr>
          </a:p>
          <a:p>
            <a:r>
              <a:rPr lang="id-ID" dirty="0">
                <a:latin typeface="Times New Roman" pitchFamily="18" charset="0"/>
              </a:rPr>
              <a:t>output </a:t>
            </a:r>
            <a:endParaRPr lang="en-US" dirty="0">
              <a:latin typeface="Times New Roman" pitchFamily="18" charset="0"/>
            </a:endParaRPr>
          </a:p>
          <a:p>
            <a:pPr lvl="1"/>
            <a:r>
              <a:rPr lang="id-ID" dirty="0">
                <a:solidFill>
                  <a:srgbClr val="FF3300"/>
                </a:solidFill>
                <a:latin typeface="Times New Roman" pitchFamily="18" charset="0"/>
              </a:rPr>
              <a:t>y</a:t>
            </a:r>
            <a:r>
              <a:rPr lang="id-ID" dirty="0">
                <a:latin typeface="Times New Roman" pitchFamily="18" charset="0"/>
              </a:rPr>
              <a:t>.  </a:t>
            </a:r>
            <a:endParaRPr lang="en-US" dirty="0">
              <a:latin typeface="Times New Roman" pitchFamily="18" charset="0"/>
            </a:endParaRPr>
          </a:p>
          <a:p>
            <a:r>
              <a:rPr lang="id-ID" dirty="0">
                <a:latin typeface="Times New Roman" pitchFamily="18" charset="0"/>
              </a:rPr>
              <a:t>Bila nilai bobot w1 dan w2 dibuat sama dengan 1, (w1 = 1 dan w2 = 1), maka kita bisa menghitung jumlah seluruh input yang masuk untuk tiap-tiap data </a:t>
            </a:r>
            <a:r>
              <a:rPr lang="en-US" dirty="0" err="1">
                <a:latin typeface="Times New Roman" pitchFamily="18" charset="0"/>
              </a:rPr>
              <a:t>seperti</a:t>
            </a:r>
            <a:r>
              <a:rPr lang="en-US" dirty="0">
                <a:latin typeface="Times New Roman" pitchFamily="18" charset="0"/>
              </a:rPr>
              <a:t> table di </a:t>
            </a:r>
            <a:r>
              <a:rPr lang="en-US" dirty="0" err="1">
                <a:latin typeface="Times New Roman" pitchFamily="18" charset="0"/>
              </a:rPr>
              <a:t>samping</a:t>
            </a:r>
            <a:r>
              <a:rPr lang="id-ID" dirty="0">
                <a:latin typeface="Times New Roman" pitchFamily="18" charset="0"/>
              </a:rPr>
              <a:t> :</a:t>
            </a:r>
            <a:r>
              <a:rPr lang="en-US" dirty="0">
                <a:latin typeface="Times New Roman" pitchFamily="18" charset="0"/>
              </a:rPr>
              <a:t> </a:t>
            </a:r>
          </a:p>
          <a:p>
            <a:r>
              <a:rPr lang="id-ID" dirty="0">
                <a:latin typeface="Times New Roman" pitchFamily="18" charset="0"/>
              </a:rPr>
              <a:t>Agar y(net) memenuhi fungsi logika “AND”, maka nilai ambang θ pada fungsi aktivasi dibuat sama dengan 2</a:t>
            </a:r>
            <a:br>
              <a:rPr lang="en-US" dirty="0">
                <a:latin typeface="Times New Roman" pitchFamily="18" charset="0"/>
              </a:rPr>
            </a:br>
            <a:r>
              <a:rPr lang="en-US" dirty="0">
                <a:latin typeface="Times New Roman" pitchFamily="18" charset="0"/>
              </a:rPr>
              <a:t>(</a:t>
            </a:r>
            <a:r>
              <a:rPr lang="en-US" dirty="0" err="1">
                <a:latin typeface="Times New Roman" pitchFamily="18" charset="0"/>
              </a:rPr>
              <a:t>silahkan</a:t>
            </a:r>
            <a:r>
              <a:rPr lang="en-US" dirty="0">
                <a:latin typeface="Times New Roman" pitchFamily="18" charset="0"/>
              </a:rPr>
              <a:t> </a:t>
            </a:r>
            <a:r>
              <a:rPr lang="en-US" dirty="0" err="1">
                <a:latin typeface="Times New Roman" pitchFamily="18" charset="0"/>
              </a:rPr>
              <a:t>coba</a:t>
            </a:r>
            <a:r>
              <a:rPr lang="en-US" dirty="0">
                <a:latin typeface="Times New Roman" pitchFamily="18" charset="0"/>
              </a:rPr>
              <a:t> </a:t>
            </a:r>
            <a:r>
              <a:rPr lang="en-US" dirty="0" err="1">
                <a:latin typeface="Times New Roman" pitchFamily="18" charset="0"/>
              </a:rPr>
              <a:t>mengubah</a:t>
            </a:r>
            <a:r>
              <a:rPr lang="en-US" dirty="0">
                <a:latin typeface="Times New Roman" pitchFamily="18" charset="0"/>
              </a:rPr>
              <a:t> </a:t>
            </a:r>
            <a:r>
              <a:rPr lang="en-US" dirty="0" err="1">
                <a:latin typeface="Times New Roman" pitchFamily="18" charset="0"/>
              </a:rPr>
              <a:t>nilai</a:t>
            </a:r>
            <a:r>
              <a:rPr lang="en-US" dirty="0">
                <a:latin typeface="Times New Roman" pitchFamily="18" charset="0"/>
              </a:rPr>
              <a:t> w </a:t>
            </a:r>
            <a:r>
              <a:rPr lang="en-US" dirty="0" err="1">
                <a:latin typeface="Times New Roman" pitchFamily="18" charset="0"/>
              </a:rPr>
              <a:t>dan</a:t>
            </a:r>
            <a:r>
              <a:rPr lang="en-US" dirty="0">
                <a:latin typeface="Times New Roman" pitchFamily="18" charset="0"/>
              </a:rPr>
              <a:t> </a:t>
            </a:r>
            <a:r>
              <a:rPr lang="en-US" dirty="0" err="1">
                <a:latin typeface="Times New Roman" pitchFamily="18" charset="0"/>
              </a:rPr>
              <a:t>nilai</a:t>
            </a:r>
            <a:r>
              <a:rPr lang="en-US" dirty="0">
                <a:latin typeface="Times New Roman" pitchFamily="18" charset="0"/>
              </a:rPr>
              <a:t> </a:t>
            </a:r>
            <a:r>
              <a:rPr lang="en-US" dirty="0" err="1">
                <a:latin typeface="Times New Roman" pitchFamily="18" charset="0"/>
              </a:rPr>
              <a:t>ambang</a:t>
            </a:r>
            <a:r>
              <a:rPr lang="en-US" dirty="0">
                <a:latin typeface="Times New Roman" pitchFamily="18" charset="0"/>
              </a:rPr>
              <a:t>)</a:t>
            </a:r>
          </a:p>
          <a:p>
            <a:endParaRPr lang="en-US" dirty="0"/>
          </a:p>
        </p:txBody>
      </p:sp>
      <p:pic>
        <p:nvPicPr>
          <p:cNvPr id="10"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12025" y="1913207"/>
            <a:ext cx="4467618" cy="16348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3667" y="4042702"/>
            <a:ext cx="5251299" cy="163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59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17917"/>
          </a:xfrm>
        </p:spPr>
        <p:txBody>
          <a:bodyPr>
            <a:normAutofit fontScale="90000"/>
          </a:bodyPr>
          <a:lstStyle/>
          <a:p>
            <a:r>
              <a:rPr lang="id-ID" dirty="0"/>
              <a:t>Model Neuron McCulloch-Pitts</a:t>
            </a:r>
            <a:br>
              <a:rPr lang="en-US" dirty="0"/>
            </a:br>
            <a:r>
              <a:rPr lang="en-US" dirty="0"/>
              <a:t>(</a:t>
            </a:r>
            <a:r>
              <a:rPr lang="en-US" dirty="0" err="1"/>
              <a:t>untuk</a:t>
            </a:r>
            <a:r>
              <a:rPr lang="en-US" dirty="0"/>
              <a:t> </a:t>
            </a:r>
            <a:r>
              <a:rPr lang="en-US" dirty="0" err="1"/>
              <a:t>mengenali</a:t>
            </a:r>
            <a:r>
              <a:rPr lang="en-US" dirty="0"/>
              <a:t> </a:t>
            </a:r>
            <a:r>
              <a:rPr lang="en-US" dirty="0" err="1"/>
              <a:t>fungsi</a:t>
            </a:r>
            <a:r>
              <a:rPr lang="en-US" dirty="0"/>
              <a:t> OR)</a:t>
            </a:r>
          </a:p>
        </p:txBody>
      </p:sp>
      <p:sp>
        <p:nvSpPr>
          <p:cNvPr id="3" name="Content Placeholder 2"/>
          <p:cNvSpPr>
            <a:spLocks noGrp="1"/>
          </p:cNvSpPr>
          <p:nvPr>
            <p:ph sz="half" idx="1"/>
          </p:nvPr>
        </p:nvSpPr>
        <p:spPr>
          <a:xfrm>
            <a:off x="506438" y="2630657"/>
            <a:ext cx="5872930" cy="3826413"/>
          </a:xfrm>
        </p:spPr>
        <p:txBody>
          <a:bodyPr>
            <a:normAutofit fontScale="92500" lnSpcReduction="20000"/>
          </a:bodyPr>
          <a:lstStyle/>
          <a:p>
            <a:r>
              <a:rPr lang="id-ID" sz="2000" dirty="0">
                <a:latin typeface="Times New Roman" pitchFamily="18" charset="0"/>
              </a:rPr>
              <a:t>model neuron McCulloch-Pitts untuk mengenali pola fungsi logika “OR” sesuai tabel kebenaran berikut</a:t>
            </a:r>
            <a:r>
              <a:rPr lang="en-US" sz="2000" dirty="0">
                <a:latin typeface="Times New Roman" pitchFamily="18" charset="0"/>
              </a:rPr>
              <a:t>:</a:t>
            </a:r>
          </a:p>
          <a:p>
            <a:r>
              <a:rPr lang="id-ID" sz="2000" dirty="0">
                <a:latin typeface="Times New Roman" pitchFamily="18" charset="0"/>
              </a:rPr>
              <a:t>input yaitu </a:t>
            </a:r>
            <a:r>
              <a:rPr lang="id-ID" sz="2000" dirty="0">
                <a:solidFill>
                  <a:srgbClr val="FF3300"/>
                </a:solidFill>
                <a:latin typeface="Times New Roman" pitchFamily="18" charset="0"/>
              </a:rPr>
              <a:t>x1 </a:t>
            </a:r>
            <a:r>
              <a:rPr lang="id-ID" sz="2000" dirty="0">
                <a:latin typeface="Times New Roman" pitchFamily="18" charset="0"/>
              </a:rPr>
              <a:t>dan </a:t>
            </a:r>
            <a:r>
              <a:rPr lang="id-ID" sz="2000" dirty="0">
                <a:solidFill>
                  <a:srgbClr val="FF3300"/>
                </a:solidFill>
                <a:latin typeface="Times New Roman" pitchFamily="18" charset="0"/>
              </a:rPr>
              <a:t>x2</a:t>
            </a:r>
            <a:r>
              <a:rPr lang="id-ID" sz="2000" dirty="0">
                <a:latin typeface="Times New Roman" pitchFamily="18" charset="0"/>
              </a:rPr>
              <a:t> </a:t>
            </a:r>
            <a:endParaRPr lang="en-US" sz="2000" dirty="0">
              <a:latin typeface="Times New Roman" pitchFamily="18" charset="0"/>
            </a:endParaRPr>
          </a:p>
          <a:p>
            <a:r>
              <a:rPr lang="id-ID" sz="2000" dirty="0">
                <a:latin typeface="Times New Roman" pitchFamily="18" charset="0"/>
              </a:rPr>
              <a:t>output </a:t>
            </a:r>
            <a:r>
              <a:rPr lang="id-ID" sz="2000" dirty="0">
                <a:solidFill>
                  <a:srgbClr val="FF3300"/>
                </a:solidFill>
                <a:latin typeface="Times New Roman" pitchFamily="18" charset="0"/>
              </a:rPr>
              <a:t>y</a:t>
            </a:r>
            <a:r>
              <a:rPr lang="id-ID" sz="2000" dirty="0">
                <a:latin typeface="Times New Roman" pitchFamily="18" charset="0"/>
              </a:rPr>
              <a:t>.  </a:t>
            </a:r>
            <a:endParaRPr lang="en-US" sz="2000" dirty="0">
              <a:latin typeface="Times New Roman" pitchFamily="18" charset="0"/>
            </a:endParaRPr>
          </a:p>
          <a:p>
            <a:r>
              <a:rPr lang="id-ID" sz="2000" dirty="0">
                <a:latin typeface="Times New Roman" pitchFamily="18" charset="0"/>
              </a:rPr>
              <a:t>Bila nilai bobot w1 dan w2 dibuat sama dengan 1, (w1 = 1 dan w2 = 1), maka kita bisa menghitung jumlah seluruh input yang masuk untuk tiap-tiap data </a:t>
            </a:r>
            <a:r>
              <a:rPr lang="en-US" sz="2000" dirty="0" err="1">
                <a:latin typeface="Times New Roman" pitchFamily="18" charset="0"/>
              </a:rPr>
              <a:t>seperti</a:t>
            </a:r>
            <a:r>
              <a:rPr lang="en-US" sz="2000" dirty="0">
                <a:latin typeface="Times New Roman" pitchFamily="18" charset="0"/>
              </a:rPr>
              <a:t> </a:t>
            </a:r>
            <a:r>
              <a:rPr lang="en-US" sz="2000" dirty="0" err="1">
                <a:latin typeface="Times New Roman" pitchFamily="18" charset="0"/>
              </a:rPr>
              <a:t>tabel</a:t>
            </a:r>
            <a:r>
              <a:rPr lang="en-US" sz="2000" dirty="0">
                <a:latin typeface="Times New Roman" pitchFamily="18" charset="0"/>
              </a:rPr>
              <a:t> </a:t>
            </a:r>
            <a:r>
              <a:rPr lang="en-US" sz="2000" dirty="0" err="1">
                <a:latin typeface="Times New Roman" pitchFamily="18" charset="0"/>
              </a:rPr>
              <a:t>disamping</a:t>
            </a:r>
            <a:r>
              <a:rPr lang="id-ID" sz="2000" dirty="0">
                <a:latin typeface="Times New Roman" pitchFamily="18" charset="0"/>
              </a:rPr>
              <a:t> :</a:t>
            </a:r>
            <a:endParaRPr lang="en-US" sz="2000" dirty="0">
              <a:latin typeface="Times New Roman" pitchFamily="18" charset="0"/>
            </a:endParaRPr>
          </a:p>
          <a:p>
            <a:endParaRPr lang="en-US" sz="2000" dirty="0">
              <a:latin typeface="Times New Roman" pitchFamily="18" charset="0"/>
            </a:endParaRPr>
          </a:p>
          <a:p>
            <a:r>
              <a:rPr lang="id-ID" sz="2000" dirty="0">
                <a:latin typeface="Times New Roman" pitchFamily="18" charset="0"/>
              </a:rPr>
              <a:t>Agar y(net) memenuhi fungsi logika “OR”, maka nilai ambang θ pada fungsi </a:t>
            </a:r>
            <a:r>
              <a:rPr lang="id-ID" sz="2000" dirty="0" err="1">
                <a:latin typeface="Times New Roman" pitchFamily="18" charset="0"/>
              </a:rPr>
              <a:t>aktivasi</a:t>
            </a:r>
            <a:r>
              <a:rPr lang="id-ID" sz="2000" dirty="0">
                <a:latin typeface="Times New Roman" pitchFamily="18" charset="0"/>
              </a:rPr>
              <a:t> dibuat sama dengan 1, sehingga </a:t>
            </a:r>
            <a:endParaRPr lang="en-US" sz="2000" dirty="0">
              <a:latin typeface="Times New Roman" pitchFamily="18" charset="0"/>
            </a:endParaRPr>
          </a:p>
          <a:p>
            <a:endParaRPr lang="en-US" sz="2000" dirty="0">
              <a:latin typeface="Times New Roman" pitchFamily="18" charset="0"/>
            </a:endParaRPr>
          </a:p>
          <a:p>
            <a:endParaRPr lang="en-US" sz="2000" dirty="0">
              <a:latin typeface="Times New Roman" pitchFamily="18" charset="0"/>
            </a:endParaRPr>
          </a:p>
          <a:p>
            <a:pPr marL="0" indent="0">
              <a:buNone/>
            </a:pPr>
            <a:endParaRPr lang="en-US" sz="2000" dirty="0">
              <a:latin typeface="Times New Roman" pitchFamily="18" charset="0"/>
            </a:endParaRPr>
          </a:p>
        </p:txBody>
      </p:sp>
      <p:sp>
        <p:nvSpPr>
          <p:cNvPr id="5" name="Date Placeholder 4"/>
          <p:cNvSpPr>
            <a:spLocks noGrp="1"/>
          </p:cNvSpPr>
          <p:nvPr>
            <p:ph type="dt" sz="half" idx="10"/>
          </p:nvPr>
        </p:nvSpPr>
        <p:spPr/>
        <p:txBody>
          <a:bodyPr/>
          <a:lstStyle/>
          <a:p>
            <a:fld id="{CAB92237-1B09-4B5A-9849-37794D144CBF}" type="datetime1">
              <a:rPr lang="ms-MY" smtClean="0"/>
              <a:t>5/12/2022</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17</a:t>
            </a:fld>
            <a:endParaRPr lang="ms-MY"/>
          </a:p>
        </p:txBody>
      </p:sp>
      <p:pic>
        <p:nvPicPr>
          <p:cNvPr id="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6145" y="1787686"/>
            <a:ext cx="2893838" cy="14671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184" y="3603185"/>
            <a:ext cx="5573846" cy="2645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63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7972-5738-5A94-D4B3-0B98B2C3A7E7}"/>
              </a:ext>
            </a:extLst>
          </p:cNvPr>
          <p:cNvSpPr>
            <a:spLocks noGrp="1"/>
          </p:cNvSpPr>
          <p:nvPr>
            <p:ph type="title"/>
          </p:nvPr>
        </p:nvSpPr>
        <p:spPr/>
        <p:txBody>
          <a:bodyPr/>
          <a:lstStyle/>
          <a:p>
            <a:endParaRPr lang="id-ID"/>
          </a:p>
        </p:txBody>
      </p:sp>
      <p:pic>
        <p:nvPicPr>
          <p:cNvPr id="4" name="Picture 3">
            <a:extLst>
              <a:ext uri="{FF2B5EF4-FFF2-40B4-BE49-F238E27FC236}">
                <a16:creationId xmlns:a16="http://schemas.microsoft.com/office/drawing/2014/main" id="{CE597B50-4FE1-AEBF-B8ED-5DE3CB399FD3}"/>
              </a:ext>
            </a:extLst>
          </p:cNvPr>
          <p:cNvPicPr>
            <a:picLocks noChangeAspect="1"/>
          </p:cNvPicPr>
          <p:nvPr/>
        </p:nvPicPr>
        <p:blipFill>
          <a:blip r:embed="rId2"/>
          <a:stretch>
            <a:fillRect/>
          </a:stretch>
        </p:blipFill>
        <p:spPr>
          <a:xfrm>
            <a:off x="1899139" y="685800"/>
            <a:ext cx="7603622" cy="4703401"/>
          </a:xfrm>
          <a:prstGeom prst="rect">
            <a:avLst/>
          </a:prstGeom>
        </p:spPr>
      </p:pic>
    </p:spTree>
    <p:extLst>
      <p:ext uri="{BB962C8B-B14F-4D97-AF65-F5344CB8AC3E}">
        <p14:creationId xmlns:p14="http://schemas.microsoft.com/office/powerpoint/2010/main" val="1584405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1B2F-FF05-A543-26E8-DFD082DFAECC}"/>
              </a:ext>
            </a:extLst>
          </p:cNvPr>
          <p:cNvSpPr>
            <a:spLocks noGrp="1"/>
          </p:cNvSpPr>
          <p:nvPr>
            <p:ph type="title"/>
          </p:nvPr>
        </p:nvSpPr>
        <p:spPr/>
        <p:txBody>
          <a:bodyPr/>
          <a:lstStyle/>
          <a:p>
            <a:endParaRPr lang="id-ID"/>
          </a:p>
        </p:txBody>
      </p:sp>
      <p:pic>
        <p:nvPicPr>
          <p:cNvPr id="4" name="Picture 3">
            <a:extLst>
              <a:ext uri="{FF2B5EF4-FFF2-40B4-BE49-F238E27FC236}">
                <a16:creationId xmlns:a16="http://schemas.microsoft.com/office/drawing/2014/main" id="{6B49961E-3B26-BD2C-75D5-B8BFB88E708E}"/>
              </a:ext>
            </a:extLst>
          </p:cNvPr>
          <p:cNvPicPr>
            <a:picLocks noChangeAspect="1"/>
          </p:cNvPicPr>
          <p:nvPr/>
        </p:nvPicPr>
        <p:blipFill>
          <a:blip r:embed="rId2"/>
          <a:stretch>
            <a:fillRect/>
          </a:stretch>
        </p:blipFill>
        <p:spPr>
          <a:xfrm>
            <a:off x="1674014" y="844063"/>
            <a:ext cx="7322754" cy="4280624"/>
          </a:xfrm>
          <a:prstGeom prst="rect">
            <a:avLst/>
          </a:prstGeom>
        </p:spPr>
      </p:pic>
    </p:spTree>
    <p:extLst>
      <p:ext uri="{BB962C8B-B14F-4D97-AF65-F5344CB8AC3E}">
        <p14:creationId xmlns:p14="http://schemas.microsoft.com/office/powerpoint/2010/main" val="330875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7B9A9DB-50CF-F3EA-B830-7C720106E82C}"/>
              </a:ext>
            </a:extLst>
          </p:cNvPr>
          <p:cNvSpPr>
            <a:spLocks noGrp="1" noChangeArrowheads="1"/>
          </p:cNvSpPr>
          <p:nvPr>
            <p:ph type="title"/>
          </p:nvPr>
        </p:nvSpPr>
        <p:spPr>
          <a:xfrm>
            <a:off x="2506664" y="457200"/>
            <a:ext cx="7704137" cy="1981200"/>
          </a:xfrm>
          <a:noFill/>
        </p:spPr>
        <p:txBody>
          <a:bodyPr/>
          <a:lstStyle/>
          <a:p>
            <a:r>
              <a:rPr lang="en-US" altLang="en-US" b="1">
                <a:ln>
                  <a:noFill/>
                </a:ln>
              </a:rPr>
              <a:t>Tujuan Materi</a:t>
            </a:r>
          </a:p>
        </p:txBody>
      </p:sp>
      <p:sp>
        <p:nvSpPr>
          <p:cNvPr id="9219" name="Rectangle 3">
            <a:extLst>
              <a:ext uri="{FF2B5EF4-FFF2-40B4-BE49-F238E27FC236}">
                <a16:creationId xmlns:a16="http://schemas.microsoft.com/office/drawing/2014/main" id="{0B84FE7E-9FBD-D381-33E5-528AE2C0FFFD}"/>
              </a:ext>
            </a:extLst>
          </p:cNvPr>
          <p:cNvSpPr>
            <a:spLocks noChangeArrowheads="1"/>
          </p:cNvSpPr>
          <p:nvPr/>
        </p:nvSpPr>
        <p:spPr bwMode="auto">
          <a:xfrm>
            <a:off x="2205039" y="1508125"/>
            <a:ext cx="801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spcAft>
                <a:spcPts val="600"/>
              </a:spcAft>
              <a:buClr>
                <a:srgbClr val="1287C3"/>
              </a:buClr>
              <a:buSzPct val="145000"/>
              <a:buFont typeface="Arial" panose="020B0604020202020204" pitchFamily="34" charset="0"/>
              <a:buChar char="•"/>
              <a:defRPr sz="2400">
                <a:solidFill>
                  <a:schemeClr val="tx1"/>
                </a:solidFill>
                <a:latin typeface="Corbel" panose="020B0503020204020204" pitchFamily="34" charset="0"/>
              </a:defRPr>
            </a:lvl1pPr>
            <a:lvl2pPr marL="742950" indent="-285750">
              <a:spcBef>
                <a:spcPct val="20000"/>
              </a:spcBef>
              <a:spcAft>
                <a:spcPts val="600"/>
              </a:spcAft>
              <a:buClr>
                <a:srgbClr val="1287C3"/>
              </a:buClr>
              <a:buSzPct val="145000"/>
              <a:buFont typeface="Arial" panose="020B0604020202020204" pitchFamily="34" charset="0"/>
              <a:buChar char="•"/>
              <a:defRPr sz="2000">
                <a:solidFill>
                  <a:schemeClr val="tx1"/>
                </a:solidFill>
                <a:latin typeface="Corbel" panose="020B0503020204020204" pitchFamily="34" charset="0"/>
              </a:defRPr>
            </a:lvl2pPr>
            <a:lvl3pPr marL="1143000" indent="-228600">
              <a:spcBef>
                <a:spcPct val="20000"/>
              </a:spcBef>
              <a:spcAft>
                <a:spcPts val="600"/>
              </a:spcAft>
              <a:buClr>
                <a:srgbClr val="1287C3"/>
              </a:buClr>
              <a:buSzPct val="145000"/>
              <a:buFont typeface="Arial" panose="020B0604020202020204" pitchFamily="34" charset="0"/>
              <a:buChar char="•"/>
              <a:defRPr>
                <a:solidFill>
                  <a:schemeClr val="tx1"/>
                </a:solidFill>
                <a:latin typeface="Corbel" panose="020B0503020204020204" pitchFamily="34" charset="0"/>
              </a:defRPr>
            </a:lvl3pPr>
            <a:lvl4pPr marL="1600200" indent="-228600">
              <a:spcBef>
                <a:spcPct val="20000"/>
              </a:spcBef>
              <a:spcAft>
                <a:spcPts val="600"/>
              </a:spcAft>
              <a:buClr>
                <a:srgbClr val="1287C3"/>
              </a:buClr>
              <a:buSzPct val="145000"/>
              <a:buFont typeface="Arial" panose="020B0604020202020204" pitchFamily="34" charset="0"/>
              <a:buChar char="•"/>
              <a:defRPr sz="1600">
                <a:solidFill>
                  <a:schemeClr val="tx1"/>
                </a:solidFill>
                <a:latin typeface="Corbel" panose="020B0503020204020204" pitchFamily="34" charset="0"/>
              </a:defRPr>
            </a:lvl4pPr>
            <a:lvl5pPr marL="2057400" indent="-22860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5pPr>
            <a:lvl6pPr marL="25146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6pPr>
            <a:lvl7pPr marL="29718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7pPr>
            <a:lvl8pPr marL="34290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8pPr>
            <a:lvl9pPr marL="38862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9pPr>
          </a:lstStyle>
          <a:p>
            <a:pPr algn="ctr" eaLnBrk="1" hangingPunct="1">
              <a:spcBef>
                <a:spcPct val="0"/>
              </a:spcBef>
              <a:spcAft>
                <a:spcPct val="0"/>
              </a:spcAft>
              <a:buClrTx/>
              <a:buSzTx/>
              <a:buFontTx/>
              <a:buNone/>
            </a:pPr>
            <a:r>
              <a:rPr lang="en-US" altLang="en-US">
                <a:latin typeface="Times New Roman" panose="02020603050405020304" pitchFamily="18" charset="0"/>
              </a:rPr>
              <a:t> </a:t>
            </a:r>
          </a:p>
        </p:txBody>
      </p:sp>
      <p:sp>
        <p:nvSpPr>
          <p:cNvPr id="9220" name="Rectangle 4">
            <a:extLst>
              <a:ext uri="{FF2B5EF4-FFF2-40B4-BE49-F238E27FC236}">
                <a16:creationId xmlns:a16="http://schemas.microsoft.com/office/drawing/2014/main" id="{D2D8E75C-2EBD-3754-D4BE-D25E8E38D87A}"/>
              </a:ext>
            </a:extLst>
          </p:cNvPr>
          <p:cNvSpPr>
            <a:spLocks noChangeArrowheads="1"/>
          </p:cNvSpPr>
          <p:nvPr/>
        </p:nvSpPr>
        <p:spPr bwMode="auto">
          <a:xfrm>
            <a:off x="2590801" y="1736726"/>
            <a:ext cx="7019925"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spcAft>
                <a:spcPts val="600"/>
              </a:spcAft>
              <a:buClr>
                <a:srgbClr val="1287C3"/>
              </a:buClr>
              <a:buSzPct val="145000"/>
              <a:buFont typeface="Arial" panose="020B0604020202020204" pitchFamily="34" charset="0"/>
              <a:buChar char="•"/>
              <a:defRPr sz="2400">
                <a:solidFill>
                  <a:schemeClr val="tx1"/>
                </a:solidFill>
                <a:latin typeface="Corbel" panose="020B0503020204020204" pitchFamily="34" charset="0"/>
              </a:defRPr>
            </a:lvl1pPr>
            <a:lvl2pPr marL="742950" indent="-285750">
              <a:spcBef>
                <a:spcPct val="20000"/>
              </a:spcBef>
              <a:spcAft>
                <a:spcPts val="600"/>
              </a:spcAft>
              <a:buClr>
                <a:srgbClr val="1287C3"/>
              </a:buClr>
              <a:buSzPct val="145000"/>
              <a:buFont typeface="Arial" panose="020B0604020202020204" pitchFamily="34" charset="0"/>
              <a:buChar char="•"/>
              <a:defRPr sz="2000">
                <a:solidFill>
                  <a:schemeClr val="tx1"/>
                </a:solidFill>
                <a:latin typeface="Corbel" panose="020B0503020204020204" pitchFamily="34" charset="0"/>
              </a:defRPr>
            </a:lvl2pPr>
            <a:lvl3pPr marL="1143000" indent="-228600">
              <a:spcBef>
                <a:spcPct val="20000"/>
              </a:spcBef>
              <a:spcAft>
                <a:spcPts val="600"/>
              </a:spcAft>
              <a:buClr>
                <a:srgbClr val="1287C3"/>
              </a:buClr>
              <a:buSzPct val="145000"/>
              <a:buFont typeface="Arial" panose="020B0604020202020204" pitchFamily="34" charset="0"/>
              <a:buChar char="•"/>
              <a:defRPr>
                <a:solidFill>
                  <a:schemeClr val="tx1"/>
                </a:solidFill>
                <a:latin typeface="Corbel" panose="020B0503020204020204" pitchFamily="34" charset="0"/>
              </a:defRPr>
            </a:lvl3pPr>
            <a:lvl4pPr marL="1600200" indent="-228600">
              <a:spcBef>
                <a:spcPct val="20000"/>
              </a:spcBef>
              <a:spcAft>
                <a:spcPts val="600"/>
              </a:spcAft>
              <a:buClr>
                <a:srgbClr val="1287C3"/>
              </a:buClr>
              <a:buSzPct val="145000"/>
              <a:buFont typeface="Arial" panose="020B0604020202020204" pitchFamily="34" charset="0"/>
              <a:buChar char="•"/>
              <a:defRPr sz="1600">
                <a:solidFill>
                  <a:schemeClr val="tx1"/>
                </a:solidFill>
                <a:latin typeface="Corbel" panose="020B0503020204020204" pitchFamily="34" charset="0"/>
              </a:defRPr>
            </a:lvl4pPr>
            <a:lvl5pPr marL="2057400" indent="-22860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5pPr>
            <a:lvl6pPr marL="25146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6pPr>
            <a:lvl7pPr marL="29718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7pPr>
            <a:lvl8pPr marL="34290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8pPr>
            <a:lvl9pPr marL="38862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9pPr>
          </a:lstStyle>
          <a:p>
            <a:pPr eaLnBrk="1" hangingPunct="1">
              <a:spcBef>
                <a:spcPct val="0"/>
              </a:spcBef>
              <a:spcAft>
                <a:spcPct val="0"/>
              </a:spcAft>
              <a:buClrTx/>
              <a:buSzTx/>
              <a:buFontTx/>
              <a:buNone/>
            </a:pPr>
            <a:r>
              <a:rPr lang="en-US" altLang="en-US">
                <a:latin typeface="Times New Roman" panose="02020603050405020304" pitchFamily="18" charset="0"/>
              </a:rPr>
              <a:t>Materi ini memberikan pengenalan dasar arsitektur jaringan saraf dan aturan pembelajaran. </a:t>
            </a:r>
          </a:p>
          <a:p>
            <a:pPr eaLnBrk="1" hangingPunct="1">
              <a:spcBef>
                <a:spcPct val="0"/>
              </a:spcBef>
              <a:spcAft>
                <a:spcPct val="0"/>
              </a:spcAft>
              <a:buClrTx/>
              <a:buSzTx/>
              <a:buFontTx/>
              <a:buNone/>
            </a:pPr>
            <a:endParaRPr lang="en-US" altLang="en-US">
              <a:latin typeface="Times New Roman" panose="02020603050405020304" pitchFamily="18" charset="0"/>
            </a:endParaRPr>
          </a:p>
          <a:p>
            <a:pPr eaLnBrk="1" hangingPunct="1">
              <a:spcBef>
                <a:spcPct val="0"/>
              </a:spcBef>
              <a:spcAft>
                <a:spcPct val="0"/>
              </a:spcAft>
              <a:buClrTx/>
              <a:buSzTx/>
              <a:buFontTx/>
              <a:buNone/>
            </a:pPr>
            <a:r>
              <a:rPr lang="sv-SE" altLang="en-US">
                <a:latin typeface="Times New Roman" panose="02020603050405020304" pitchFamily="18" charset="0"/>
              </a:rPr>
              <a:t>Penekanan ditempatkan pada analisis matematis dari jaringan ini, pada metode pelatihan mereka dan pada aplikasi praktis-nya dan rekayasa dalam bidang-bidang seperti pengenalan pola, pemrosesan sinyal dan sistem kontrol.</a:t>
            </a:r>
            <a:endParaRPr lang="en-US" altLang="en-US">
              <a:latin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F41A-8B7B-2E1C-0400-9F2C56657CAA}"/>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832F2756-32B5-E405-6F2F-2CA009DA0A4E}"/>
              </a:ext>
            </a:extLst>
          </p:cNvPr>
          <p:cNvSpPr>
            <a:spLocks noGrp="1"/>
          </p:cNvSpPr>
          <p:nvPr>
            <p:ph sz="half" idx="1"/>
          </p:nvPr>
        </p:nvSpPr>
        <p:spPr/>
        <p:txBody>
          <a:bodyPr/>
          <a:lstStyle/>
          <a:p>
            <a:endParaRPr lang="id-ID"/>
          </a:p>
        </p:txBody>
      </p:sp>
      <p:sp>
        <p:nvSpPr>
          <p:cNvPr id="4" name="Content Placeholder 3">
            <a:extLst>
              <a:ext uri="{FF2B5EF4-FFF2-40B4-BE49-F238E27FC236}">
                <a16:creationId xmlns:a16="http://schemas.microsoft.com/office/drawing/2014/main" id="{9C1983D9-3BDD-760D-2504-61C25F986FF6}"/>
              </a:ext>
            </a:extLst>
          </p:cNvPr>
          <p:cNvSpPr>
            <a:spLocks noGrp="1"/>
          </p:cNvSpPr>
          <p:nvPr>
            <p:ph sz="half" idx="2"/>
          </p:nvPr>
        </p:nvSpPr>
        <p:spPr/>
        <p:txBody>
          <a:bodyPr/>
          <a:lstStyle/>
          <a:p>
            <a:endParaRPr lang="id-ID"/>
          </a:p>
        </p:txBody>
      </p:sp>
    </p:spTree>
    <p:extLst>
      <p:ext uri="{BB962C8B-B14F-4D97-AF65-F5344CB8AC3E}">
        <p14:creationId xmlns:p14="http://schemas.microsoft.com/office/powerpoint/2010/main" val="1774844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14401"/>
          </a:xfrm>
        </p:spPr>
        <p:txBody>
          <a:bodyPr>
            <a:noAutofit/>
          </a:bodyPr>
          <a:lstStyle/>
          <a:p>
            <a:r>
              <a:rPr lang="id-ID" sz="4000" dirty="0"/>
              <a:t>Algoritma Pembelajaran Dengan Supervisi</a:t>
            </a:r>
            <a:r>
              <a:rPr lang="en-US" sz="4000" dirty="0"/>
              <a:t> </a:t>
            </a:r>
          </a:p>
        </p:txBody>
      </p:sp>
      <p:graphicFrame>
        <p:nvGraphicFramePr>
          <p:cNvPr id="9" name="Content Placeholder 8"/>
          <p:cNvGraphicFramePr>
            <a:graphicFrameLocks noGrp="1"/>
          </p:cNvGraphicFramePr>
          <p:nvPr>
            <p:ph idx="1"/>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fld id="{CAB92237-1B09-4B5A-9849-37794D144CBF}" type="datetime1">
              <a:rPr lang="ms-MY" smtClean="0"/>
              <a:t>5/12/2022</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21</a:t>
            </a:fld>
            <a:endParaRPr lang="ms-MY"/>
          </a:p>
        </p:txBody>
      </p:sp>
    </p:spTree>
    <p:extLst>
      <p:ext uri="{BB962C8B-B14F-4D97-AF65-F5344CB8AC3E}">
        <p14:creationId xmlns:p14="http://schemas.microsoft.com/office/powerpoint/2010/main" val="1244526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D412-3A36-794B-C9AC-B289167BF87D}"/>
              </a:ext>
            </a:extLst>
          </p:cNvPr>
          <p:cNvSpPr>
            <a:spLocks noGrp="1"/>
          </p:cNvSpPr>
          <p:nvPr>
            <p:ph type="title"/>
          </p:nvPr>
        </p:nvSpPr>
        <p:spPr/>
        <p:txBody>
          <a:bodyPr/>
          <a:lstStyle/>
          <a:p>
            <a:endParaRPr lang="id-ID"/>
          </a:p>
        </p:txBody>
      </p:sp>
      <p:sp>
        <p:nvSpPr>
          <p:cNvPr id="4" name="Content Placeholder 3">
            <a:extLst>
              <a:ext uri="{FF2B5EF4-FFF2-40B4-BE49-F238E27FC236}">
                <a16:creationId xmlns:a16="http://schemas.microsoft.com/office/drawing/2014/main" id="{8E63B00C-C77E-793C-4B9A-ACFF5D86F4D1}"/>
              </a:ext>
            </a:extLst>
          </p:cNvPr>
          <p:cNvSpPr>
            <a:spLocks noGrp="1"/>
          </p:cNvSpPr>
          <p:nvPr>
            <p:ph sz="half" idx="2"/>
          </p:nvPr>
        </p:nvSpPr>
        <p:spPr/>
        <p:txBody>
          <a:bodyPr/>
          <a:lstStyle/>
          <a:p>
            <a:endParaRPr lang="id-ID"/>
          </a:p>
        </p:txBody>
      </p:sp>
      <p:sp>
        <p:nvSpPr>
          <p:cNvPr id="8" name="Content Placeholder 7">
            <a:extLst>
              <a:ext uri="{FF2B5EF4-FFF2-40B4-BE49-F238E27FC236}">
                <a16:creationId xmlns:a16="http://schemas.microsoft.com/office/drawing/2014/main" id="{CAF356F4-ED18-5DEA-F866-608A15A53C20}"/>
              </a:ext>
            </a:extLst>
          </p:cNvPr>
          <p:cNvSpPr>
            <a:spLocks noGrp="1"/>
          </p:cNvSpPr>
          <p:nvPr>
            <p:ph sz="half" idx="1"/>
          </p:nvPr>
        </p:nvSpPr>
        <p:spPr/>
        <p:txBody>
          <a:bodyPr/>
          <a:lstStyle/>
          <a:p>
            <a:endParaRPr lang="id-ID"/>
          </a:p>
        </p:txBody>
      </p:sp>
      <p:pic>
        <p:nvPicPr>
          <p:cNvPr id="10" name="Picture 9">
            <a:extLst>
              <a:ext uri="{FF2B5EF4-FFF2-40B4-BE49-F238E27FC236}">
                <a16:creationId xmlns:a16="http://schemas.microsoft.com/office/drawing/2014/main" id="{B1CD24D7-5662-9F8E-9463-40F1EE3DCA68}"/>
              </a:ext>
            </a:extLst>
          </p:cNvPr>
          <p:cNvPicPr>
            <a:picLocks noChangeAspect="1"/>
          </p:cNvPicPr>
          <p:nvPr/>
        </p:nvPicPr>
        <p:blipFill>
          <a:blip r:embed="rId2"/>
          <a:stretch>
            <a:fillRect/>
          </a:stretch>
        </p:blipFill>
        <p:spPr>
          <a:xfrm>
            <a:off x="1476764" y="1209822"/>
            <a:ext cx="9805206" cy="3430575"/>
          </a:xfrm>
          <a:prstGeom prst="rect">
            <a:avLst/>
          </a:prstGeom>
        </p:spPr>
      </p:pic>
    </p:spTree>
    <p:extLst>
      <p:ext uri="{BB962C8B-B14F-4D97-AF65-F5344CB8AC3E}">
        <p14:creationId xmlns:p14="http://schemas.microsoft.com/office/powerpoint/2010/main" val="252585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481818"/>
          </a:xfrm>
        </p:spPr>
        <p:txBody>
          <a:bodyPr>
            <a:normAutofit fontScale="90000"/>
          </a:bodyPr>
          <a:lstStyle/>
          <a:p>
            <a:r>
              <a:rPr lang="en-US" dirty="0" err="1"/>
              <a:t>Hebb</a:t>
            </a:r>
            <a:r>
              <a:rPr lang="en-US" dirty="0"/>
              <a:t> Rule</a:t>
            </a:r>
          </a:p>
        </p:txBody>
      </p:sp>
      <p:sp>
        <p:nvSpPr>
          <p:cNvPr id="9" name="Content Placeholder 8"/>
          <p:cNvSpPr>
            <a:spLocks noGrp="1"/>
          </p:cNvSpPr>
          <p:nvPr>
            <p:ph sz="half" idx="1"/>
          </p:nvPr>
        </p:nvSpPr>
        <p:spPr>
          <a:xfrm>
            <a:off x="1128936" y="1600201"/>
            <a:ext cx="4895056" cy="4525963"/>
          </a:xfrm>
        </p:spPr>
        <p:txBody>
          <a:bodyPr>
            <a:noAutofit/>
          </a:bodyPr>
          <a:lstStyle/>
          <a:p>
            <a:endParaRPr lang="en-US" sz="1800" dirty="0">
              <a:solidFill>
                <a:srgbClr val="FF3300"/>
              </a:solidFill>
              <a:latin typeface="Times New Roman" pitchFamily="18" charset="0"/>
            </a:endParaRPr>
          </a:p>
          <a:p>
            <a:endParaRPr lang="en-US" sz="1800" dirty="0">
              <a:solidFill>
                <a:srgbClr val="FF3300"/>
              </a:solidFill>
              <a:latin typeface="Times New Roman" pitchFamily="18" charset="0"/>
            </a:endParaRPr>
          </a:p>
          <a:p>
            <a:endParaRPr lang="en-US" sz="1800" dirty="0">
              <a:solidFill>
                <a:srgbClr val="FF3300"/>
              </a:solidFill>
              <a:latin typeface="Times New Roman" pitchFamily="18" charset="0"/>
            </a:endParaRPr>
          </a:p>
          <a:p>
            <a:endParaRPr lang="en-US" sz="1800" dirty="0">
              <a:solidFill>
                <a:srgbClr val="FF3300"/>
              </a:solidFill>
              <a:latin typeface="Times New Roman" pitchFamily="18" charset="0"/>
            </a:endParaRPr>
          </a:p>
          <a:p>
            <a:endParaRPr lang="en-US" sz="1800" dirty="0">
              <a:solidFill>
                <a:srgbClr val="FF3300"/>
              </a:solidFill>
              <a:latin typeface="Times New Roman" pitchFamily="18" charset="0"/>
            </a:endParaRPr>
          </a:p>
          <a:p>
            <a:endParaRPr lang="en-US" sz="1800" dirty="0">
              <a:solidFill>
                <a:srgbClr val="FF3300"/>
              </a:solidFill>
              <a:latin typeface="Times New Roman" pitchFamily="18" charset="0"/>
            </a:endParaRPr>
          </a:p>
          <a:p>
            <a:r>
              <a:rPr lang="en-US" sz="1800" dirty="0" err="1">
                <a:solidFill>
                  <a:srgbClr val="FF3300"/>
                </a:solidFill>
                <a:latin typeface="Times New Roman" pitchFamily="18" charset="0"/>
              </a:rPr>
              <a:t>Kelemahan</a:t>
            </a:r>
            <a:r>
              <a:rPr lang="en-US" sz="1800" dirty="0">
                <a:solidFill>
                  <a:srgbClr val="FF3300"/>
                </a:solidFill>
                <a:latin typeface="Times New Roman" pitchFamily="18" charset="0"/>
              </a:rPr>
              <a:t>:</a:t>
            </a:r>
          </a:p>
          <a:p>
            <a:r>
              <a:rPr lang="id-ID" sz="1800" dirty="0">
                <a:latin typeface="Times New Roman" pitchFamily="18" charset="0"/>
              </a:rPr>
              <a:t>dalam jaringan Hebb, pengenalan pola tidak hanya ditentukan oleh algoritma untuk merevisi bobot saja, tetapi representasi data juga ikut menentukan hasil pengenalan pola. Biasanya representasi data yang digunakan pada jaringan Hebb adalah bipolar.</a:t>
            </a:r>
            <a:r>
              <a:rPr lang="en-US" sz="1800" dirty="0">
                <a:latin typeface="Times New Roman" pitchFamily="18" charset="0"/>
              </a:rPr>
              <a:t> </a:t>
            </a:r>
          </a:p>
          <a:p>
            <a:endParaRPr lang="en-US" sz="1800" dirty="0"/>
          </a:p>
        </p:txBody>
      </p:sp>
      <p:sp>
        <p:nvSpPr>
          <p:cNvPr id="4" name="Content Placeholder 3"/>
          <p:cNvSpPr>
            <a:spLocks noGrp="1"/>
          </p:cNvSpPr>
          <p:nvPr>
            <p:ph sz="half" idx="2"/>
          </p:nvPr>
        </p:nvSpPr>
        <p:spPr>
          <a:xfrm>
            <a:off x="6607967" y="1772529"/>
            <a:ext cx="4895056" cy="4018671"/>
          </a:xfrm>
        </p:spPr>
        <p:txBody>
          <a:bodyPr>
            <a:normAutofit fontScale="92500" lnSpcReduction="20000"/>
          </a:bodyPr>
          <a:lstStyle/>
          <a:p>
            <a:r>
              <a:rPr lang="id-ID" dirty="0">
                <a:latin typeface="Times New Roman" pitchFamily="18" charset="0"/>
              </a:rPr>
              <a:t>Inisialisasi bobot dan bias:</a:t>
            </a:r>
          </a:p>
          <a:p>
            <a:pPr lvl="1"/>
            <a:r>
              <a:rPr lang="id-ID" dirty="0">
                <a:latin typeface="Times New Roman" pitchFamily="18" charset="0"/>
              </a:rPr>
              <a:t>wi = 0;	 </a:t>
            </a:r>
            <a:r>
              <a:rPr lang="en-US" dirty="0">
                <a:latin typeface="Times New Roman" pitchFamily="18" charset="0"/>
              </a:rPr>
              <a:t>(</a:t>
            </a:r>
            <a:r>
              <a:rPr lang="id-ID" dirty="0">
                <a:latin typeface="Times New Roman" pitchFamily="18" charset="0"/>
              </a:rPr>
              <a:t>i =1,2,...,n;</a:t>
            </a:r>
            <a:r>
              <a:rPr lang="en-US" dirty="0">
                <a:latin typeface="Times New Roman" pitchFamily="18" charset="0"/>
              </a:rPr>
              <a:t>)</a:t>
            </a:r>
            <a:endParaRPr lang="id-ID" dirty="0">
              <a:latin typeface="Times New Roman" pitchFamily="18" charset="0"/>
            </a:endParaRPr>
          </a:p>
          <a:p>
            <a:pPr lvl="1"/>
            <a:r>
              <a:rPr lang="id-ID" dirty="0">
                <a:latin typeface="Times New Roman" pitchFamily="18" charset="0"/>
              </a:rPr>
              <a:t>b = 0</a:t>
            </a:r>
          </a:p>
          <a:p>
            <a:r>
              <a:rPr lang="id-ID" dirty="0">
                <a:latin typeface="Times New Roman" pitchFamily="18" charset="0"/>
              </a:rPr>
              <a:t>Untuk setiap pasangan input-target (s-t), lakukan:</a:t>
            </a:r>
          </a:p>
          <a:p>
            <a:pPr lvl="1"/>
            <a:r>
              <a:rPr lang="id-ID" dirty="0">
                <a:latin typeface="Times New Roman" pitchFamily="18" charset="0"/>
              </a:rPr>
              <a:t>Set aktivasi unit input : 	</a:t>
            </a:r>
            <a:br>
              <a:rPr lang="en-US" dirty="0">
                <a:latin typeface="Times New Roman" pitchFamily="18" charset="0"/>
              </a:rPr>
            </a:br>
            <a:r>
              <a:rPr lang="id-ID" dirty="0">
                <a:latin typeface="Times New Roman" pitchFamily="18" charset="0"/>
              </a:rPr>
              <a:t>xi = si;	(i=1,2,...,n)</a:t>
            </a:r>
          </a:p>
          <a:p>
            <a:pPr lvl="1"/>
            <a:r>
              <a:rPr lang="id-ID" dirty="0">
                <a:latin typeface="Times New Roman" pitchFamily="18" charset="0"/>
              </a:rPr>
              <a:t>Set aktivasi unit output: 	</a:t>
            </a:r>
            <a:br>
              <a:rPr lang="en-US" dirty="0">
                <a:latin typeface="Times New Roman" pitchFamily="18" charset="0"/>
              </a:rPr>
            </a:br>
            <a:r>
              <a:rPr lang="id-ID" dirty="0">
                <a:latin typeface="Times New Roman" pitchFamily="18" charset="0"/>
              </a:rPr>
              <a:t>yj = tj;	(j=1,2,...,m)</a:t>
            </a:r>
          </a:p>
          <a:p>
            <a:r>
              <a:rPr lang="id-ID" dirty="0">
                <a:latin typeface="Times New Roman" pitchFamily="18" charset="0"/>
              </a:rPr>
              <a:t>Perbaiki bobot :</a:t>
            </a:r>
          </a:p>
          <a:p>
            <a:pPr lvl="1"/>
            <a:r>
              <a:rPr lang="id-ID" dirty="0">
                <a:latin typeface="Times New Roman" pitchFamily="18" charset="0"/>
              </a:rPr>
              <a:t>wi(baru) = wi(lama) + xi*yj;</a:t>
            </a:r>
          </a:p>
          <a:p>
            <a:pPr lvl="1"/>
            <a:r>
              <a:rPr lang="id-ID" dirty="0">
                <a:latin typeface="Times New Roman" pitchFamily="18" charset="0"/>
              </a:rPr>
              <a:t>(i =1,2,...,n; dan j =1,2,...,m)</a:t>
            </a:r>
            <a:endParaRPr lang="fi-FI" dirty="0">
              <a:latin typeface="Times New Roman" pitchFamily="18" charset="0"/>
            </a:endParaRPr>
          </a:p>
          <a:p>
            <a:r>
              <a:rPr lang="fi-FI" dirty="0">
                <a:latin typeface="Times New Roman" pitchFamily="18" charset="0"/>
              </a:rPr>
              <a:t>Perbaiki bias :</a:t>
            </a:r>
          </a:p>
          <a:p>
            <a:pPr lvl="1"/>
            <a:r>
              <a:rPr lang="es-ES" dirty="0">
                <a:latin typeface="Times New Roman" pitchFamily="18" charset="0"/>
              </a:rPr>
              <a:t>b(</a:t>
            </a:r>
            <a:r>
              <a:rPr lang="es-ES" dirty="0" err="1">
                <a:latin typeface="Times New Roman" pitchFamily="18" charset="0"/>
              </a:rPr>
              <a:t>baru</a:t>
            </a:r>
            <a:r>
              <a:rPr lang="es-ES" dirty="0">
                <a:latin typeface="Times New Roman" pitchFamily="18" charset="0"/>
              </a:rPr>
              <a:t>) = b(lama) + y</a:t>
            </a:r>
            <a:endParaRPr lang="en-US" dirty="0">
              <a:latin typeface="Times New Roman" pitchFamily="18" charset="0"/>
            </a:endParaRPr>
          </a:p>
          <a:p>
            <a:endParaRPr lang="en-US" dirty="0"/>
          </a:p>
        </p:txBody>
      </p:sp>
      <p:sp>
        <p:nvSpPr>
          <p:cNvPr id="5" name="Date Placeholder 4"/>
          <p:cNvSpPr>
            <a:spLocks noGrp="1"/>
          </p:cNvSpPr>
          <p:nvPr>
            <p:ph type="dt" sz="half" idx="10"/>
          </p:nvPr>
        </p:nvSpPr>
        <p:spPr/>
        <p:txBody>
          <a:bodyPr/>
          <a:lstStyle/>
          <a:p>
            <a:fld id="{CAB92237-1B09-4B5A-9849-37794D144CBF}" type="datetime1">
              <a:rPr lang="ms-MY" smtClean="0"/>
              <a:t>5/12/2022</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23</a:t>
            </a:fld>
            <a:endParaRPr lang="ms-MY"/>
          </a:p>
        </p:txBody>
      </p:sp>
      <p:pic>
        <p:nvPicPr>
          <p:cNvPr id="10" name="Picture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9777" y="1525447"/>
            <a:ext cx="4080586" cy="217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350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77240"/>
          </a:xfrm>
        </p:spPr>
        <p:txBody>
          <a:bodyPr>
            <a:noAutofit/>
          </a:bodyPr>
          <a:lstStyle/>
          <a:p>
            <a:r>
              <a:rPr lang="en-US" sz="3600" dirty="0" err="1"/>
              <a:t>Hebb</a:t>
            </a:r>
            <a:r>
              <a:rPr lang="en-US" sz="3600" dirty="0"/>
              <a:t> Rule </a:t>
            </a:r>
            <a:br>
              <a:rPr lang="en-US" sz="3600" dirty="0"/>
            </a:br>
            <a:r>
              <a:rPr lang="en-US" sz="2000" dirty="0"/>
              <a:t>(</a:t>
            </a:r>
            <a:r>
              <a:rPr lang="id-ID" sz="2000" dirty="0">
                <a:latin typeface="Times New Roman" pitchFamily="18" charset="0"/>
              </a:rPr>
              <a:t>fungsi logika “AND” dengan masukan</a:t>
            </a:r>
            <a:r>
              <a:rPr lang="en-US" sz="2000" dirty="0">
                <a:latin typeface="Times New Roman" pitchFamily="18" charset="0"/>
              </a:rPr>
              <a:t> </a:t>
            </a:r>
            <a:r>
              <a:rPr lang="en-US" sz="2000" dirty="0" err="1">
                <a:latin typeface="Times New Roman" pitchFamily="18" charset="0"/>
              </a:rPr>
              <a:t>dan</a:t>
            </a:r>
            <a:r>
              <a:rPr lang="en-US" sz="2000" dirty="0">
                <a:latin typeface="Times New Roman" pitchFamily="18" charset="0"/>
              </a:rPr>
              <a:t> </a:t>
            </a:r>
            <a:r>
              <a:rPr lang="en-US" sz="2000" dirty="0" err="1">
                <a:latin typeface="Times New Roman" pitchFamily="18" charset="0"/>
              </a:rPr>
              <a:t>keluaran</a:t>
            </a:r>
            <a:r>
              <a:rPr lang="en-US" sz="2000" dirty="0">
                <a:latin typeface="Times New Roman" pitchFamily="18" charset="0"/>
              </a:rPr>
              <a:t> </a:t>
            </a:r>
            <a:r>
              <a:rPr lang="id-ID" sz="2000" dirty="0">
                <a:latin typeface="Times New Roman" pitchFamily="18" charset="0"/>
              </a:rPr>
              <a:t>bipolar</a:t>
            </a:r>
            <a:r>
              <a:rPr lang="en-US" sz="2000" dirty="0"/>
              <a:t>)</a:t>
            </a:r>
          </a:p>
        </p:txBody>
      </p:sp>
      <p:sp>
        <p:nvSpPr>
          <p:cNvPr id="10" name="Content Placeholder 9"/>
          <p:cNvSpPr>
            <a:spLocks noGrp="1"/>
          </p:cNvSpPr>
          <p:nvPr>
            <p:ph sz="half" idx="1"/>
          </p:nvPr>
        </p:nvSpPr>
        <p:spPr>
          <a:xfrm>
            <a:off x="576776" y="1866767"/>
            <a:ext cx="5802592" cy="3924434"/>
          </a:xfrm>
        </p:spPr>
        <p:txBody>
          <a:bodyPr>
            <a:noAutofit/>
          </a:bodyPr>
          <a:lstStyle/>
          <a:p>
            <a:endParaRPr lang="en-US" sz="1100" dirty="0">
              <a:latin typeface="Times New Roman" pitchFamily="18" charset="0"/>
            </a:endParaRPr>
          </a:p>
          <a:p>
            <a:endParaRPr lang="en-US" sz="1100" dirty="0">
              <a:latin typeface="Times New Roman" pitchFamily="18" charset="0"/>
            </a:endParaRPr>
          </a:p>
          <a:p>
            <a:r>
              <a:rPr lang="id-ID" sz="2000" dirty="0">
                <a:latin typeface="Times New Roman" pitchFamily="18" charset="0"/>
              </a:rPr>
              <a:t>Inisialisasi bobot dan bias :</a:t>
            </a:r>
            <a:endParaRPr lang="en-US" sz="2000" dirty="0">
              <a:latin typeface="Times New Roman" pitchFamily="18" charset="0"/>
            </a:endParaRPr>
          </a:p>
          <a:p>
            <a:pPr lvl="1"/>
            <a:r>
              <a:rPr lang="id-ID" dirty="0">
                <a:latin typeface="Times New Roman" pitchFamily="18" charset="0"/>
              </a:rPr>
              <a:t>w1 = 0</a:t>
            </a:r>
            <a:r>
              <a:rPr lang="en-US" dirty="0">
                <a:latin typeface="Times New Roman" pitchFamily="18" charset="0"/>
              </a:rPr>
              <a:t>; </a:t>
            </a:r>
            <a:r>
              <a:rPr lang="id-ID" dirty="0">
                <a:latin typeface="Times New Roman" pitchFamily="18" charset="0"/>
              </a:rPr>
              <a:t>w2 = 0</a:t>
            </a:r>
            <a:r>
              <a:rPr lang="en-US" dirty="0">
                <a:latin typeface="Times New Roman" pitchFamily="18" charset="0"/>
              </a:rPr>
              <a:t>; </a:t>
            </a:r>
            <a:r>
              <a:rPr lang="id-ID" dirty="0">
                <a:latin typeface="Times New Roman" pitchFamily="18" charset="0"/>
              </a:rPr>
              <a:t>b = 0</a:t>
            </a:r>
            <a:endParaRPr lang="en-US" dirty="0">
              <a:latin typeface="Times New Roman" pitchFamily="18" charset="0"/>
            </a:endParaRPr>
          </a:p>
          <a:p>
            <a:pPr lvl="1"/>
            <a:endParaRPr lang="id-ID" dirty="0">
              <a:latin typeface="Times New Roman" pitchFamily="18" charset="0"/>
            </a:endParaRPr>
          </a:p>
          <a:p>
            <a:r>
              <a:rPr lang="id-ID" sz="1800" dirty="0">
                <a:latin typeface="Times New Roman" pitchFamily="18" charset="0"/>
              </a:rPr>
              <a:t>Data ke-1 :</a:t>
            </a:r>
            <a:r>
              <a:rPr lang="en-US" sz="1800" dirty="0">
                <a:latin typeface="Times New Roman" pitchFamily="18" charset="0"/>
              </a:rPr>
              <a:t> x</a:t>
            </a:r>
            <a:r>
              <a:rPr lang="id-ID" sz="1800" dirty="0">
                <a:latin typeface="Times New Roman" pitchFamily="18" charset="0"/>
              </a:rPr>
              <a:t>1 =−1</a:t>
            </a:r>
            <a:r>
              <a:rPr lang="en-US" sz="1800" dirty="0">
                <a:latin typeface="Times New Roman" pitchFamily="18" charset="0"/>
              </a:rPr>
              <a:t>; </a:t>
            </a:r>
            <a:r>
              <a:rPr lang="id-ID" sz="1800" dirty="0">
                <a:latin typeface="Times New Roman" pitchFamily="18" charset="0"/>
              </a:rPr>
              <a:t>x2 = −1</a:t>
            </a:r>
            <a:r>
              <a:rPr lang="en-US" sz="1800" dirty="0">
                <a:latin typeface="Times New Roman" pitchFamily="18" charset="0"/>
              </a:rPr>
              <a:t>; </a:t>
            </a:r>
            <a:r>
              <a:rPr lang="id-ID" sz="1800" dirty="0">
                <a:latin typeface="Times New Roman" pitchFamily="18" charset="0"/>
              </a:rPr>
              <a:t>y = −1 </a:t>
            </a:r>
            <a:r>
              <a:rPr lang="en-US" sz="1800" dirty="0">
                <a:latin typeface="Times New Roman" pitchFamily="18" charset="0"/>
              </a:rPr>
              <a:t>(</a:t>
            </a:r>
            <a:r>
              <a:rPr lang="id-ID" sz="1800" dirty="0">
                <a:latin typeface="Times New Roman" pitchFamily="18" charset="0"/>
              </a:rPr>
              <a:t>target)</a:t>
            </a:r>
          </a:p>
          <a:p>
            <a:r>
              <a:rPr lang="id-ID" sz="1800" dirty="0">
                <a:latin typeface="Times New Roman" pitchFamily="18" charset="0"/>
              </a:rPr>
              <a:t>Perubahan bobot dan bias untuk data ke-1:</a:t>
            </a:r>
          </a:p>
          <a:p>
            <a:pPr lvl="1"/>
            <a:r>
              <a:rPr lang="id-ID" sz="1800" dirty="0">
                <a:latin typeface="Times New Roman" pitchFamily="18" charset="0"/>
              </a:rPr>
              <a:t>w1(baru) 	= w1(lama) + x1*y </a:t>
            </a:r>
            <a:br>
              <a:rPr lang="en-US" sz="1800" dirty="0">
                <a:latin typeface="Times New Roman" pitchFamily="18" charset="0"/>
              </a:rPr>
            </a:br>
            <a:r>
              <a:rPr lang="en-US" sz="1800" dirty="0">
                <a:latin typeface="Times New Roman" pitchFamily="18" charset="0"/>
              </a:rPr>
              <a:t>		</a:t>
            </a:r>
            <a:r>
              <a:rPr lang="es-ES" sz="1800" dirty="0">
                <a:latin typeface="Times New Roman" pitchFamily="18" charset="0"/>
              </a:rPr>
              <a:t>= 0 + ( </a:t>
            </a:r>
            <a:r>
              <a:rPr lang="id-ID" sz="1800" dirty="0">
                <a:latin typeface="Times New Roman" pitchFamily="18" charset="0"/>
              </a:rPr>
              <a:t>−1)</a:t>
            </a:r>
            <a:r>
              <a:rPr lang="es-ES" sz="1800" dirty="0">
                <a:latin typeface="Times New Roman" pitchFamily="18" charset="0"/>
              </a:rPr>
              <a:t>.( </a:t>
            </a:r>
            <a:r>
              <a:rPr lang="id-ID" sz="1800" dirty="0">
                <a:latin typeface="Times New Roman" pitchFamily="18" charset="0"/>
              </a:rPr>
              <a:t>−1)</a:t>
            </a:r>
            <a:r>
              <a:rPr lang="en-US" sz="1800" dirty="0">
                <a:latin typeface="Times New Roman" pitchFamily="18" charset="0"/>
              </a:rPr>
              <a:t> </a:t>
            </a:r>
            <a:r>
              <a:rPr lang="es-ES" sz="1800" dirty="0">
                <a:latin typeface="Times New Roman" pitchFamily="18" charset="0"/>
              </a:rPr>
              <a:t>= 1</a:t>
            </a:r>
          </a:p>
          <a:p>
            <a:pPr lvl="1"/>
            <a:r>
              <a:rPr lang="es-ES" sz="1800" dirty="0">
                <a:latin typeface="Times New Roman" pitchFamily="18" charset="0"/>
              </a:rPr>
              <a:t>w2(</a:t>
            </a:r>
            <a:r>
              <a:rPr lang="es-ES" sz="1800" dirty="0" err="1">
                <a:latin typeface="Times New Roman" pitchFamily="18" charset="0"/>
              </a:rPr>
              <a:t>baru</a:t>
            </a:r>
            <a:r>
              <a:rPr lang="es-ES" sz="1800" dirty="0">
                <a:latin typeface="Times New Roman" pitchFamily="18" charset="0"/>
              </a:rPr>
              <a:t>) 	= w2(lama) + x2*y </a:t>
            </a:r>
            <a:br>
              <a:rPr lang="es-ES" sz="1800" dirty="0">
                <a:latin typeface="Times New Roman" pitchFamily="18" charset="0"/>
              </a:rPr>
            </a:br>
            <a:r>
              <a:rPr lang="es-ES" sz="1800" dirty="0">
                <a:latin typeface="Times New Roman" pitchFamily="18" charset="0"/>
              </a:rPr>
              <a:t>		= 0 + ( </a:t>
            </a:r>
            <a:r>
              <a:rPr lang="id-ID" sz="1800" dirty="0">
                <a:latin typeface="Times New Roman" pitchFamily="18" charset="0"/>
              </a:rPr>
              <a:t>−1)</a:t>
            </a:r>
            <a:r>
              <a:rPr lang="es-ES" sz="1800" dirty="0">
                <a:latin typeface="Times New Roman" pitchFamily="18" charset="0"/>
              </a:rPr>
              <a:t>.( </a:t>
            </a:r>
            <a:r>
              <a:rPr lang="id-ID" sz="1800" dirty="0">
                <a:latin typeface="Times New Roman" pitchFamily="18" charset="0"/>
              </a:rPr>
              <a:t>−1)</a:t>
            </a:r>
            <a:r>
              <a:rPr lang="en-US" sz="1800" dirty="0">
                <a:latin typeface="Times New Roman" pitchFamily="18" charset="0"/>
              </a:rPr>
              <a:t> =</a:t>
            </a:r>
            <a:r>
              <a:rPr lang="es-ES" sz="1800" dirty="0">
                <a:latin typeface="Times New Roman" pitchFamily="18" charset="0"/>
              </a:rPr>
              <a:t> 1</a:t>
            </a:r>
            <a:endParaRPr lang="id-ID" sz="1800" dirty="0">
              <a:latin typeface="Times New Roman" pitchFamily="18" charset="0"/>
            </a:endParaRPr>
          </a:p>
          <a:p>
            <a:pPr lvl="1"/>
            <a:r>
              <a:rPr lang="id-ID" sz="1800" dirty="0">
                <a:latin typeface="Times New Roman" pitchFamily="18" charset="0"/>
              </a:rPr>
              <a:t>b(baru) 	= b(lama) + y</a:t>
            </a:r>
            <a:br>
              <a:rPr lang="en-US" sz="1800" dirty="0">
                <a:latin typeface="Times New Roman" pitchFamily="18" charset="0"/>
              </a:rPr>
            </a:br>
            <a:r>
              <a:rPr lang="en-US" sz="1800" dirty="0">
                <a:latin typeface="Times New Roman" pitchFamily="18" charset="0"/>
              </a:rPr>
              <a:t>		</a:t>
            </a:r>
            <a:r>
              <a:rPr lang="id-ID" sz="1800" dirty="0">
                <a:latin typeface="Times New Roman" pitchFamily="18" charset="0"/>
              </a:rPr>
              <a:t>= 0 + (−1)</a:t>
            </a:r>
            <a:r>
              <a:rPr lang="en-US" sz="1800" dirty="0">
                <a:latin typeface="Times New Roman" pitchFamily="18" charset="0"/>
              </a:rPr>
              <a:t> </a:t>
            </a:r>
            <a:r>
              <a:rPr lang="id-ID" sz="1800" dirty="0">
                <a:latin typeface="Times New Roman" pitchFamily="18" charset="0"/>
              </a:rPr>
              <a:t>= −1</a:t>
            </a:r>
            <a:endParaRPr lang="en-US" sz="1800" dirty="0">
              <a:latin typeface="Times New Roman" pitchFamily="18" charset="0"/>
            </a:endParaRPr>
          </a:p>
        </p:txBody>
      </p:sp>
      <p:sp>
        <p:nvSpPr>
          <p:cNvPr id="4" name="Content Placeholder 3"/>
          <p:cNvSpPr>
            <a:spLocks noGrp="1"/>
          </p:cNvSpPr>
          <p:nvPr>
            <p:ph sz="half" idx="2"/>
          </p:nvPr>
        </p:nvSpPr>
        <p:spPr>
          <a:xfrm>
            <a:off x="6607967" y="2409057"/>
            <a:ext cx="4895056" cy="3124200"/>
          </a:xfrm>
        </p:spPr>
        <p:txBody>
          <a:bodyPr>
            <a:noAutofit/>
          </a:bodyPr>
          <a:lstStyle/>
          <a:p>
            <a:endParaRPr lang="en-US" sz="1600" dirty="0">
              <a:latin typeface="Times New Roman" pitchFamily="18" charset="0"/>
            </a:endParaRPr>
          </a:p>
          <a:p>
            <a:endParaRPr lang="en-US" sz="1600" dirty="0">
              <a:latin typeface="Times New Roman" pitchFamily="18" charset="0"/>
            </a:endParaRPr>
          </a:p>
          <a:p>
            <a:endParaRPr lang="en-US" sz="1600" dirty="0">
              <a:latin typeface="Times New Roman" pitchFamily="18" charset="0"/>
            </a:endParaRPr>
          </a:p>
          <a:p>
            <a:endParaRPr lang="en-US" sz="1800" dirty="0">
              <a:latin typeface="Times New Roman" pitchFamily="18" charset="0"/>
            </a:endParaRPr>
          </a:p>
          <a:p>
            <a:endParaRPr lang="en-US" sz="1800" dirty="0">
              <a:latin typeface="Times New Roman" pitchFamily="18" charset="0"/>
            </a:endParaRPr>
          </a:p>
          <a:p>
            <a:r>
              <a:rPr lang="id-ID" sz="1800" dirty="0">
                <a:latin typeface="Times New Roman" pitchFamily="18" charset="0"/>
              </a:rPr>
              <a:t>Data ke-2 :</a:t>
            </a:r>
            <a:r>
              <a:rPr lang="en-US" sz="1800" dirty="0">
                <a:latin typeface="Times New Roman" pitchFamily="18" charset="0"/>
              </a:rPr>
              <a:t> </a:t>
            </a:r>
            <a:r>
              <a:rPr lang="id-ID" sz="1800" dirty="0">
                <a:latin typeface="Times New Roman" pitchFamily="18" charset="0"/>
              </a:rPr>
              <a:t>x1 = −1</a:t>
            </a:r>
            <a:r>
              <a:rPr lang="en-US" sz="1800" dirty="0">
                <a:latin typeface="Times New Roman" pitchFamily="18" charset="0"/>
              </a:rPr>
              <a:t>; </a:t>
            </a:r>
            <a:r>
              <a:rPr lang="id-ID" sz="1800" dirty="0">
                <a:latin typeface="Times New Roman" pitchFamily="18" charset="0"/>
              </a:rPr>
              <a:t>x2 =1</a:t>
            </a:r>
            <a:r>
              <a:rPr lang="en-US" sz="1800" dirty="0">
                <a:latin typeface="Times New Roman" pitchFamily="18" charset="0"/>
              </a:rPr>
              <a:t>; </a:t>
            </a:r>
            <a:r>
              <a:rPr lang="id-ID" sz="1800" dirty="0">
                <a:latin typeface="Times New Roman" pitchFamily="18" charset="0"/>
              </a:rPr>
              <a:t>y = −1 (target)</a:t>
            </a:r>
          </a:p>
          <a:p>
            <a:r>
              <a:rPr lang="id-ID" sz="1800" dirty="0">
                <a:latin typeface="Times New Roman" pitchFamily="18" charset="0"/>
              </a:rPr>
              <a:t>Perubahan bobot dan bias untuk data ke-2:</a:t>
            </a:r>
          </a:p>
          <a:p>
            <a:pPr lvl="1"/>
            <a:r>
              <a:rPr lang="id-ID" sz="1800" dirty="0">
                <a:latin typeface="Times New Roman" pitchFamily="18" charset="0"/>
              </a:rPr>
              <a:t>w1(baru) 	= w1(lama) + x1*y </a:t>
            </a:r>
            <a:br>
              <a:rPr lang="en-US" sz="1800" dirty="0">
                <a:latin typeface="Times New Roman" pitchFamily="18" charset="0"/>
              </a:rPr>
            </a:br>
            <a:r>
              <a:rPr lang="en-US" sz="1800" dirty="0">
                <a:latin typeface="Times New Roman" pitchFamily="18" charset="0"/>
              </a:rPr>
              <a:t>		</a:t>
            </a:r>
            <a:r>
              <a:rPr lang="es-ES" sz="1800" dirty="0">
                <a:latin typeface="Times New Roman" pitchFamily="18" charset="0"/>
              </a:rPr>
              <a:t>= 1 + (</a:t>
            </a:r>
            <a:r>
              <a:rPr lang="id-ID" sz="1800" dirty="0">
                <a:latin typeface="Times New Roman" pitchFamily="18" charset="0"/>
              </a:rPr>
              <a:t>−1)</a:t>
            </a:r>
            <a:r>
              <a:rPr lang="es-ES" sz="1800" dirty="0">
                <a:latin typeface="Times New Roman" pitchFamily="18" charset="0"/>
              </a:rPr>
              <a:t>.(</a:t>
            </a:r>
            <a:r>
              <a:rPr lang="es-ES" sz="1800" b="1" dirty="0">
                <a:latin typeface="Times New Roman" pitchFamily="18" charset="0"/>
              </a:rPr>
              <a:t> </a:t>
            </a:r>
            <a:r>
              <a:rPr lang="id-ID" sz="1800" b="1" dirty="0">
                <a:latin typeface="Times New Roman" pitchFamily="18" charset="0"/>
              </a:rPr>
              <a:t>−</a:t>
            </a:r>
            <a:r>
              <a:rPr lang="es-ES" sz="1800" dirty="0">
                <a:latin typeface="Times New Roman" pitchFamily="18" charset="0"/>
              </a:rPr>
              <a:t>1) = 2</a:t>
            </a:r>
          </a:p>
          <a:p>
            <a:pPr lvl="1"/>
            <a:r>
              <a:rPr lang="es-ES" sz="1800" dirty="0">
                <a:latin typeface="Times New Roman" pitchFamily="18" charset="0"/>
              </a:rPr>
              <a:t>w2(</a:t>
            </a:r>
            <a:r>
              <a:rPr lang="es-ES" sz="1800" dirty="0" err="1">
                <a:latin typeface="Times New Roman" pitchFamily="18" charset="0"/>
              </a:rPr>
              <a:t>baru</a:t>
            </a:r>
            <a:r>
              <a:rPr lang="es-ES" sz="1800" dirty="0">
                <a:latin typeface="Times New Roman" pitchFamily="18" charset="0"/>
              </a:rPr>
              <a:t>) 	= w2(lama) + x2*y </a:t>
            </a:r>
            <a:br>
              <a:rPr lang="es-ES" sz="1800" dirty="0">
                <a:latin typeface="Times New Roman" pitchFamily="18" charset="0"/>
              </a:rPr>
            </a:br>
            <a:r>
              <a:rPr lang="es-ES" sz="1800" dirty="0">
                <a:latin typeface="Times New Roman" pitchFamily="18" charset="0"/>
              </a:rPr>
              <a:t>		= 1 + 1.(</a:t>
            </a:r>
            <a:r>
              <a:rPr lang="es-ES" sz="1800" b="1" dirty="0">
                <a:latin typeface="Times New Roman" pitchFamily="18" charset="0"/>
              </a:rPr>
              <a:t> </a:t>
            </a:r>
            <a:r>
              <a:rPr lang="id-ID" sz="1800" b="1" dirty="0">
                <a:latin typeface="Times New Roman" pitchFamily="18" charset="0"/>
              </a:rPr>
              <a:t>−1)</a:t>
            </a:r>
            <a:r>
              <a:rPr lang="es-ES" sz="1800" dirty="0">
                <a:latin typeface="Times New Roman" pitchFamily="18" charset="0"/>
              </a:rPr>
              <a:t> = 0</a:t>
            </a:r>
            <a:endParaRPr lang="id-ID" sz="1800" dirty="0">
              <a:latin typeface="Times New Roman" pitchFamily="18" charset="0"/>
            </a:endParaRPr>
          </a:p>
          <a:p>
            <a:pPr lvl="1"/>
            <a:r>
              <a:rPr lang="id-ID" sz="1800" dirty="0">
                <a:latin typeface="Times New Roman" pitchFamily="18" charset="0"/>
              </a:rPr>
              <a:t>b(baru) 	= b(lama) + y</a:t>
            </a:r>
            <a:br>
              <a:rPr lang="en-US" sz="1800" dirty="0">
                <a:latin typeface="Times New Roman" pitchFamily="18" charset="0"/>
              </a:rPr>
            </a:br>
            <a:r>
              <a:rPr lang="en-US" sz="1800" dirty="0">
                <a:latin typeface="Times New Roman" pitchFamily="18" charset="0"/>
              </a:rPr>
              <a:t>		</a:t>
            </a:r>
            <a:r>
              <a:rPr lang="id-ID" sz="1800" dirty="0">
                <a:latin typeface="Times New Roman" pitchFamily="18" charset="0"/>
              </a:rPr>
              <a:t>= (−1) + (</a:t>
            </a:r>
            <a:r>
              <a:rPr lang="id-ID" sz="1800" b="1" dirty="0">
                <a:latin typeface="Times New Roman" pitchFamily="18" charset="0"/>
              </a:rPr>
              <a:t>−</a:t>
            </a:r>
            <a:r>
              <a:rPr lang="id-ID" sz="1800" dirty="0">
                <a:latin typeface="Times New Roman" pitchFamily="18" charset="0"/>
              </a:rPr>
              <a:t>1</a:t>
            </a:r>
            <a:r>
              <a:rPr lang="id-ID" sz="1800" b="1" dirty="0">
                <a:latin typeface="Times New Roman" pitchFamily="18" charset="0"/>
              </a:rPr>
              <a:t>)</a:t>
            </a:r>
            <a:r>
              <a:rPr lang="id-ID" sz="1800" dirty="0">
                <a:latin typeface="Times New Roman" pitchFamily="18" charset="0"/>
              </a:rPr>
              <a:t>= </a:t>
            </a:r>
            <a:r>
              <a:rPr lang="id-ID" sz="1800" b="1" dirty="0">
                <a:latin typeface="Times New Roman" pitchFamily="18" charset="0"/>
              </a:rPr>
              <a:t>−</a:t>
            </a:r>
            <a:r>
              <a:rPr lang="id-ID" sz="1800" dirty="0">
                <a:latin typeface="Times New Roman" pitchFamily="18" charset="0"/>
              </a:rPr>
              <a:t>2</a:t>
            </a:r>
            <a:endParaRPr lang="en-US" sz="1800" dirty="0">
              <a:latin typeface="Times New Roman" pitchFamily="18" charset="0"/>
            </a:endParaRPr>
          </a:p>
        </p:txBody>
      </p:sp>
      <p:sp>
        <p:nvSpPr>
          <p:cNvPr id="5" name="Date Placeholder 4"/>
          <p:cNvSpPr>
            <a:spLocks noGrp="1"/>
          </p:cNvSpPr>
          <p:nvPr>
            <p:ph type="dt" sz="half" idx="10"/>
          </p:nvPr>
        </p:nvSpPr>
        <p:spPr/>
        <p:txBody>
          <a:bodyPr/>
          <a:lstStyle/>
          <a:p>
            <a:fld id="{CAB92237-1B09-4B5A-9849-37794D144CBF}" type="datetime1">
              <a:rPr lang="ms-MY" smtClean="0"/>
              <a:t>5/12/2022</a:t>
            </a:fld>
            <a:endParaRPr lang="ms-MY" dirty="0"/>
          </a:p>
        </p:txBody>
      </p:sp>
      <p:sp>
        <p:nvSpPr>
          <p:cNvPr id="7" name="Slide Number Placeholder 6"/>
          <p:cNvSpPr>
            <a:spLocks noGrp="1"/>
          </p:cNvSpPr>
          <p:nvPr>
            <p:ph type="sldNum" sz="quarter" idx="12"/>
          </p:nvPr>
        </p:nvSpPr>
        <p:spPr/>
        <p:txBody>
          <a:bodyPr/>
          <a:lstStyle/>
          <a:p>
            <a:fld id="{61E10ECE-9EBB-41D3-A789-D5A3BB1F08E8}" type="slidenum">
              <a:rPr lang="ms-MY" smtClean="0"/>
              <a:t>24</a:t>
            </a:fld>
            <a:endParaRPr lang="ms-MY"/>
          </a:p>
        </p:txBody>
      </p:sp>
      <p:pic>
        <p:nvPicPr>
          <p:cNvPr id="11"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600" y="1866766"/>
            <a:ext cx="2988056" cy="1508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916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91308"/>
          </a:xfrm>
        </p:spPr>
        <p:txBody>
          <a:bodyPr>
            <a:noAutofit/>
          </a:bodyPr>
          <a:lstStyle/>
          <a:p>
            <a:r>
              <a:rPr lang="en-US" sz="3600" dirty="0" err="1"/>
              <a:t>Hebb</a:t>
            </a:r>
            <a:r>
              <a:rPr lang="en-US" sz="3600" dirty="0"/>
              <a:t> Rule </a:t>
            </a:r>
            <a:br>
              <a:rPr lang="en-US" sz="3600" dirty="0"/>
            </a:br>
            <a:r>
              <a:rPr lang="en-US" sz="2000" dirty="0"/>
              <a:t>(</a:t>
            </a:r>
            <a:r>
              <a:rPr lang="id-ID" sz="2000" dirty="0">
                <a:latin typeface="Times New Roman" pitchFamily="18" charset="0"/>
              </a:rPr>
              <a:t>fungsi logika “AND” dengan masukan</a:t>
            </a:r>
            <a:r>
              <a:rPr lang="en-US" sz="2000" dirty="0">
                <a:latin typeface="Times New Roman" pitchFamily="18" charset="0"/>
              </a:rPr>
              <a:t> </a:t>
            </a:r>
            <a:r>
              <a:rPr lang="en-US" sz="2000" dirty="0" err="1">
                <a:latin typeface="Times New Roman" pitchFamily="18" charset="0"/>
              </a:rPr>
              <a:t>dan</a:t>
            </a:r>
            <a:r>
              <a:rPr lang="en-US" sz="2000" dirty="0">
                <a:latin typeface="Times New Roman" pitchFamily="18" charset="0"/>
              </a:rPr>
              <a:t> </a:t>
            </a:r>
            <a:r>
              <a:rPr lang="en-US" sz="2000" dirty="0" err="1">
                <a:latin typeface="Times New Roman" pitchFamily="18" charset="0"/>
              </a:rPr>
              <a:t>keluaran</a:t>
            </a:r>
            <a:r>
              <a:rPr lang="en-US" sz="2000" dirty="0">
                <a:latin typeface="Times New Roman" pitchFamily="18" charset="0"/>
              </a:rPr>
              <a:t> </a:t>
            </a:r>
            <a:r>
              <a:rPr lang="id-ID" sz="2000" dirty="0">
                <a:latin typeface="Times New Roman" pitchFamily="18" charset="0"/>
              </a:rPr>
              <a:t>bipolar</a:t>
            </a:r>
            <a:r>
              <a:rPr lang="en-US" sz="2000" dirty="0"/>
              <a:t>)</a:t>
            </a:r>
          </a:p>
        </p:txBody>
      </p:sp>
      <p:sp>
        <p:nvSpPr>
          <p:cNvPr id="10" name="Content Placeholder 9"/>
          <p:cNvSpPr>
            <a:spLocks noGrp="1"/>
          </p:cNvSpPr>
          <p:nvPr>
            <p:ph sz="half" idx="1"/>
          </p:nvPr>
        </p:nvSpPr>
        <p:spPr>
          <a:xfrm>
            <a:off x="1200945" y="1744723"/>
            <a:ext cx="4895055" cy="3124201"/>
          </a:xfrm>
        </p:spPr>
        <p:txBody>
          <a:bodyPr>
            <a:noAutofit/>
          </a:bodyPr>
          <a:lstStyle/>
          <a:p>
            <a:endParaRPr lang="en-US" sz="1100" dirty="0">
              <a:latin typeface="Times New Roman" pitchFamily="18" charset="0"/>
            </a:endParaRPr>
          </a:p>
          <a:p>
            <a:endParaRPr lang="en-US" sz="1100" dirty="0">
              <a:latin typeface="Times New Roman" pitchFamily="18" charset="0"/>
            </a:endParaRPr>
          </a:p>
          <a:p>
            <a:endParaRPr lang="en-US" sz="1100" dirty="0">
              <a:latin typeface="Times New Roman" pitchFamily="18" charset="0"/>
            </a:endParaRPr>
          </a:p>
          <a:p>
            <a:endParaRPr lang="en-US" sz="1100" dirty="0">
              <a:latin typeface="Times New Roman" pitchFamily="18" charset="0"/>
            </a:endParaRPr>
          </a:p>
          <a:p>
            <a:endParaRPr lang="en-US" sz="1100" dirty="0">
              <a:latin typeface="Times New Roman" pitchFamily="18" charset="0"/>
            </a:endParaRPr>
          </a:p>
          <a:p>
            <a:endParaRPr lang="en-US" sz="1100" dirty="0">
              <a:latin typeface="Times New Roman" pitchFamily="18" charset="0"/>
            </a:endParaRPr>
          </a:p>
          <a:p>
            <a:r>
              <a:rPr lang="id-ID" sz="2000" dirty="0">
                <a:latin typeface="Times New Roman" pitchFamily="18" charset="0"/>
              </a:rPr>
              <a:t>Data ke-3 </a:t>
            </a:r>
            <a:r>
              <a:rPr lang="id-ID" sz="2000" b="1" dirty="0">
                <a:latin typeface="Times New Roman" pitchFamily="18" charset="0"/>
              </a:rPr>
              <a:t>:</a:t>
            </a:r>
            <a:r>
              <a:rPr lang="en-US" sz="2000" b="1" dirty="0">
                <a:latin typeface="Times New Roman" pitchFamily="18" charset="0"/>
              </a:rPr>
              <a:t> </a:t>
            </a:r>
            <a:r>
              <a:rPr lang="id-ID" sz="1600" b="1" dirty="0">
                <a:latin typeface="Times New Roman" pitchFamily="18" charset="0"/>
              </a:rPr>
              <a:t>x1 = 1</a:t>
            </a:r>
            <a:r>
              <a:rPr lang="en-US" sz="1600" b="1" dirty="0">
                <a:latin typeface="Times New Roman" pitchFamily="18" charset="0"/>
              </a:rPr>
              <a:t>; </a:t>
            </a:r>
            <a:r>
              <a:rPr lang="id-ID" sz="1600" b="1" dirty="0">
                <a:latin typeface="Times New Roman" pitchFamily="18" charset="0"/>
              </a:rPr>
              <a:t>x2 = −1</a:t>
            </a:r>
            <a:r>
              <a:rPr lang="en-US" sz="1600" b="1" dirty="0">
                <a:latin typeface="Times New Roman" pitchFamily="18" charset="0"/>
              </a:rPr>
              <a:t>; </a:t>
            </a:r>
            <a:r>
              <a:rPr lang="id-ID" sz="1600" b="1" dirty="0">
                <a:latin typeface="Times New Roman" pitchFamily="18" charset="0"/>
              </a:rPr>
              <a:t>y = −1 (target)</a:t>
            </a:r>
          </a:p>
          <a:p>
            <a:r>
              <a:rPr lang="id-ID" sz="2000" dirty="0">
                <a:latin typeface="Times New Roman" pitchFamily="18" charset="0"/>
              </a:rPr>
              <a:t>Perubahan bobot dan bias untuk data ke-3:</a:t>
            </a:r>
          </a:p>
          <a:p>
            <a:pPr lvl="1"/>
            <a:r>
              <a:rPr lang="id-ID" dirty="0">
                <a:latin typeface="Times New Roman" pitchFamily="18" charset="0"/>
              </a:rPr>
              <a:t>w1(baru) 	= w1(lama) + x1*y </a:t>
            </a:r>
            <a:br>
              <a:rPr lang="en-US" dirty="0">
                <a:latin typeface="Times New Roman" pitchFamily="18" charset="0"/>
              </a:rPr>
            </a:br>
            <a:r>
              <a:rPr lang="en-US" dirty="0">
                <a:latin typeface="Times New Roman" pitchFamily="18" charset="0"/>
              </a:rPr>
              <a:t>		</a:t>
            </a:r>
            <a:r>
              <a:rPr lang="es-ES" dirty="0">
                <a:latin typeface="Times New Roman" pitchFamily="18" charset="0"/>
              </a:rPr>
              <a:t>= 2 + 1.( </a:t>
            </a:r>
            <a:r>
              <a:rPr lang="id-ID" dirty="0">
                <a:latin typeface="Times New Roman" pitchFamily="18" charset="0"/>
              </a:rPr>
              <a:t>−</a:t>
            </a:r>
            <a:r>
              <a:rPr lang="es-ES" dirty="0">
                <a:latin typeface="Times New Roman" pitchFamily="18" charset="0"/>
              </a:rPr>
              <a:t>1) = 1</a:t>
            </a:r>
          </a:p>
          <a:p>
            <a:pPr lvl="1"/>
            <a:r>
              <a:rPr lang="es-ES" dirty="0">
                <a:latin typeface="Times New Roman" pitchFamily="18" charset="0"/>
              </a:rPr>
              <a:t>w2(</a:t>
            </a:r>
            <a:r>
              <a:rPr lang="es-ES" dirty="0" err="1">
                <a:latin typeface="Times New Roman" pitchFamily="18" charset="0"/>
              </a:rPr>
              <a:t>baru</a:t>
            </a:r>
            <a:r>
              <a:rPr lang="es-ES" dirty="0">
                <a:latin typeface="Times New Roman" pitchFamily="18" charset="0"/>
              </a:rPr>
              <a:t>) 	= w2(lama) + x2*y </a:t>
            </a:r>
            <a:br>
              <a:rPr lang="es-ES" dirty="0">
                <a:latin typeface="Times New Roman" pitchFamily="18" charset="0"/>
              </a:rPr>
            </a:br>
            <a:r>
              <a:rPr lang="es-ES" dirty="0">
                <a:latin typeface="Times New Roman" pitchFamily="18" charset="0"/>
              </a:rPr>
              <a:t>		= 0 + (</a:t>
            </a:r>
            <a:r>
              <a:rPr lang="id-ID" dirty="0">
                <a:latin typeface="Times New Roman" pitchFamily="18" charset="0"/>
              </a:rPr>
              <a:t>−1)</a:t>
            </a:r>
            <a:r>
              <a:rPr lang="es-ES" dirty="0">
                <a:latin typeface="Times New Roman" pitchFamily="18" charset="0"/>
              </a:rPr>
              <a:t>.( </a:t>
            </a:r>
            <a:r>
              <a:rPr lang="id-ID" dirty="0">
                <a:latin typeface="Times New Roman" pitchFamily="18" charset="0"/>
              </a:rPr>
              <a:t>−</a:t>
            </a:r>
            <a:r>
              <a:rPr lang="es-ES" dirty="0">
                <a:latin typeface="Times New Roman" pitchFamily="18" charset="0"/>
              </a:rPr>
              <a:t>1) = 1</a:t>
            </a:r>
            <a:endParaRPr lang="id-ID" dirty="0">
              <a:latin typeface="Times New Roman" pitchFamily="18" charset="0"/>
            </a:endParaRPr>
          </a:p>
          <a:p>
            <a:pPr lvl="1"/>
            <a:r>
              <a:rPr lang="id-ID" dirty="0">
                <a:latin typeface="Times New Roman" pitchFamily="18" charset="0"/>
              </a:rPr>
              <a:t>b(baru) 	= b(lama) + y</a:t>
            </a:r>
            <a:br>
              <a:rPr lang="en-US" dirty="0">
                <a:latin typeface="Times New Roman" pitchFamily="18" charset="0"/>
              </a:rPr>
            </a:br>
            <a:r>
              <a:rPr lang="en-US" dirty="0">
                <a:latin typeface="Times New Roman" pitchFamily="18" charset="0"/>
              </a:rPr>
              <a:t>		</a:t>
            </a:r>
            <a:r>
              <a:rPr lang="id-ID" dirty="0">
                <a:latin typeface="Times New Roman" pitchFamily="18" charset="0"/>
              </a:rPr>
              <a:t>= (−2) + (−1)</a:t>
            </a:r>
            <a:r>
              <a:rPr lang="en-US" dirty="0">
                <a:latin typeface="Times New Roman" pitchFamily="18" charset="0"/>
              </a:rPr>
              <a:t> </a:t>
            </a:r>
            <a:r>
              <a:rPr lang="id-ID" dirty="0">
                <a:latin typeface="Times New Roman" pitchFamily="18" charset="0"/>
              </a:rPr>
              <a:t>= −3</a:t>
            </a:r>
            <a:endParaRPr lang="en-US" dirty="0">
              <a:latin typeface="Times New Roman" pitchFamily="18" charset="0"/>
            </a:endParaRPr>
          </a:p>
          <a:p>
            <a:pPr lvl="1"/>
            <a:endParaRPr lang="en-US" dirty="0">
              <a:latin typeface="Times New Roman" pitchFamily="18" charset="0"/>
            </a:endParaRPr>
          </a:p>
          <a:p>
            <a:endParaRPr lang="en-US" sz="1100" dirty="0">
              <a:latin typeface="Times New Roman" pitchFamily="18" charset="0"/>
            </a:endParaRPr>
          </a:p>
        </p:txBody>
      </p:sp>
      <p:sp>
        <p:nvSpPr>
          <p:cNvPr id="4" name="Content Placeholder 3"/>
          <p:cNvSpPr>
            <a:spLocks noGrp="1"/>
          </p:cNvSpPr>
          <p:nvPr>
            <p:ph sz="half" idx="2"/>
          </p:nvPr>
        </p:nvSpPr>
        <p:spPr/>
        <p:txBody>
          <a:bodyPr>
            <a:noAutofit/>
          </a:bodyPr>
          <a:lstStyle/>
          <a:p>
            <a:endParaRPr lang="en-US" sz="1800" dirty="0">
              <a:latin typeface="Times New Roman" pitchFamily="18" charset="0"/>
            </a:endParaRPr>
          </a:p>
          <a:p>
            <a:endParaRPr lang="en-US" sz="1400" dirty="0">
              <a:latin typeface="Times New Roman" pitchFamily="18" charset="0"/>
            </a:endParaRPr>
          </a:p>
          <a:p>
            <a:endParaRPr lang="en-US" sz="1400" dirty="0">
              <a:latin typeface="Times New Roman" pitchFamily="18" charset="0"/>
            </a:endParaRPr>
          </a:p>
          <a:p>
            <a:endParaRPr lang="en-US" sz="1800" dirty="0">
              <a:latin typeface="Times New Roman" pitchFamily="18" charset="0"/>
            </a:endParaRPr>
          </a:p>
          <a:p>
            <a:r>
              <a:rPr lang="id-ID" sz="2000" dirty="0">
                <a:latin typeface="Times New Roman" pitchFamily="18" charset="0"/>
              </a:rPr>
              <a:t>Data ke-4 :</a:t>
            </a:r>
            <a:r>
              <a:rPr lang="en-US" sz="2000" dirty="0">
                <a:latin typeface="Times New Roman" pitchFamily="18" charset="0"/>
              </a:rPr>
              <a:t> </a:t>
            </a:r>
            <a:r>
              <a:rPr lang="id-ID" sz="2000" dirty="0">
                <a:latin typeface="Times New Roman" pitchFamily="18" charset="0"/>
              </a:rPr>
              <a:t>x1 = 1</a:t>
            </a:r>
            <a:r>
              <a:rPr lang="en-US" sz="2000" dirty="0">
                <a:latin typeface="Times New Roman" pitchFamily="18" charset="0"/>
              </a:rPr>
              <a:t>; </a:t>
            </a:r>
            <a:r>
              <a:rPr lang="id-ID" sz="2000" dirty="0">
                <a:latin typeface="Times New Roman" pitchFamily="18" charset="0"/>
              </a:rPr>
              <a:t>x2 =1</a:t>
            </a:r>
            <a:r>
              <a:rPr lang="en-US" sz="2000" dirty="0">
                <a:latin typeface="Times New Roman" pitchFamily="18" charset="0"/>
              </a:rPr>
              <a:t>; </a:t>
            </a:r>
            <a:r>
              <a:rPr lang="id-ID" sz="2000" dirty="0">
                <a:latin typeface="Times New Roman" pitchFamily="18" charset="0"/>
              </a:rPr>
              <a:t>y = 1 (target)</a:t>
            </a:r>
          </a:p>
          <a:p>
            <a:r>
              <a:rPr lang="id-ID" sz="2000" dirty="0">
                <a:latin typeface="Times New Roman" pitchFamily="18" charset="0"/>
              </a:rPr>
              <a:t>Perubahan bobot dan bias untuk data ke-4:</a:t>
            </a:r>
          </a:p>
          <a:p>
            <a:pPr lvl="1"/>
            <a:r>
              <a:rPr lang="id-ID" sz="1800" dirty="0">
                <a:latin typeface="Times New Roman" pitchFamily="18" charset="0"/>
              </a:rPr>
              <a:t>w1(baru) 	= w1(lama) + x1*y 	</a:t>
            </a:r>
            <a:br>
              <a:rPr lang="en-US" sz="1800" dirty="0">
                <a:latin typeface="Times New Roman" pitchFamily="18" charset="0"/>
              </a:rPr>
            </a:br>
            <a:r>
              <a:rPr lang="en-US" sz="1800" dirty="0">
                <a:latin typeface="Times New Roman" pitchFamily="18" charset="0"/>
              </a:rPr>
              <a:t>		</a:t>
            </a:r>
            <a:r>
              <a:rPr lang="es-ES" sz="1800" dirty="0">
                <a:latin typeface="Times New Roman" pitchFamily="18" charset="0"/>
              </a:rPr>
              <a:t>= 1 + 1.1 = 2</a:t>
            </a:r>
          </a:p>
          <a:p>
            <a:pPr lvl="1"/>
            <a:r>
              <a:rPr lang="es-ES" sz="1800" dirty="0">
                <a:latin typeface="Times New Roman" pitchFamily="18" charset="0"/>
              </a:rPr>
              <a:t>w2(</a:t>
            </a:r>
            <a:r>
              <a:rPr lang="es-ES" sz="1800" dirty="0" err="1">
                <a:latin typeface="Times New Roman" pitchFamily="18" charset="0"/>
              </a:rPr>
              <a:t>baru</a:t>
            </a:r>
            <a:r>
              <a:rPr lang="es-ES" sz="1800" dirty="0">
                <a:latin typeface="Times New Roman" pitchFamily="18" charset="0"/>
              </a:rPr>
              <a:t>) 	= w2(lama) + x2*y 	</a:t>
            </a:r>
            <a:br>
              <a:rPr lang="es-ES" sz="1800" dirty="0">
                <a:latin typeface="Times New Roman" pitchFamily="18" charset="0"/>
              </a:rPr>
            </a:br>
            <a:r>
              <a:rPr lang="es-ES" sz="1800" dirty="0">
                <a:latin typeface="Times New Roman" pitchFamily="18" charset="0"/>
              </a:rPr>
              <a:t>		= 1 + 1.1 = 2</a:t>
            </a:r>
            <a:endParaRPr lang="id-ID" sz="1800" dirty="0">
              <a:latin typeface="Times New Roman" pitchFamily="18" charset="0"/>
            </a:endParaRPr>
          </a:p>
          <a:p>
            <a:pPr lvl="1"/>
            <a:r>
              <a:rPr lang="id-ID" sz="1800" dirty="0">
                <a:latin typeface="Times New Roman" pitchFamily="18" charset="0"/>
              </a:rPr>
              <a:t>b(baru) 	= b(lama) + y</a:t>
            </a:r>
            <a:br>
              <a:rPr lang="en-US" sz="1800" dirty="0">
                <a:latin typeface="Times New Roman" pitchFamily="18" charset="0"/>
              </a:rPr>
            </a:br>
            <a:r>
              <a:rPr lang="en-US" sz="1800" dirty="0">
                <a:latin typeface="Times New Roman" pitchFamily="18" charset="0"/>
              </a:rPr>
              <a:t>		</a:t>
            </a:r>
            <a:r>
              <a:rPr lang="id-ID" sz="1800" dirty="0">
                <a:latin typeface="Times New Roman" pitchFamily="18" charset="0"/>
              </a:rPr>
              <a:t>= (−3) + 1</a:t>
            </a:r>
            <a:r>
              <a:rPr lang="en-US" sz="1800" dirty="0">
                <a:latin typeface="Times New Roman" pitchFamily="18" charset="0"/>
              </a:rPr>
              <a:t> </a:t>
            </a:r>
            <a:r>
              <a:rPr lang="id-ID" sz="1800" dirty="0">
                <a:latin typeface="Times New Roman" pitchFamily="18" charset="0"/>
              </a:rPr>
              <a:t>= −2</a:t>
            </a:r>
            <a:endParaRPr lang="en-US" sz="1800" dirty="0">
              <a:latin typeface="Times New Roman" pitchFamily="18" charset="0"/>
            </a:endParaRPr>
          </a:p>
          <a:p>
            <a:pPr lvl="1"/>
            <a:endParaRPr lang="en-US" dirty="0">
              <a:latin typeface="Times New Roman" pitchFamily="18" charset="0"/>
            </a:endParaRPr>
          </a:p>
        </p:txBody>
      </p:sp>
      <p:sp>
        <p:nvSpPr>
          <p:cNvPr id="5" name="Date Placeholder 4"/>
          <p:cNvSpPr>
            <a:spLocks noGrp="1"/>
          </p:cNvSpPr>
          <p:nvPr>
            <p:ph type="dt" sz="half" idx="10"/>
          </p:nvPr>
        </p:nvSpPr>
        <p:spPr/>
        <p:txBody>
          <a:bodyPr/>
          <a:lstStyle/>
          <a:p>
            <a:fld id="{CAB92237-1B09-4B5A-9849-37794D144CBF}" type="datetime1">
              <a:rPr lang="ms-MY" smtClean="0"/>
              <a:t>5/12/2022</a:t>
            </a:fld>
            <a:endParaRPr lang="ms-MY" dirty="0"/>
          </a:p>
        </p:txBody>
      </p:sp>
      <p:sp>
        <p:nvSpPr>
          <p:cNvPr id="7" name="Slide Number Placeholder 6"/>
          <p:cNvSpPr>
            <a:spLocks noGrp="1"/>
          </p:cNvSpPr>
          <p:nvPr>
            <p:ph type="sldNum" sz="quarter" idx="12"/>
          </p:nvPr>
        </p:nvSpPr>
        <p:spPr/>
        <p:txBody>
          <a:bodyPr/>
          <a:lstStyle/>
          <a:p>
            <a:fld id="{61E10ECE-9EBB-41D3-A789-D5A3BB1F08E8}" type="slidenum">
              <a:rPr lang="ms-MY" smtClean="0"/>
              <a:t>25</a:t>
            </a:fld>
            <a:endParaRPr lang="ms-MY"/>
          </a:p>
        </p:txBody>
      </p:sp>
      <p:pic>
        <p:nvPicPr>
          <p:cNvPr id="11"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144" y="1843026"/>
            <a:ext cx="2899715" cy="146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173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31985"/>
          </a:xfrm>
        </p:spPr>
        <p:txBody>
          <a:bodyPr>
            <a:noAutofit/>
          </a:bodyPr>
          <a:lstStyle/>
          <a:p>
            <a:r>
              <a:rPr lang="en-US" sz="3600" dirty="0" err="1"/>
              <a:t>Hebb</a:t>
            </a:r>
            <a:r>
              <a:rPr lang="en-US" sz="3600" dirty="0"/>
              <a:t> Rule </a:t>
            </a:r>
            <a:br>
              <a:rPr lang="en-US" sz="3600" dirty="0"/>
            </a:br>
            <a:r>
              <a:rPr lang="en-US" sz="2000" dirty="0"/>
              <a:t>(</a:t>
            </a:r>
            <a:r>
              <a:rPr lang="id-ID" sz="2000" dirty="0">
                <a:latin typeface="Times New Roman" pitchFamily="18" charset="0"/>
              </a:rPr>
              <a:t>fungsi logika “AND” dengan masukan</a:t>
            </a:r>
            <a:r>
              <a:rPr lang="en-US" sz="2000" dirty="0">
                <a:latin typeface="Times New Roman" pitchFamily="18" charset="0"/>
              </a:rPr>
              <a:t> </a:t>
            </a:r>
            <a:r>
              <a:rPr lang="en-US" sz="2000" dirty="0" err="1">
                <a:latin typeface="Times New Roman" pitchFamily="18" charset="0"/>
              </a:rPr>
              <a:t>dan</a:t>
            </a:r>
            <a:r>
              <a:rPr lang="en-US" sz="2000" dirty="0">
                <a:latin typeface="Times New Roman" pitchFamily="18" charset="0"/>
              </a:rPr>
              <a:t> </a:t>
            </a:r>
            <a:r>
              <a:rPr lang="en-US" sz="2000" dirty="0" err="1">
                <a:latin typeface="Times New Roman" pitchFamily="18" charset="0"/>
              </a:rPr>
              <a:t>keluaran</a:t>
            </a:r>
            <a:r>
              <a:rPr lang="en-US" sz="2000" dirty="0">
                <a:latin typeface="Times New Roman" pitchFamily="18" charset="0"/>
              </a:rPr>
              <a:t> </a:t>
            </a:r>
            <a:r>
              <a:rPr lang="id-ID" sz="2000" dirty="0">
                <a:latin typeface="Times New Roman" pitchFamily="18" charset="0"/>
              </a:rPr>
              <a:t>bipolar</a:t>
            </a:r>
            <a:r>
              <a:rPr lang="en-US" sz="2000" dirty="0"/>
              <a:t>)</a:t>
            </a:r>
          </a:p>
        </p:txBody>
      </p:sp>
      <p:sp>
        <p:nvSpPr>
          <p:cNvPr id="10" name="Content Placeholder 9"/>
          <p:cNvSpPr>
            <a:spLocks noGrp="1"/>
          </p:cNvSpPr>
          <p:nvPr>
            <p:ph sz="half" idx="1"/>
          </p:nvPr>
        </p:nvSpPr>
        <p:spPr>
          <a:xfrm>
            <a:off x="1484312" y="4600135"/>
            <a:ext cx="10163737" cy="1648265"/>
          </a:xfrm>
        </p:spPr>
        <p:txBody>
          <a:bodyPr>
            <a:noAutofit/>
          </a:bodyPr>
          <a:lstStyle/>
          <a:p>
            <a:r>
              <a:rPr lang="id-ID" sz="1800" dirty="0">
                <a:latin typeface="Times New Roman" pitchFamily="18" charset="0"/>
              </a:rPr>
              <a:t>Disini diperoleh nilai bobot  dan bias sebagai berikut : </a:t>
            </a:r>
            <a:br>
              <a:rPr lang="en-US" sz="1800" dirty="0">
                <a:latin typeface="Times New Roman" pitchFamily="18" charset="0"/>
              </a:rPr>
            </a:br>
            <a:r>
              <a:rPr lang="id-ID" sz="1800" dirty="0">
                <a:latin typeface="Times New Roman" pitchFamily="18" charset="0"/>
              </a:rPr>
              <a:t>w1 = 2</a:t>
            </a:r>
            <a:r>
              <a:rPr lang="en-US" sz="1800" dirty="0">
                <a:latin typeface="Times New Roman" pitchFamily="18" charset="0"/>
              </a:rPr>
              <a:t>; </a:t>
            </a:r>
            <a:r>
              <a:rPr lang="id-ID" sz="1800" dirty="0">
                <a:latin typeface="Times New Roman" pitchFamily="18" charset="0"/>
              </a:rPr>
              <a:t>w2 = 2	dan</a:t>
            </a:r>
            <a:r>
              <a:rPr lang="en-US" sz="1800" dirty="0">
                <a:latin typeface="Times New Roman" pitchFamily="18" charset="0"/>
              </a:rPr>
              <a:t> </a:t>
            </a:r>
            <a:r>
              <a:rPr lang="id-ID" sz="1800" dirty="0">
                <a:latin typeface="Times New Roman" pitchFamily="18" charset="0"/>
              </a:rPr>
              <a:t>b = </a:t>
            </a:r>
            <a:r>
              <a:rPr lang="id-ID" sz="1800" b="1" dirty="0">
                <a:latin typeface="Times New Roman" pitchFamily="18" charset="0"/>
              </a:rPr>
              <a:t>−</a:t>
            </a:r>
            <a:r>
              <a:rPr lang="id-ID" sz="1800" dirty="0">
                <a:latin typeface="Times New Roman" pitchFamily="18" charset="0"/>
              </a:rPr>
              <a:t>2. </a:t>
            </a:r>
            <a:br>
              <a:rPr lang="en-US" sz="1800" dirty="0">
                <a:latin typeface="Times New Roman" pitchFamily="18" charset="0"/>
              </a:rPr>
            </a:br>
            <a:r>
              <a:rPr lang="id-ID" sz="1800" dirty="0">
                <a:latin typeface="Times New Roman" pitchFamily="18" charset="0"/>
              </a:rPr>
              <a:t>Nilai-nilai ini dipakai untuk menguji seluruh data masukan, hasilnya </a:t>
            </a:r>
            <a:r>
              <a:rPr lang="en-US" sz="1800" dirty="0" err="1">
                <a:latin typeface="Times New Roman" pitchFamily="18" charset="0"/>
              </a:rPr>
              <a:t>seperti</a:t>
            </a:r>
            <a:r>
              <a:rPr lang="en-US" sz="1800" dirty="0">
                <a:latin typeface="Times New Roman" pitchFamily="18" charset="0"/>
              </a:rPr>
              <a:t> </a:t>
            </a:r>
            <a:r>
              <a:rPr lang="en-US" sz="1800" dirty="0" err="1">
                <a:latin typeface="Times New Roman" pitchFamily="18" charset="0"/>
              </a:rPr>
              <a:t>pada</a:t>
            </a:r>
            <a:r>
              <a:rPr lang="en-US" sz="1800" dirty="0">
                <a:latin typeface="Times New Roman" pitchFamily="18" charset="0"/>
              </a:rPr>
              <a:t> </a:t>
            </a:r>
            <a:r>
              <a:rPr lang="en-US" sz="1800" dirty="0" err="1">
                <a:latin typeface="Times New Roman" pitchFamily="18" charset="0"/>
              </a:rPr>
              <a:t>tabel</a:t>
            </a:r>
            <a:r>
              <a:rPr lang="en-US" sz="1800" dirty="0">
                <a:latin typeface="Times New Roman" pitchFamily="18" charset="0"/>
              </a:rPr>
              <a:t> </a:t>
            </a:r>
            <a:r>
              <a:rPr lang="en-US" sz="1800" dirty="0" err="1">
                <a:latin typeface="Times New Roman" pitchFamily="18" charset="0"/>
              </a:rPr>
              <a:t>disamping</a:t>
            </a:r>
            <a:r>
              <a:rPr lang="id-ID" sz="1800" dirty="0">
                <a:latin typeface="Times New Roman" pitchFamily="18" charset="0"/>
              </a:rPr>
              <a:t>:</a:t>
            </a:r>
            <a:endParaRPr lang="en-US" sz="1800" dirty="0">
              <a:latin typeface="Times New Roman" pitchFamily="18" charset="0"/>
            </a:endParaRPr>
          </a:p>
          <a:p>
            <a:endParaRPr lang="en-US" sz="1800" dirty="0">
              <a:latin typeface="Times New Roman" pitchFamily="18" charset="0"/>
            </a:endParaRPr>
          </a:p>
          <a:p>
            <a:r>
              <a:rPr lang="id-ID" sz="1800" dirty="0">
                <a:latin typeface="Times New Roman" pitchFamily="18" charset="0"/>
              </a:rPr>
              <a:t>Terlihat bahwa nilai </a:t>
            </a:r>
            <a:r>
              <a:rPr lang="id-ID" sz="1800" i="1" dirty="0">
                <a:latin typeface="Times New Roman" pitchFamily="18" charset="0"/>
              </a:rPr>
              <a:t>f</a:t>
            </a:r>
            <a:r>
              <a:rPr lang="id-ID" sz="1800" dirty="0">
                <a:latin typeface="Times New Roman" pitchFamily="18" charset="0"/>
              </a:rPr>
              <a:t>(net) sama dengan target yang diinginkan pada fungsi logika “AND”. Ini berarti untuk masukan bipolar dan keluaran bipolar dua input, jaringan bisa mengenali pola fungsi logika “AND”.</a:t>
            </a:r>
            <a:r>
              <a:rPr lang="en-US" sz="1800" dirty="0">
                <a:latin typeface="Times New Roman" pitchFamily="18" charset="0"/>
              </a:rPr>
              <a:t> </a:t>
            </a:r>
          </a:p>
          <a:p>
            <a:endParaRPr lang="en-US" sz="1800" dirty="0">
              <a:latin typeface="Times New Roman" pitchFamily="18" charset="0"/>
            </a:endParaRPr>
          </a:p>
          <a:p>
            <a:endParaRPr lang="en-US" sz="1800" dirty="0">
              <a:latin typeface="Times New Roman" pitchFamily="18" charset="0"/>
            </a:endParaRPr>
          </a:p>
        </p:txBody>
      </p:sp>
      <p:pic>
        <p:nvPicPr>
          <p:cNvPr id="9" name="Picture 49"/>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855761" y="1691378"/>
            <a:ext cx="6480478" cy="1737622"/>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CAB92237-1B09-4B5A-9849-37794D144CBF}" type="datetime1">
              <a:rPr lang="ms-MY" smtClean="0"/>
              <a:t>5/12/2022</a:t>
            </a:fld>
            <a:endParaRPr lang="ms-MY" dirty="0"/>
          </a:p>
        </p:txBody>
      </p:sp>
      <p:sp>
        <p:nvSpPr>
          <p:cNvPr id="7" name="Slide Number Placeholder 6"/>
          <p:cNvSpPr>
            <a:spLocks noGrp="1"/>
          </p:cNvSpPr>
          <p:nvPr>
            <p:ph type="sldNum" sz="quarter" idx="12"/>
          </p:nvPr>
        </p:nvSpPr>
        <p:spPr/>
        <p:txBody>
          <a:bodyPr/>
          <a:lstStyle/>
          <a:p>
            <a:fld id="{61E10ECE-9EBB-41D3-A789-D5A3BB1F08E8}" type="slidenum">
              <a:rPr lang="ms-MY" smtClean="0"/>
              <a:t>26</a:t>
            </a:fld>
            <a:endParaRPr lang="ms-MY"/>
          </a:p>
        </p:txBody>
      </p:sp>
    </p:spTree>
    <p:extLst>
      <p:ext uri="{BB962C8B-B14F-4D97-AF65-F5344CB8AC3E}">
        <p14:creationId xmlns:p14="http://schemas.microsoft.com/office/powerpoint/2010/main" val="4273849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F061-D22F-811A-19A2-CC1FD701F799}"/>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9498F5ED-4DE7-4DAD-71AB-5D965B9D314D}"/>
              </a:ext>
            </a:extLst>
          </p:cNvPr>
          <p:cNvSpPr>
            <a:spLocks noGrp="1"/>
          </p:cNvSpPr>
          <p:nvPr>
            <p:ph idx="1"/>
          </p:nvPr>
        </p:nvSpPr>
        <p:spPr/>
        <p:txBody>
          <a:bodyPr/>
          <a:lstStyle/>
          <a:p>
            <a:endParaRPr lang="id-ID"/>
          </a:p>
        </p:txBody>
      </p:sp>
    </p:spTree>
    <p:extLst>
      <p:ext uri="{BB962C8B-B14F-4D97-AF65-F5344CB8AC3E}">
        <p14:creationId xmlns:p14="http://schemas.microsoft.com/office/powerpoint/2010/main" val="416371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a:t>
            </a:r>
          </a:p>
        </p:txBody>
      </p:sp>
      <p:sp>
        <p:nvSpPr>
          <p:cNvPr id="3" name="Content Placeholder 2"/>
          <p:cNvSpPr>
            <a:spLocks noGrp="1"/>
          </p:cNvSpPr>
          <p:nvPr>
            <p:ph sz="half" idx="1"/>
          </p:nvPr>
        </p:nvSpPr>
        <p:spPr/>
        <p:txBody>
          <a:bodyPr>
            <a:normAutofit fontScale="85000" lnSpcReduction="10000"/>
          </a:bodyPr>
          <a:lstStyle/>
          <a:p>
            <a:pPr marL="0" indent="0">
              <a:buNone/>
            </a:pPr>
            <a:r>
              <a:rPr lang="es-ES" sz="2000" dirty="0" err="1">
                <a:latin typeface="Times New Roman" pitchFamily="18" charset="0"/>
              </a:rPr>
              <a:t>Algoritma</a:t>
            </a:r>
            <a:r>
              <a:rPr lang="es-ES" sz="2000" dirty="0">
                <a:latin typeface="Times New Roman" pitchFamily="18" charset="0"/>
              </a:rPr>
              <a:t> </a:t>
            </a:r>
            <a:r>
              <a:rPr lang="es-ES" sz="2000" dirty="0" err="1">
                <a:latin typeface="Times New Roman" pitchFamily="18" charset="0"/>
              </a:rPr>
              <a:t>Pelatihan</a:t>
            </a:r>
            <a:r>
              <a:rPr lang="es-ES" sz="2000" dirty="0">
                <a:latin typeface="Times New Roman" pitchFamily="18" charset="0"/>
              </a:rPr>
              <a:t> </a:t>
            </a:r>
            <a:r>
              <a:rPr lang="es-ES" sz="2000" dirty="0" err="1">
                <a:latin typeface="Times New Roman" pitchFamily="18" charset="0"/>
              </a:rPr>
              <a:t>Perceptron</a:t>
            </a:r>
            <a:r>
              <a:rPr lang="es-ES" sz="2000" dirty="0">
                <a:latin typeface="Times New Roman" pitchFamily="18" charset="0"/>
              </a:rPr>
              <a:t>: </a:t>
            </a:r>
          </a:p>
          <a:p>
            <a:r>
              <a:rPr lang="es-ES" sz="2000" dirty="0" err="1">
                <a:latin typeface="Times New Roman" pitchFamily="18" charset="0"/>
              </a:rPr>
              <a:t>Inisialisasi</a:t>
            </a:r>
            <a:r>
              <a:rPr lang="es-ES" sz="2000" dirty="0">
                <a:latin typeface="Times New Roman" pitchFamily="18" charset="0"/>
              </a:rPr>
              <a:t> </a:t>
            </a:r>
            <a:r>
              <a:rPr lang="es-ES" sz="2000" dirty="0" err="1">
                <a:latin typeface="Times New Roman" pitchFamily="18" charset="0"/>
              </a:rPr>
              <a:t>semua</a:t>
            </a:r>
            <a:r>
              <a:rPr lang="es-ES" sz="2000" dirty="0">
                <a:latin typeface="Times New Roman" pitchFamily="18" charset="0"/>
              </a:rPr>
              <a:t> </a:t>
            </a:r>
            <a:r>
              <a:rPr lang="es-ES" sz="2000" dirty="0" err="1">
                <a:latin typeface="Times New Roman" pitchFamily="18" charset="0"/>
              </a:rPr>
              <a:t>bobot</a:t>
            </a:r>
            <a:r>
              <a:rPr lang="es-ES" sz="2000" dirty="0">
                <a:latin typeface="Times New Roman" pitchFamily="18" charset="0"/>
              </a:rPr>
              <a:t> dan </a:t>
            </a:r>
            <a:r>
              <a:rPr lang="es-ES" sz="2000" dirty="0" err="1">
                <a:latin typeface="Times New Roman" pitchFamily="18" charset="0"/>
              </a:rPr>
              <a:t>bias</a:t>
            </a:r>
            <a:r>
              <a:rPr lang="es-ES" sz="2000" dirty="0">
                <a:latin typeface="Times New Roman" pitchFamily="18" charset="0"/>
              </a:rPr>
              <a:t> (</a:t>
            </a:r>
            <a:r>
              <a:rPr lang="es-ES" sz="2000" dirty="0" err="1">
                <a:latin typeface="Times New Roman" pitchFamily="18" charset="0"/>
              </a:rPr>
              <a:t>biasanya</a:t>
            </a:r>
            <a:r>
              <a:rPr lang="es-ES" sz="2000" dirty="0">
                <a:latin typeface="Times New Roman" pitchFamily="18" charset="0"/>
              </a:rPr>
              <a:t> = 0)</a:t>
            </a:r>
          </a:p>
          <a:p>
            <a:pPr lvl="1"/>
            <a:r>
              <a:rPr lang="it-IT" sz="1800" dirty="0">
                <a:latin typeface="Times New Roman" pitchFamily="18" charset="0"/>
              </a:rPr>
              <a:t>Set </a:t>
            </a:r>
            <a:r>
              <a:rPr lang="it-IT" sz="1800" i="1" dirty="0">
                <a:latin typeface="Times New Roman" pitchFamily="18" charset="0"/>
              </a:rPr>
              <a:t>learning rate</a:t>
            </a:r>
            <a:r>
              <a:rPr lang="it-IT" sz="1800" dirty="0">
                <a:latin typeface="Times New Roman" pitchFamily="18" charset="0"/>
              </a:rPr>
              <a:t>: </a:t>
            </a:r>
            <a:r>
              <a:rPr lang="en-US" sz="1800" dirty="0">
                <a:latin typeface="Times New Roman" pitchFamily="18" charset="0"/>
                <a:sym typeface="Symbol" pitchFamily="18" charset="2"/>
              </a:rPr>
              <a:t></a:t>
            </a:r>
            <a:r>
              <a:rPr lang="it-IT" sz="1800" dirty="0">
                <a:latin typeface="Times New Roman" pitchFamily="18" charset="0"/>
              </a:rPr>
              <a:t> (0 &lt; </a:t>
            </a:r>
            <a:r>
              <a:rPr lang="en-US" sz="1800" dirty="0">
                <a:latin typeface="Times New Roman" pitchFamily="18" charset="0"/>
                <a:sym typeface="Symbol" pitchFamily="18" charset="2"/>
              </a:rPr>
              <a:t></a:t>
            </a:r>
            <a:r>
              <a:rPr lang="it-IT" sz="1800" dirty="0">
                <a:latin typeface="Times New Roman" pitchFamily="18" charset="0"/>
              </a:rPr>
              <a:t> </a:t>
            </a:r>
            <a:r>
              <a:rPr lang="en-US" sz="1800" dirty="0">
                <a:latin typeface="Times New Roman" pitchFamily="18" charset="0"/>
                <a:sym typeface="Symbol" pitchFamily="18" charset="2"/>
              </a:rPr>
              <a:t></a:t>
            </a:r>
            <a:r>
              <a:rPr lang="it-IT" sz="1800" dirty="0">
                <a:latin typeface="Times New Roman" pitchFamily="18" charset="0"/>
              </a:rPr>
              <a:t> 1). untuk penyederhanaan set sama dengan 1.</a:t>
            </a:r>
          </a:p>
          <a:p>
            <a:pPr lvl="1"/>
            <a:r>
              <a:rPr lang="it-IT" sz="1800" dirty="0">
                <a:latin typeface="Times New Roman" pitchFamily="18" charset="0"/>
              </a:rPr>
              <a:t>Set nilai threshold (</a:t>
            </a:r>
            <a:r>
              <a:rPr lang="en-US" sz="1800" dirty="0">
                <a:latin typeface="Times New Roman" pitchFamily="18" charset="0"/>
              </a:rPr>
              <a:t>θ</a:t>
            </a:r>
            <a:r>
              <a:rPr lang="it-IT" sz="1800" dirty="0">
                <a:latin typeface="Times New Roman" pitchFamily="18" charset="0"/>
              </a:rPr>
              <a:t>) untuk fungsi aktivasi</a:t>
            </a:r>
          </a:p>
          <a:p>
            <a:r>
              <a:rPr lang="it-IT" sz="2000" dirty="0">
                <a:latin typeface="Times New Roman" pitchFamily="18" charset="0"/>
              </a:rPr>
              <a:t>Untuk setiap pasangan pembelajaran s-t, kerjakan:</a:t>
            </a:r>
            <a:endParaRPr lang="en-US" sz="2000" dirty="0">
              <a:latin typeface="Times New Roman" pitchFamily="18" charset="0"/>
            </a:endParaRPr>
          </a:p>
          <a:p>
            <a:pPr lvl="1"/>
            <a:r>
              <a:rPr lang="en-US" sz="1800" dirty="0">
                <a:latin typeface="Times New Roman" pitchFamily="18" charset="0"/>
              </a:rPr>
              <a:t>set </a:t>
            </a:r>
            <a:r>
              <a:rPr lang="en-US" sz="1800" dirty="0" err="1">
                <a:latin typeface="Times New Roman" pitchFamily="18" charset="0"/>
              </a:rPr>
              <a:t>aktivasi</a:t>
            </a:r>
            <a:r>
              <a:rPr lang="en-US" sz="1800" dirty="0">
                <a:latin typeface="Times New Roman" pitchFamily="18" charset="0"/>
              </a:rPr>
              <a:t> unit input   xi = </a:t>
            </a:r>
            <a:r>
              <a:rPr lang="en-US" sz="1800" dirty="0" err="1">
                <a:latin typeface="Times New Roman" pitchFamily="18" charset="0"/>
              </a:rPr>
              <a:t>si</a:t>
            </a:r>
            <a:r>
              <a:rPr lang="en-US" sz="1800" dirty="0">
                <a:latin typeface="Times New Roman" pitchFamily="18" charset="0"/>
              </a:rPr>
              <a:t>;</a:t>
            </a:r>
          </a:p>
          <a:p>
            <a:pPr lvl="1"/>
            <a:r>
              <a:rPr lang="en-US" sz="1800" dirty="0" err="1">
                <a:latin typeface="Times New Roman" pitchFamily="18" charset="0"/>
              </a:rPr>
              <a:t>Hitung</a:t>
            </a:r>
            <a:r>
              <a:rPr lang="en-US" sz="1800" dirty="0">
                <a:latin typeface="Times New Roman" pitchFamily="18" charset="0"/>
              </a:rPr>
              <a:t> </a:t>
            </a:r>
            <a:r>
              <a:rPr lang="en-US" sz="1800" dirty="0" err="1">
                <a:latin typeface="Times New Roman" pitchFamily="18" charset="0"/>
              </a:rPr>
              <a:t>respon</a:t>
            </a:r>
            <a:r>
              <a:rPr lang="en-US" sz="1800" dirty="0">
                <a:latin typeface="Times New Roman" pitchFamily="18" charset="0"/>
              </a:rPr>
              <a:t> </a:t>
            </a:r>
            <a:r>
              <a:rPr lang="en-US" sz="1800" dirty="0" err="1">
                <a:latin typeface="Times New Roman" pitchFamily="18" charset="0"/>
              </a:rPr>
              <a:t>untuk</a:t>
            </a:r>
            <a:r>
              <a:rPr lang="en-US" sz="1800" dirty="0">
                <a:latin typeface="Times New Roman" pitchFamily="18" charset="0"/>
              </a:rPr>
              <a:t> unit output:</a:t>
            </a:r>
          </a:p>
          <a:p>
            <a:pPr lvl="1"/>
            <a:r>
              <a:rPr lang="sv-SE" sz="1800" dirty="0">
                <a:latin typeface="Times New Roman" pitchFamily="18" charset="0"/>
              </a:rPr>
              <a:t>Masukkan kedalam fungsi aktivasi </a:t>
            </a:r>
            <a:r>
              <a:rPr lang="sv-SE" sz="1600" dirty="0">
                <a:latin typeface="Times New Roman" pitchFamily="18" charset="0"/>
              </a:rPr>
              <a:t>:</a:t>
            </a:r>
          </a:p>
          <a:p>
            <a:pPr lvl="1"/>
            <a:endParaRPr lang="sv-SE" dirty="0">
              <a:latin typeface="Times New Roman" pitchFamily="18" charset="0"/>
            </a:endParaRPr>
          </a:p>
          <a:p>
            <a:pPr lvl="1"/>
            <a:endParaRPr lang="sv-SE" dirty="0">
              <a:latin typeface="Times New Roman" pitchFamily="18" charset="0"/>
            </a:endParaRPr>
          </a:p>
          <a:p>
            <a:pPr lvl="1"/>
            <a:endParaRPr lang="sv-SE" dirty="0">
              <a:latin typeface="Times New Roman" pitchFamily="18" charset="0"/>
            </a:endParaRPr>
          </a:p>
          <a:p>
            <a:pPr lvl="1"/>
            <a:endParaRPr lang="en-US" dirty="0">
              <a:latin typeface="Times New Roman" pitchFamily="18" charset="0"/>
            </a:endParaRPr>
          </a:p>
          <a:p>
            <a:endParaRPr lang="en-US" dirty="0"/>
          </a:p>
        </p:txBody>
      </p:sp>
      <p:sp>
        <p:nvSpPr>
          <p:cNvPr id="4" name="Content Placeholder 3"/>
          <p:cNvSpPr>
            <a:spLocks noGrp="1"/>
          </p:cNvSpPr>
          <p:nvPr>
            <p:ph sz="half" idx="2"/>
          </p:nvPr>
        </p:nvSpPr>
        <p:spPr>
          <a:xfrm>
            <a:off x="6607967" y="211015"/>
            <a:ext cx="4895056" cy="5580185"/>
          </a:xfrm>
        </p:spPr>
        <p:txBody>
          <a:bodyPr>
            <a:normAutofit fontScale="85000" lnSpcReduction="10000"/>
          </a:bodyPr>
          <a:lstStyle/>
          <a:p>
            <a:r>
              <a:rPr lang="en-US" sz="2000" dirty="0" err="1"/>
              <a:t>Perhitungan</a:t>
            </a:r>
            <a:r>
              <a:rPr lang="en-US" sz="2000" dirty="0"/>
              <a:t> </a:t>
            </a:r>
            <a:r>
              <a:rPr lang="en-US" sz="2000" dirty="0" err="1"/>
              <a:t>Respon</a:t>
            </a:r>
            <a:endParaRPr lang="en-US" sz="2000" dirty="0"/>
          </a:p>
          <a:p>
            <a:endParaRPr lang="en-US" sz="2000" dirty="0"/>
          </a:p>
          <a:p>
            <a:endParaRPr lang="en-US" sz="2000" dirty="0"/>
          </a:p>
          <a:p>
            <a:endParaRPr lang="en-US" sz="2000" dirty="0"/>
          </a:p>
          <a:p>
            <a:r>
              <a:rPr lang="en-US" sz="2000" dirty="0" err="1"/>
              <a:t>Fungsi</a:t>
            </a:r>
            <a:r>
              <a:rPr lang="en-US" sz="2000" dirty="0"/>
              <a:t> </a:t>
            </a:r>
            <a:r>
              <a:rPr lang="en-US" sz="2000" dirty="0" err="1"/>
              <a:t>Aktivasi</a:t>
            </a:r>
            <a:endParaRPr lang="en-US" sz="2000" dirty="0"/>
          </a:p>
        </p:txBody>
      </p:sp>
      <p:sp>
        <p:nvSpPr>
          <p:cNvPr id="5" name="Date Placeholder 4"/>
          <p:cNvSpPr>
            <a:spLocks noGrp="1"/>
          </p:cNvSpPr>
          <p:nvPr>
            <p:ph type="dt" sz="half" idx="10"/>
          </p:nvPr>
        </p:nvSpPr>
        <p:spPr/>
        <p:txBody>
          <a:bodyPr/>
          <a:lstStyle/>
          <a:p>
            <a:fld id="{CAB92237-1B09-4B5A-9849-37794D144CBF}" type="datetime1">
              <a:rPr lang="ms-MY" smtClean="0"/>
              <a:t>5/12/2022</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28</a:t>
            </a:fld>
            <a:endParaRPr lang="ms-MY"/>
          </a:p>
        </p:txBody>
      </p:sp>
      <p:graphicFrame>
        <p:nvGraphicFramePr>
          <p:cNvPr id="8" name="Object 7"/>
          <p:cNvGraphicFramePr>
            <a:graphicFrameLocks noChangeAspect="1"/>
          </p:cNvGraphicFramePr>
          <p:nvPr>
            <p:extLst>
              <p:ext uri="{D42A27DB-BD31-4B8C-83A1-F6EECF244321}">
                <p14:modId xmlns:p14="http://schemas.microsoft.com/office/powerpoint/2010/main" val="2341779802"/>
              </p:ext>
            </p:extLst>
          </p:nvPr>
        </p:nvGraphicFramePr>
        <p:xfrm>
          <a:off x="7153436" y="2574925"/>
          <a:ext cx="2133600" cy="684213"/>
        </p:xfrm>
        <a:graphic>
          <a:graphicData uri="http://schemas.openxmlformats.org/presentationml/2006/ole">
            <mc:AlternateContent xmlns:mc="http://schemas.openxmlformats.org/markup-compatibility/2006">
              <mc:Choice xmlns:v="urn:schemas-microsoft-com:vml" Requires="v">
                <p:oleObj spid="_x0000_s2086" name="Equation" r:id="rId3" imgW="1041400" imgH="330200" progId="Equation.3">
                  <p:embed/>
                </p:oleObj>
              </mc:Choice>
              <mc:Fallback>
                <p:oleObj name="Equation" r:id="rId3" imgW="1041400" imgH="330200" progId="Equation.3">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3436" y="2574925"/>
                        <a:ext cx="21336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11864141"/>
              </p:ext>
            </p:extLst>
          </p:nvPr>
        </p:nvGraphicFramePr>
        <p:xfrm>
          <a:off x="6607966" y="4229099"/>
          <a:ext cx="3240360" cy="1184826"/>
        </p:xfrm>
        <a:graphic>
          <a:graphicData uri="http://schemas.openxmlformats.org/presentationml/2006/ole">
            <mc:AlternateContent xmlns:mc="http://schemas.openxmlformats.org/markup-compatibility/2006">
              <mc:Choice xmlns:v="urn:schemas-microsoft-com:vml" Requires="v">
                <p:oleObj spid="_x0000_s2087" name="Equation" r:id="rId5" imgW="1955800" imgH="711200" progId="Equation.3">
                  <p:embed/>
                </p:oleObj>
              </mc:Choice>
              <mc:Fallback>
                <p:oleObj name="Equation" r:id="rId5" imgW="1955800" imgH="711200" progId="Equation.3">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7966" y="4229099"/>
                        <a:ext cx="3240360" cy="118482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63504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381000"/>
          </a:xfrm>
        </p:spPr>
        <p:txBody>
          <a:bodyPr>
            <a:normAutofit fontScale="90000"/>
          </a:bodyPr>
          <a:lstStyle/>
          <a:p>
            <a:r>
              <a:rPr lang="en-US" dirty="0"/>
              <a:t>Perceptron</a:t>
            </a:r>
          </a:p>
        </p:txBody>
      </p:sp>
      <p:sp>
        <p:nvSpPr>
          <p:cNvPr id="3" name="Content Placeholder 2"/>
          <p:cNvSpPr>
            <a:spLocks noGrp="1"/>
          </p:cNvSpPr>
          <p:nvPr>
            <p:ph sz="half" idx="1"/>
          </p:nvPr>
        </p:nvSpPr>
        <p:spPr>
          <a:xfrm>
            <a:off x="534572" y="2244113"/>
            <a:ext cx="5855673" cy="4381770"/>
          </a:xfrm>
        </p:spPr>
        <p:txBody>
          <a:bodyPr>
            <a:normAutofit fontScale="70000" lnSpcReduction="20000"/>
          </a:bodyPr>
          <a:lstStyle/>
          <a:p>
            <a:pPr marL="0" indent="0">
              <a:buNone/>
            </a:pPr>
            <a:r>
              <a:rPr lang="es-ES" sz="2000" dirty="0" err="1">
                <a:latin typeface="Times New Roman" pitchFamily="18" charset="0"/>
              </a:rPr>
              <a:t>Algoritma</a:t>
            </a:r>
            <a:r>
              <a:rPr lang="es-ES" sz="2000" dirty="0">
                <a:latin typeface="Times New Roman" pitchFamily="18" charset="0"/>
              </a:rPr>
              <a:t> </a:t>
            </a:r>
            <a:r>
              <a:rPr lang="es-ES" sz="2000" dirty="0" err="1">
                <a:latin typeface="Times New Roman" pitchFamily="18" charset="0"/>
              </a:rPr>
              <a:t>Pelatihan</a:t>
            </a:r>
            <a:r>
              <a:rPr lang="es-ES" sz="2000" dirty="0">
                <a:latin typeface="Times New Roman" pitchFamily="18" charset="0"/>
              </a:rPr>
              <a:t> </a:t>
            </a:r>
            <a:r>
              <a:rPr lang="es-ES" sz="2000" dirty="0" err="1">
                <a:latin typeface="Times New Roman" pitchFamily="18" charset="0"/>
              </a:rPr>
              <a:t>Perceptron</a:t>
            </a:r>
            <a:r>
              <a:rPr lang="es-ES" sz="2000" dirty="0">
                <a:latin typeface="Times New Roman" pitchFamily="18" charset="0"/>
              </a:rPr>
              <a:t>: </a:t>
            </a:r>
          </a:p>
          <a:p>
            <a:r>
              <a:rPr lang="es-ES" sz="2000" dirty="0" err="1">
                <a:latin typeface="Times New Roman" pitchFamily="18" charset="0"/>
              </a:rPr>
              <a:t>Inisialisasi</a:t>
            </a:r>
            <a:r>
              <a:rPr lang="es-ES" sz="2000" dirty="0">
                <a:latin typeface="Times New Roman" pitchFamily="18" charset="0"/>
              </a:rPr>
              <a:t> </a:t>
            </a:r>
            <a:r>
              <a:rPr lang="es-ES" sz="2000" dirty="0" err="1">
                <a:latin typeface="Times New Roman" pitchFamily="18" charset="0"/>
              </a:rPr>
              <a:t>semua</a:t>
            </a:r>
            <a:r>
              <a:rPr lang="es-ES" sz="2000" dirty="0">
                <a:latin typeface="Times New Roman" pitchFamily="18" charset="0"/>
              </a:rPr>
              <a:t> </a:t>
            </a:r>
            <a:r>
              <a:rPr lang="es-ES" sz="2000" dirty="0" err="1">
                <a:latin typeface="Times New Roman" pitchFamily="18" charset="0"/>
              </a:rPr>
              <a:t>bobot</a:t>
            </a:r>
            <a:r>
              <a:rPr lang="es-ES" sz="2000" dirty="0">
                <a:latin typeface="Times New Roman" pitchFamily="18" charset="0"/>
              </a:rPr>
              <a:t> dan </a:t>
            </a:r>
            <a:r>
              <a:rPr lang="es-ES" sz="2000" dirty="0" err="1">
                <a:latin typeface="Times New Roman" pitchFamily="18" charset="0"/>
              </a:rPr>
              <a:t>bias</a:t>
            </a:r>
            <a:r>
              <a:rPr lang="es-ES" sz="2000" dirty="0">
                <a:latin typeface="Times New Roman" pitchFamily="18" charset="0"/>
              </a:rPr>
              <a:t> (</a:t>
            </a:r>
            <a:r>
              <a:rPr lang="es-ES" sz="2000" dirty="0" err="1">
                <a:latin typeface="Times New Roman" pitchFamily="18" charset="0"/>
              </a:rPr>
              <a:t>biasanya</a:t>
            </a:r>
            <a:r>
              <a:rPr lang="es-ES" sz="2000" dirty="0">
                <a:latin typeface="Times New Roman" pitchFamily="18" charset="0"/>
              </a:rPr>
              <a:t> = 0)</a:t>
            </a:r>
          </a:p>
          <a:p>
            <a:pPr lvl="1"/>
            <a:r>
              <a:rPr lang="it-IT" sz="1800" dirty="0">
                <a:latin typeface="Times New Roman" pitchFamily="18" charset="0"/>
              </a:rPr>
              <a:t>Set </a:t>
            </a:r>
            <a:r>
              <a:rPr lang="it-IT" sz="1800" i="1" dirty="0">
                <a:latin typeface="Times New Roman" pitchFamily="18" charset="0"/>
              </a:rPr>
              <a:t>learning rate</a:t>
            </a:r>
            <a:r>
              <a:rPr lang="it-IT" sz="1800" dirty="0">
                <a:latin typeface="Times New Roman" pitchFamily="18" charset="0"/>
              </a:rPr>
              <a:t>: </a:t>
            </a:r>
            <a:r>
              <a:rPr lang="en-US" sz="1800" dirty="0">
                <a:latin typeface="Times New Roman" pitchFamily="18" charset="0"/>
                <a:sym typeface="Symbol" pitchFamily="18" charset="2"/>
              </a:rPr>
              <a:t></a:t>
            </a:r>
            <a:r>
              <a:rPr lang="it-IT" sz="1800" dirty="0">
                <a:latin typeface="Times New Roman" pitchFamily="18" charset="0"/>
              </a:rPr>
              <a:t> (0 &lt; </a:t>
            </a:r>
            <a:r>
              <a:rPr lang="en-US" sz="1800" dirty="0">
                <a:latin typeface="Times New Roman" pitchFamily="18" charset="0"/>
                <a:sym typeface="Symbol" pitchFamily="18" charset="2"/>
              </a:rPr>
              <a:t></a:t>
            </a:r>
            <a:r>
              <a:rPr lang="it-IT" sz="1800" dirty="0">
                <a:latin typeface="Times New Roman" pitchFamily="18" charset="0"/>
              </a:rPr>
              <a:t> </a:t>
            </a:r>
            <a:r>
              <a:rPr lang="en-US" sz="1800" dirty="0">
                <a:latin typeface="Times New Roman" pitchFamily="18" charset="0"/>
                <a:sym typeface="Symbol" pitchFamily="18" charset="2"/>
              </a:rPr>
              <a:t></a:t>
            </a:r>
            <a:r>
              <a:rPr lang="it-IT" sz="1800" dirty="0">
                <a:latin typeface="Times New Roman" pitchFamily="18" charset="0"/>
              </a:rPr>
              <a:t> 1). untuk penyederhanaan set sama dengan 1.</a:t>
            </a:r>
          </a:p>
          <a:p>
            <a:pPr lvl="1"/>
            <a:r>
              <a:rPr lang="it-IT" sz="1800" dirty="0">
                <a:latin typeface="Times New Roman" pitchFamily="18" charset="0"/>
              </a:rPr>
              <a:t>Set nilai threshold (</a:t>
            </a:r>
            <a:r>
              <a:rPr lang="en-US" sz="1800" dirty="0">
                <a:latin typeface="Times New Roman" pitchFamily="18" charset="0"/>
              </a:rPr>
              <a:t>θ</a:t>
            </a:r>
            <a:r>
              <a:rPr lang="it-IT" sz="1800" dirty="0">
                <a:latin typeface="Times New Roman" pitchFamily="18" charset="0"/>
              </a:rPr>
              <a:t>) untuk fungsi aktivasi</a:t>
            </a:r>
          </a:p>
          <a:p>
            <a:pPr lvl="1"/>
            <a:endParaRPr lang="it-IT" sz="1800" dirty="0">
              <a:latin typeface="Times New Roman" pitchFamily="18" charset="0"/>
            </a:endParaRPr>
          </a:p>
          <a:p>
            <a:r>
              <a:rPr lang="it-IT" sz="2000" dirty="0">
                <a:latin typeface="Times New Roman" pitchFamily="18" charset="0"/>
              </a:rPr>
              <a:t>Untuk setiap pasangan pembelajaran s-t, kerjakan:</a:t>
            </a:r>
            <a:endParaRPr lang="en-US" sz="2000" dirty="0">
              <a:latin typeface="Times New Roman" pitchFamily="18" charset="0"/>
            </a:endParaRPr>
          </a:p>
          <a:p>
            <a:pPr lvl="1"/>
            <a:r>
              <a:rPr lang="en-US" sz="1800" dirty="0">
                <a:latin typeface="Times New Roman" pitchFamily="18" charset="0"/>
              </a:rPr>
              <a:t>set </a:t>
            </a:r>
            <a:r>
              <a:rPr lang="en-US" sz="1800" dirty="0" err="1">
                <a:latin typeface="Times New Roman" pitchFamily="18" charset="0"/>
              </a:rPr>
              <a:t>aktivasi</a:t>
            </a:r>
            <a:r>
              <a:rPr lang="en-US" sz="1800" dirty="0">
                <a:latin typeface="Times New Roman" pitchFamily="18" charset="0"/>
              </a:rPr>
              <a:t> unit input   xi = </a:t>
            </a:r>
            <a:r>
              <a:rPr lang="en-US" sz="1800" dirty="0" err="1">
                <a:latin typeface="Times New Roman" pitchFamily="18" charset="0"/>
              </a:rPr>
              <a:t>si</a:t>
            </a:r>
            <a:r>
              <a:rPr lang="en-US" sz="1800" dirty="0">
                <a:latin typeface="Times New Roman" pitchFamily="18" charset="0"/>
              </a:rPr>
              <a:t>;</a:t>
            </a:r>
          </a:p>
          <a:p>
            <a:pPr lvl="1"/>
            <a:r>
              <a:rPr lang="en-US" sz="1800" dirty="0" err="1">
                <a:latin typeface="Times New Roman" pitchFamily="18" charset="0"/>
              </a:rPr>
              <a:t>Hitung</a:t>
            </a:r>
            <a:r>
              <a:rPr lang="en-US" sz="1800" dirty="0">
                <a:latin typeface="Times New Roman" pitchFamily="18" charset="0"/>
              </a:rPr>
              <a:t> </a:t>
            </a:r>
            <a:r>
              <a:rPr lang="en-US" sz="1800" dirty="0" err="1">
                <a:latin typeface="Times New Roman" pitchFamily="18" charset="0"/>
              </a:rPr>
              <a:t>respon</a:t>
            </a:r>
            <a:r>
              <a:rPr lang="en-US" sz="1800" dirty="0">
                <a:latin typeface="Times New Roman" pitchFamily="18" charset="0"/>
              </a:rPr>
              <a:t> </a:t>
            </a:r>
            <a:r>
              <a:rPr lang="en-US" sz="1800" dirty="0" err="1">
                <a:latin typeface="Times New Roman" pitchFamily="18" charset="0"/>
              </a:rPr>
              <a:t>untuk</a:t>
            </a:r>
            <a:r>
              <a:rPr lang="en-US" sz="1800" dirty="0">
                <a:latin typeface="Times New Roman" pitchFamily="18" charset="0"/>
              </a:rPr>
              <a:t> unit output:</a:t>
            </a:r>
          </a:p>
          <a:p>
            <a:pPr lvl="1"/>
            <a:r>
              <a:rPr lang="sv-SE" sz="1800" dirty="0">
                <a:latin typeface="Times New Roman" pitchFamily="18" charset="0"/>
              </a:rPr>
              <a:t>Masukkan kedalam fungsi aktivasi</a:t>
            </a:r>
          </a:p>
          <a:p>
            <a:pPr lvl="1"/>
            <a:r>
              <a:rPr lang="en-US" dirty="0" err="1">
                <a:latin typeface="Times New Roman" pitchFamily="18" charset="0"/>
              </a:rPr>
              <a:t>Bandingkan</a:t>
            </a:r>
            <a:r>
              <a:rPr lang="en-US" dirty="0">
                <a:latin typeface="Times New Roman" pitchFamily="18" charset="0"/>
              </a:rPr>
              <a:t> </a:t>
            </a:r>
            <a:r>
              <a:rPr lang="en-US" dirty="0" err="1">
                <a:latin typeface="Times New Roman" pitchFamily="18" charset="0"/>
              </a:rPr>
              <a:t>nilai</a:t>
            </a:r>
            <a:r>
              <a:rPr lang="en-US" dirty="0">
                <a:latin typeface="Times New Roman" pitchFamily="18" charset="0"/>
              </a:rPr>
              <a:t> output </a:t>
            </a:r>
            <a:r>
              <a:rPr lang="en-US" dirty="0" err="1">
                <a:latin typeface="Times New Roman" pitchFamily="18" charset="0"/>
              </a:rPr>
              <a:t>jaringan</a:t>
            </a:r>
            <a:r>
              <a:rPr lang="en-US" dirty="0">
                <a:latin typeface="Times New Roman" pitchFamily="18" charset="0"/>
              </a:rPr>
              <a:t>  </a:t>
            </a:r>
            <a:r>
              <a:rPr lang="en-US" i="1" dirty="0">
                <a:latin typeface="Times New Roman" pitchFamily="18" charset="0"/>
              </a:rPr>
              <a:t>y </a:t>
            </a:r>
            <a:r>
              <a:rPr lang="en-US" dirty="0">
                <a:latin typeface="Times New Roman" pitchFamily="18" charset="0"/>
              </a:rPr>
              <a:t> </a:t>
            </a:r>
            <a:r>
              <a:rPr lang="en-US" dirty="0" err="1">
                <a:latin typeface="Times New Roman" pitchFamily="18" charset="0"/>
              </a:rPr>
              <a:t>dengan</a:t>
            </a:r>
            <a:r>
              <a:rPr lang="en-US" dirty="0">
                <a:latin typeface="Times New Roman" pitchFamily="18" charset="0"/>
              </a:rPr>
              <a:t> target  t</a:t>
            </a:r>
          </a:p>
          <a:p>
            <a:pPr lvl="2"/>
            <a:r>
              <a:rPr lang="en-US" sz="2100" dirty="0" err="1">
                <a:latin typeface="Times New Roman" pitchFamily="18" charset="0"/>
              </a:rPr>
              <a:t>jika</a:t>
            </a:r>
            <a:r>
              <a:rPr lang="en-US" sz="2100" dirty="0">
                <a:latin typeface="Times New Roman" pitchFamily="18" charset="0"/>
              </a:rPr>
              <a:t> y ≠ t :</a:t>
            </a:r>
            <a:br>
              <a:rPr lang="de-DE" sz="2100" dirty="0">
                <a:latin typeface="Times New Roman" pitchFamily="18" charset="0"/>
              </a:rPr>
            </a:br>
            <a:r>
              <a:rPr lang="de-DE" sz="2100" dirty="0">
                <a:latin typeface="Times New Roman" pitchFamily="18" charset="0"/>
              </a:rPr>
              <a:t>wi(baru) = wi(lama) + </a:t>
            </a:r>
            <a:r>
              <a:rPr lang="en-US" sz="2100" dirty="0">
                <a:latin typeface="Times New Roman" pitchFamily="18" charset="0"/>
                <a:sym typeface="Symbol" pitchFamily="18" charset="2"/>
              </a:rPr>
              <a:t></a:t>
            </a:r>
            <a:r>
              <a:rPr lang="de-DE" sz="2100" dirty="0">
                <a:latin typeface="Times New Roman" pitchFamily="18" charset="0"/>
              </a:rPr>
              <a:t>*t*xi</a:t>
            </a:r>
            <a:br>
              <a:rPr lang="de-DE" sz="2100" dirty="0">
                <a:latin typeface="Times New Roman" pitchFamily="18" charset="0"/>
              </a:rPr>
            </a:br>
            <a:r>
              <a:rPr lang="de-DE" sz="2100" dirty="0">
                <a:latin typeface="Times New Roman" pitchFamily="18" charset="0"/>
              </a:rPr>
              <a:t>b(baru) = b(lama) + </a:t>
            </a:r>
            <a:r>
              <a:rPr lang="en-US" sz="2100" dirty="0">
                <a:latin typeface="Times New Roman" pitchFamily="18" charset="0"/>
                <a:sym typeface="Symbol" pitchFamily="18" charset="2"/>
              </a:rPr>
              <a:t></a:t>
            </a:r>
            <a:r>
              <a:rPr lang="de-DE" sz="2100" dirty="0">
                <a:latin typeface="Times New Roman" pitchFamily="18" charset="0"/>
              </a:rPr>
              <a:t>*t</a:t>
            </a:r>
          </a:p>
          <a:p>
            <a:pPr lvl="2"/>
            <a:r>
              <a:rPr lang="de-DE" sz="2100" dirty="0">
                <a:latin typeface="Times New Roman" pitchFamily="18" charset="0"/>
              </a:rPr>
              <a:t>jika y = t :</a:t>
            </a:r>
            <a:br>
              <a:rPr lang="de-DE" sz="2100" dirty="0">
                <a:latin typeface="Times New Roman" pitchFamily="18" charset="0"/>
              </a:rPr>
            </a:br>
            <a:r>
              <a:rPr lang="de-DE" sz="2100" dirty="0">
                <a:latin typeface="Times New Roman" pitchFamily="18" charset="0"/>
              </a:rPr>
              <a:t>wi(baru) = wi(lama)</a:t>
            </a:r>
            <a:br>
              <a:rPr lang="de-DE" sz="2100" dirty="0">
                <a:latin typeface="Times New Roman" pitchFamily="18" charset="0"/>
              </a:rPr>
            </a:br>
            <a:r>
              <a:rPr lang="sv-SE" sz="2100" dirty="0">
                <a:latin typeface="Times New Roman" pitchFamily="18" charset="0"/>
              </a:rPr>
              <a:t>b(baru)   = b(lama)	</a:t>
            </a:r>
            <a:r>
              <a:rPr lang="sv-SE" sz="2000" dirty="0">
                <a:latin typeface="Times New Roman" pitchFamily="18" charset="0"/>
              </a:rPr>
              <a:t>	</a:t>
            </a:r>
            <a:endParaRPr lang="sv-SE" sz="1200" dirty="0">
              <a:latin typeface="Times New Roman" pitchFamily="18" charset="0"/>
            </a:endParaRPr>
          </a:p>
          <a:p>
            <a:pPr lvl="1"/>
            <a:endParaRPr lang="sv-SE" dirty="0">
              <a:latin typeface="Times New Roman" pitchFamily="18" charset="0"/>
            </a:endParaRPr>
          </a:p>
          <a:p>
            <a:pPr lvl="1"/>
            <a:endParaRPr lang="sv-SE" dirty="0">
              <a:latin typeface="Times New Roman" pitchFamily="18" charset="0"/>
            </a:endParaRPr>
          </a:p>
          <a:p>
            <a:pPr lvl="1"/>
            <a:endParaRPr lang="sv-SE" dirty="0">
              <a:latin typeface="Times New Roman" pitchFamily="18" charset="0"/>
            </a:endParaRPr>
          </a:p>
          <a:p>
            <a:pPr lvl="1"/>
            <a:endParaRPr lang="en-US" dirty="0">
              <a:latin typeface="Times New Roman" pitchFamily="18" charset="0"/>
            </a:endParaRPr>
          </a:p>
          <a:p>
            <a:endParaRPr lang="en-US" dirty="0"/>
          </a:p>
        </p:txBody>
      </p:sp>
      <p:sp>
        <p:nvSpPr>
          <p:cNvPr id="4" name="Content Placeholder 3"/>
          <p:cNvSpPr>
            <a:spLocks noGrp="1"/>
          </p:cNvSpPr>
          <p:nvPr>
            <p:ph sz="half" idx="2"/>
          </p:nvPr>
        </p:nvSpPr>
        <p:spPr>
          <a:xfrm>
            <a:off x="6607967" y="1409430"/>
            <a:ext cx="4895056" cy="3218841"/>
          </a:xfrm>
        </p:spPr>
        <p:txBody>
          <a:bodyPr>
            <a:normAutofit fontScale="70000" lnSpcReduction="20000"/>
          </a:bodyPr>
          <a:lstStyle/>
          <a:p>
            <a:r>
              <a:rPr lang="it-IT" sz="2100" dirty="0">
                <a:latin typeface="Times New Roman" pitchFamily="18" charset="0"/>
              </a:rPr>
              <a:t>Lakukan iterasi terus-menerus hingga semua pola memiliki  output jaringan yang sama dengan targetnya. Artinya bila semua output jaringan sama dengan target maka jaringan telah mengenali pola dengan baik dan iterasi dihentikan.</a:t>
            </a:r>
          </a:p>
          <a:p>
            <a:endParaRPr lang="it-IT" sz="2100" dirty="0">
              <a:latin typeface="Times New Roman" pitchFamily="18" charset="0"/>
            </a:endParaRPr>
          </a:p>
          <a:p>
            <a:r>
              <a:rPr lang="en-US" sz="2100" dirty="0" err="1">
                <a:latin typeface="Times New Roman" pitchFamily="18" charset="0"/>
              </a:rPr>
              <a:t>Rumus</a:t>
            </a:r>
            <a:r>
              <a:rPr lang="en-US" sz="2100" dirty="0">
                <a:latin typeface="Times New Roman" pitchFamily="18" charset="0"/>
              </a:rPr>
              <a:t> </a:t>
            </a:r>
            <a:r>
              <a:rPr lang="en-US" sz="2100" dirty="0" err="1">
                <a:latin typeface="Times New Roman" pitchFamily="18" charset="0"/>
              </a:rPr>
              <a:t>Perhitungan</a:t>
            </a:r>
            <a:r>
              <a:rPr lang="en-US" sz="2100" dirty="0">
                <a:latin typeface="Times New Roman" pitchFamily="18" charset="0"/>
              </a:rPr>
              <a:t> </a:t>
            </a:r>
            <a:r>
              <a:rPr lang="en-US" sz="2100" dirty="0" err="1">
                <a:latin typeface="Times New Roman" pitchFamily="18" charset="0"/>
              </a:rPr>
              <a:t>respon</a:t>
            </a:r>
            <a:r>
              <a:rPr lang="en-US" sz="2100" dirty="0">
                <a:latin typeface="Times New Roman" pitchFamily="18" charset="0"/>
              </a:rPr>
              <a:t>:</a:t>
            </a:r>
          </a:p>
          <a:p>
            <a:endParaRPr lang="en-US" sz="2100" dirty="0">
              <a:latin typeface="Times New Roman" pitchFamily="18" charset="0"/>
            </a:endParaRPr>
          </a:p>
          <a:p>
            <a:endParaRPr lang="en-US" sz="2100" dirty="0">
              <a:latin typeface="Times New Roman" pitchFamily="18" charset="0"/>
            </a:endParaRPr>
          </a:p>
          <a:p>
            <a:endParaRPr lang="en-US" sz="2100" dirty="0">
              <a:latin typeface="Times New Roman" pitchFamily="18" charset="0"/>
            </a:endParaRPr>
          </a:p>
          <a:p>
            <a:r>
              <a:rPr lang="en-US" sz="2100" dirty="0" err="1">
                <a:latin typeface="Times New Roman" pitchFamily="18" charset="0"/>
              </a:rPr>
              <a:t>Fungsi</a:t>
            </a:r>
            <a:r>
              <a:rPr lang="en-US" sz="2100" dirty="0">
                <a:latin typeface="Times New Roman" pitchFamily="18" charset="0"/>
              </a:rPr>
              <a:t> </a:t>
            </a:r>
            <a:r>
              <a:rPr lang="en-US" sz="2100" dirty="0" err="1">
                <a:latin typeface="Times New Roman" pitchFamily="18" charset="0"/>
              </a:rPr>
              <a:t>Aktivasi</a:t>
            </a:r>
            <a:endParaRPr lang="en-US" sz="2100" dirty="0">
              <a:latin typeface="Times New Roman" pitchFamily="18" charset="0"/>
            </a:endParaRPr>
          </a:p>
          <a:p>
            <a:endParaRPr lang="en-US" sz="2000" dirty="0"/>
          </a:p>
        </p:txBody>
      </p:sp>
      <p:sp>
        <p:nvSpPr>
          <p:cNvPr id="5" name="Date Placeholder 4"/>
          <p:cNvSpPr>
            <a:spLocks noGrp="1"/>
          </p:cNvSpPr>
          <p:nvPr>
            <p:ph type="dt" sz="half" idx="10"/>
          </p:nvPr>
        </p:nvSpPr>
        <p:spPr/>
        <p:txBody>
          <a:bodyPr/>
          <a:lstStyle/>
          <a:p>
            <a:fld id="{CAB92237-1B09-4B5A-9849-37794D144CBF}" type="datetime1">
              <a:rPr lang="ms-MY" smtClean="0"/>
              <a:t>5/12/2022</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29</a:t>
            </a:fld>
            <a:endParaRPr lang="ms-MY"/>
          </a:p>
        </p:txBody>
      </p:sp>
      <p:graphicFrame>
        <p:nvGraphicFramePr>
          <p:cNvPr id="8" name="Object 7"/>
          <p:cNvGraphicFramePr>
            <a:graphicFrameLocks noChangeAspect="1"/>
          </p:cNvGraphicFramePr>
          <p:nvPr/>
        </p:nvGraphicFramePr>
        <p:xfrm>
          <a:off x="6672064" y="3501009"/>
          <a:ext cx="1800200" cy="577297"/>
        </p:xfrm>
        <a:graphic>
          <a:graphicData uri="http://schemas.openxmlformats.org/presentationml/2006/ole">
            <mc:AlternateContent xmlns:mc="http://schemas.openxmlformats.org/markup-compatibility/2006">
              <mc:Choice xmlns:v="urn:schemas-microsoft-com:vml" Requires="v">
                <p:oleObj spid="_x0000_s3110" name="Equation" r:id="rId3" imgW="1041400" imgH="330200" progId="Equation.3">
                  <p:embed/>
                </p:oleObj>
              </mc:Choice>
              <mc:Fallback>
                <p:oleObj name="Equation" r:id="rId3" imgW="1041400" imgH="330200" progId="Equation.3">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2064" y="3501009"/>
                        <a:ext cx="1800200" cy="577297"/>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nvGraphicFramePr>
        <p:xfrm>
          <a:off x="6672064" y="4365104"/>
          <a:ext cx="2448272" cy="895202"/>
        </p:xfrm>
        <a:graphic>
          <a:graphicData uri="http://schemas.openxmlformats.org/presentationml/2006/ole">
            <mc:AlternateContent xmlns:mc="http://schemas.openxmlformats.org/markup-compatibility/2006">
              <mc:Choice xmlns:v="urn:schemas-microsoft-com:vml" Requires="v">
                <p:oleObj spid="_x0000_s3111" name="Equation" r:id="rId5" imgW="1955800" imgH="711200" progId="Equation.3">
                  <p:embed/>
                </p:oleObj>
              </mc:Choice>
              <mc:Fallback>
                <p:oleObj name="Equation" r:id="rId5" imgW="1955800" imgH="711200" progId="Equation.3">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2064" y="4365104"/>
                        <a:ext cx="2448272" cy="89520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2356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59095468-ACCB-C9E9-2AA7-E634377DC3DE}"/>
              </a:ext>
            </a:extLst>
          </p:cNvPr>
          <p:cNvSpPr>
            <a:spLocks noGrp="1" noChangeArrowheads="1"/>
          </p:cNvSpPr>
          <p:nvPr>
            <p:ph type="title"/>
          </p:nvPr>
        </p:nvSpPr>
        <p:spPr>
          <a:xfrm>
            <a:off x="2743200" y="228600"/>
            <a:ext cx="7391400" cy="685800"/>
          </a:xfrm>
        </p:spPr>
        <p:txBody>
          <a:bodyPr rtlCol="0">
            <a:normAutofit fontScale="90000"/>
          </a:bodyPr>
          <a:lstStyle/>
          <a:p>
            <a:pPr>
              <a:defRPr/>
            </a:pPr>
            <a:r>
              <a:rPr lang="en-US" altLang="en-US" b="1"/>
              <a:t>Mengapa Jaringan Syaraf Tiruan</a:t>
            </a:r>
          </a:p>
        </p:txBody>
      </p:sp>
      <p:sp>
        <p:nvSpPr>
          <p:cNvPr id="3" name="Content Placeholder 2">
            <a:extLst>
              <a:ext uri="{FF2B5EF4-FFF2-40B4-BE49-F238E27FC236}">
                <a16:creationId xmlns:a16="http://schemas.microsoft.com/office/drawing/2014/main" id="{2F56100E-1EEC-79D2-0E27-72497565987F}"/>
              </a:ext>
            </a:extLst>
          </p:cNvPr>
          <p:cNvSpPr>
            <a:spLocks noGrp="1"/>
          </p:cNvSpPr>
          <p:nvPr>
            <p:ph idx="1"/>
          </p:nvPr>
        </p:nvSpPr>
        <p:spPr>
          <a:xfrm>
            <a:off x="787791" y="1371600"/>
            <a:ext cx="10199077" cy="4724400"/>
          </a:xfrm>
        </p:spPr>
        <p:txBody>
          <a:bodyPr rtlCol="0">
            <a:normAutofit/>
          </a:bodyPr>
          <a:lstStyle/>
          <a:p>
            <a:pPr fontAlgn="auto">
              <a:buClr>
                <a:schemeClr val="accent1">
                  <a:lumMod val="75000"/>
                </a:schemeClr>
              </a:buClr>
              <a:buFont typeface="Arial"/>
              <a:buChar char="•"/>
              <a:defRPr/>
            </a:pPr>
            <a:r>
              <a:rPr lang="en-US" dirty="0" err="1"/>
              <a:t>Beberapa</a:t>
            </a:r>
            <a:r>
              <a:rPr lang="en-US" dirty="0"/>
              <a:t> </a:t>
            </a:r>
            <a:r>
              <a:rPr lang="en-US" dirty="0" err="1"/>
              <a:t>tugas</a:t>
            </a:r>
            <a:r>
              <a:rPr lang="en-US" dirty="0"/>
              <a:t> </a:t>
            </a:r>
            <a:r>
              <a:rPr lang="en-US" dirty="0" err="1"/>
              <a:t>dapat</a:t>
            </a:r>
            <a:r>
              <a:rPr lang="en-US" dirty="0"/>
              <a:t> </a:t>
            </a:r>
            <a:r>
              <a:rPr lang="en-US" dirty="0" err="1"/>
              <a:t>dengan</a:t>
            </a:r>
            <a:r>
              <a:rPr lang="en-US" dirty="0"/>
              <a:t> </a:t>
            </a:r>
            <a:r>
              <a:rPr lang="en-US" dirty="0" err="1"/>
              <a:t>mudah</a:t>
            </a:r>
            <a:r>
              <a:rPr lang="en-US" dirty="0"/>
              <a:t> </a:t>
            </a:r>
            <a:r>
              <a:rPr lang="en-US" dirty="0" err="1"/>
              <a:t>dikerjakan</a:t>
            </a:r>
            <a:r>
              <a:rPr lang="en-US" dirty="0"/>
              <a:t> </a:t>
            </a:r>
            <a:r>
              <a:rPr lang="en-US" dirty="0" err="1"/>
              <a:t>oleh</a:t>
            </a:r>
            <a:r>
              <a:rPr lang="en-US" dirty="0"/>
              <a:t> </a:t>
            </a:r>
            <a:r>
              <a:rPr lang="en-US" dirty="0" err="1"/>
              <a:t>manusia</a:t>
            </a:r>
            <a:r>
              <a:rPr lang="en-US" dirty="0"/>
              <a:t>, </a:t>
            </a:r>
            <a:r>
              <a:rPr lang="en-US" dirty="0" err="1"/>
              <a:t>tetapi</a:t>
            </a:r>
            <a:r>
              <a:rPr lang="en-US" dirty="0"/>
              <a:t> “SULIT” </a:t>
            </a:r>
            <a:r>
              <a:rPr lang="en-US" dirty="0" err="1"/>
              <a:t>dilakukan</a:t>
            </a:r>
            <a:r>
              <a:rPr lang="en-US" dirty="0"/>
              <a:t> </a:t>
            </a:r>
            <a:r>
              <a:rPr lang="en-US" dirty="0" err="1"/>
              <a:t>oleh</a:t>
            </a:r>
            <a:r>
              <a:rPr lang="en-US" dirty="0"/>
              <a:t> </a:t>
            </a:r>
            <a:r>
              <a:rPr lang="en-US" dirty="0" err="1"/>
              <a:t>mesin</a:t>
            </a:r>
            <a:r>
              <a:rPr lang="en-US" dirty="0"/>
              <a:t> Von </a:t>
            </a:r>
            <a:r>
              <a:rPr lang="en-US" dirty="0" err="1"/>
              <a:t>Neuman</a:t>
            </a:r>
            <a:r>
              <a:rPr lang="en-US" dirty="0"/>
              <a:t> </a:t>
            </a:r>
            <a:r>
              <a:rPr lang="en-US" dirty="0" err="1"/>
              <a:t>dengan</a:t>
            </a:r>
            <a:r>
              <a:rPr lang="en-US" dirty="0"/>
              <a:t> </a:t>
            </a:r>
            <a:r>
              <a:rPr lang="en-US" dirty="0" err="1"/>
              <a:t>paradigma</a:t>
            </a:r>
            <a:r>
              <a:rPr lang="en-US" dirty="0"/>
              <a:t> </a:t>
            </a:r>
            <a:r>
              <a:rPr lang="en-US" dirty="0" err="1"/>
              <a:t>konvensional</a:t>
            </a:r>
            <a:r>
              <a:rPr lang="en-US" dirty="0"/>
              <a:t> </a:t>
            </a:r>
            <a:r>
              <a:rPr lang="en-US" dirty="0" err="1"/>
              <a:t>melalui</a:t>
            </a:r>
            <a:r>
              <a:rPr lang="en-US" dirty="0"/>
              <a:t> </a:t>
            </a:r>
            <a:r>
              <a:rPr lang="en-US" dirty="0" err="1"/>
              <a:t>pendekatan</a:t>
            </a:r>
            <a:r>
              <a:rPr lang="en-US" dirty="0"/>
              <a:t> </a:t>
            </a:r>
            <a:r>
              <a:rPr lang="en-US" dirty="0" err="1"/>
              <a:t>algoritmik</a:t>
            </a:r>
            <a:r>
              <a:rPr lang="en-US" dirty="0"/>
              <a:t>, </a:t>
            </a:r>
            <a:r>
              <a:rPr lang="en-US" dirty="0" err="1"/>
              <a:t>mis</a:t>
            </a:r>
            <a:r>
              <a:rPr lang="en-US" dirty="0"/>
              <a:t>: </a:t>
            </a:r>
          </a:p>
          <a:p>
            <a:pPr marL="465138" indent="-117475">
              <a:buFontTx/>
              <a:buChar char="-"/>
              <a:defRPr/>
            </a:pPr>
            <a:r>
              <a:rPr lang="en-US" dirty="0"/>
              <a:t>Pattern recognition (hand-written characters)</a:t>
            </a:r>
          </a:p>
          <a:p>
            <a:pPr indent="4763">
              <a:buFontTx/>
              <a:buChar char="-"/>
              <a:defRPr/>
            </a:pPr>
            <a:r>
              <a:rPr lang="en-US" dirty="0"/>
              <a:t> Content addressable recall </a:t>
            </a:r>
          </a:p>
          <a:p>
            <a:pPr marL="566738" indent="-219075">
              <a:buFontTx/>
              <a:buChar char="-"/>
              <a:tabLst>
                <a:tab pos="465138" algn="l"/>
              </a:tabLst>
              <a:defRPr/>
            </a:pPr>
            <a:r>
              <a:rPr lang="en-US" dirty="0"/>
              <a:t>Approximate, common sense reasoning (driving, playing piano, baseball player)</a:t>
            </a:r>
          </a:p>
          <a:p>
            <a:pPr fontAlgn="auto">
              <a:buClr>
                <a:schemeClr val="accent1">
                  <a:lumMod val="75000"/>
                </a:schemeClr>
              </a:buClr>
              <a:buFont typeface="Arial"/>
              <a:buChar char="•"/>
              <a:defRPr/>
            </a:pPr>
            <a:r>
              <a:rPr lang="en-US" dirty="0"/>
              <a:t>Tugas2 </a:t>
            </a:r>
            <a:r>
              <a:rPr lang="en-US" dirty="0" err="1"/>
              <a:t>ini</a:t>
            </a:r>
            <a:r>
              <a:rPr lang="en-US" dirty="0"/>
              <a:t> </a:t>
            </a:r>
            <a:r>
              <a:rPr lang="en-US" dirty="0" err="1"/>
              <a:t>kadang</a:t>
            </a:r>
            <a:r>
              <a:rPr lang="en-US" dirty="0"/>
              <a:t> </a:t>
            </a:r>
            <a:r>
              <a:rPr lang="en-US" dirty="0" err="1"/>
              <a:t>sulit</a:t>
            </a:r>
            <a:r>
              <a:rPr lang="en-US" dirty="0"/>
              <a:t> </a:t>
            </a:r>
            <a:r>
              <a:rPr lang="en-US" dirty="0" err="1"/>
              <a:t>didefinisikan</a:t>
            </a:r>
            <a:r>
              <a:rPr lang="en-US" dirty="0"/>
              <a:t>, </a:t>
            </a:r>
            <a:r>
              <a:rPr lang="en-US" dirty="0" err="1"/>
              <a:t>hanya</a:t>
            </a:r>
            <a:r>
              <a:rPr lang="en-US" dirty="0"/>
              <a:t> </a:t>
            </a:r>
            <a:r>
              <a:rPr lang="en-US" dirty="0" err="1"/>
              <a:t>berdasarkan</a:t>
            </a:r>
            <a:r>
              <a:rPr lang="en-US" dirty="0"/>
              <a:t> </a:t>
            </a:r>
            <a:r>
              <a:rPr lang="en-US" dirty="0" err="1"/>
              <a:t>pengalaman</a:t>
            </a:r>
            <a:r>
              <a:rPr lang="en-US" dirty="0"/>
              <a:t>, </a:t>
            </a:r>
            <a:r>
              <a:rPr lang="en-US" dirty="0" err="1"/>
              <a:t>secara</a:t>
            </a:r>
            <a:r>
              <a:rPr lang="en-US" dirty="0"/>
              <a:t> </a:t>
            </a:r>
            <a:r>
              <a:rPr lang="en-US" dirty="0" err="1"/>
              <a:t>logika</a:t>
            </a:r>
            <a:r>
              <a:rPr lang="en-US" dirty="0"/>
              <a:t> </a:t>
            </a:r>
            <a:r>
              <a:rPr lang="en-US" dirty="0" err="1"/>
              <a:t>sulit</a:t>
            </a:r>
            <a:r>
              <a:rPr lang="en-US" dirty="0"/>
              <a:t> </a:t>
            </a:r>
            <a:r>
              <a:rPr lang="en-US" dirty="0" err="1"/>
              <a:t>diaplikasikan</a:t>
            </a:r>
            <a:endParaRPr lang="en-US" dirty="0"/>
          </a:p>
          <a:p>
            <a:pPr fontAlgn="auto">
              <a:buClr>
                <a:schemeClr val="accent1">
                  <a:lumMod val="75000"/>
                </a:schemeClr>
              </a:buClr>
              <a:buFont typeface="Arial"/>
              <a:buChar char="•"/>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381000"/>
          </a:xfrm>
        </p:spPr>
        <p:txBody>
          <a:bodyPr>
            <a:normAutofit fontScale="90000"/>
          </a:bodyPr>
          <a:lstStyle/>
          <a:p>
            <a:r>
              <a:rPr lang="en-US" dirty="0"/>
              <a:t>Perceptron (Case)</a:t>
            </a:r>
          </a:p>
        </p:txBody>
      </p:sp>
      <p:sp>
        <p:nvSpPr>
          <p:cNvPr id="9" name="Content Placeholder 8"/>
          <p:cNvSpPr>
            <a:spLocks noGrp="1"/>
          </p:cNvSpPr>
          <p:nvPr>
            <p:ph idx="1"/>
          </p:nvPr>
        </p:nvSpPr>
        <p:spPr>
          <a:xfrm>
            <a:off x="2532185" y="4079631"/>
            <a:ext cx="7771971" cy="2092568"/>
          </a:xfrm>
        </p:spPr>
        <p:txBody>
          <a:bodyPr>
            <a:noAutofit/>
          </a:bodyPr>
          <a:lstStyle/>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pPr marL="0" indent="0">
              <a:buNone/>
            </a:pPr>
            <a:endParaRPr lang="en-US" sz="2000" dirty="0">
              <a:latin typeface="Cambria" panose="02040503050406030204" pitchFamily="18" charset="0"/>
              <a:ea typeface="Cambria" panose="02040503050406030204" pitchFamily="18" charset="0"/>
            </a:endParaRPr>
          </a:p>
          <a:p>
            <a:r>
              <a:rPr lang="id-ID" sz="2000" b="1" dirty="0">
                <a:latin typeface="Cambria" panose="02040503050406030204" pitchFamily="18" charset="0"/>
                <a:ea typeface="Cambria" panose="02040503050406030204" pitchFamily="18" charset="0"/>
              </a:rPr>
              <a:t>Algoritma Pelatihan Perceptron:</a:t>
            </a:r>
            <a:endParaRPr lang="id-ID" sz="2000" dirty="0">
              <a:latin typeface="Cambria" panose="02040503050406030204" pitchFamily="18" charset="0"/>
              <a:ea typeface="Cambria" panose="02040503050406030204" pitchFamily="18" charset="0"/>
            </a:endParaRPr>
          </a:p>
          <a:p>
            <a:r>
              <a:rPr lang="id-ID" sz="2000" dirty="0">
                <a:latin typeface="Cambria" panose="02040503050406030204" pitchFamily="18" charset="0"/>
                <a:ea typeface="Cambria" panose="02040503050406030204" pitchFamily="18" charset="0"/>
              </a:rPr>
              <a:t>Bobot awal    </a:t>
            </a:r>
            <a:r>
              <a:rPr lang="en-US" sz="2000" dirty="0">
                <a:latin typeface="Cambria" panose="02040503050406030204" pitchFamily="18" charset="0"/>
                <a:ea typeface="Cambria" panose="02040503050406030204" pitchFamily="18" charset="0"/>
              </a:rPr>
              <a:t>	</a:t>
            </a:r>
            <a:r>
              <a:rPr lang="id-ID" sz="2000" dirty="0">
                <a:latin typeface="Cambria" panose="02040503050406030204" pitchFamily="18" charset="0"/>
                <a:ea typeface="Cambria" panose="02040503050406030204" pitchFamily="18" charset="0"/>
              </a:rPr>
              <a:t> 	: w1 = w2 = 0</a:t>
            </a:r>
          </a:p>
          <a:p>
            <a:r>
              <a:rPr lang="id-ID" sz="2000" dirty="0">
                <a:latin typeface="Cambria" panose="02040503050406030204" pitchFamily="18" charset="0"/>
                <a:ea typeface="Cambria" panose="02040503050406030204" pitchFamily="18" charset="0"/>
              </a:rPr>
              <a:t>Bias awal     	</a:t>
            </a:r>
            <a:r>
              <a:rPr lang="en-US" sz="2000" dirty="0">
                <a:latin typeface="Cambria" panose="02040503050406030204" pitchFamily="18" charset="0"/>
                <a:ea typeface="Cambria" panose="02040503050406030204" pitchFamily="18" charset="0"/>
              </a:rPr>
              <a:t>	</a:t>
            </a:r>
            <a:r>
              <a:rPr lang="id-ID" sz="2000" dirty="0">
                <a:latin typeface="Cambria" panose="02040503050406030204" pitchFamily="18" charset="0"/>
                <a:ea typeface="Cambria" panose="02040503050406030204" pitchFamily="18" charset="0"/>
              </a:rPr>
              <a:t>:  b = 0</a:t>
            </a:r>
          </a:p>
          <a:p>
            <a:r>
              <a:rPr lang="id-ID" sz="2000" dirty="0">
                <a:latin typeface="Cambria" panose="02040503050406030204" pitchFamily="18" charset="0"/>
                <a:ea typeface="Cambria" panose="02040503050406030204" pitchFamily="18" charset="0"/>
              </a:rPr>
              <a:t>Learning rate (</a:t>
            </a:r>
            <a:r>
              <a:rPr lang="en-US" sz="2000" dirty="0">
                <a:latin typeface="Cambria" panose="02040503050406030204" pitchFamily="18" charset="0"/>
                <a:ea typeface="Cambria" panose="02040503050406030204" pitchFamily="18" charset="0"/>
              </a:rPr>
              <a:t>α</a:t>
            </a:r>
            <a:r>
              <a:rPr lang="id-ID" sz="2000" dirty="0">
                <a:latin typeface="Cambria" panose="02040503050406030204" pitchFamily="18" charset="0"/>
                <a:ea typeface="Cambria" panose="02040503050406030204" pitchFamily="18" charset="0"/>
              </a:rPr>
              <a:t>)	: 0,8</a:t>
            </a:r>
          </a:p>
          <a:p>
            <a:r>
              <a:rPr lang="id-ID" sz="2000" dirty="0">
                <a:latin typeface="Cambria" panose="02040503050406030204" pitchFamily="18" charset="0"/>
                <a:ea typeface="Cambria" panose="02040503050406030204" pitchFamily="18" charset="0"/>
              </a:rPr>
              <a:t>Threshold (</a:t>
            </a:r>
            <a:r>
              <a:rPr lang="en-US" sz="2000" dirty="0">
                <a:latin typeface="Cambria" panose="02040503050406030204" pitchFamily="18" charset="0"/>
                <a:ea typeface="Cambria" panose="02040503050406030204" pitchFamily="18" charset="0"/>
              </a:rPr>
              <a:t>θ</a:t>
            </a:r>
            <a:r>
              <a:rPr lang="id-ID" sz="2000" dirty="0">
                <a:latin typeface="Cambria" panose="02040503050406030204" pitchFamily="18" charset="0"/>
                <a:ea typeface="Cambria" panose="02040503050406030204" pitchFamily="18" charset="0"/>
              </a:rPr>
              <a:t>)   	: 0,5</a:t>
            </a:r>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p:txBody>
      </p:sp>
      <p:sp>
        <p:nvSpPr>
          <p:cNvPr id="5" name="Date Placeholder 4"/>
          <p:cNvSpPr>
            <a:spLocks noGrp="1"/>
          </p:cNvSpPr>
          <p:nvPr>
            <p:ph type="dt" sz="half" idx="10"/>
          </p:nvPr>
        </p:nvSpPr>
        <p:spPr/>
        <p:txBody>
          <a:bodyPr/>
          <a:lstStyle/>
          <a:p>
            <a:fld id="{CAB92237-1B09-4B5A-9849-37794D144CBF}" type="datetime1">
              <a:rPr lang="ms-MY" smtClean="0"/>
              <a:t>5/12/2022</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30</a:t>
            </a:fld>
            <a:endParaRPr lang="ms-MY"/>
          </a:p>
        </p:txBody>
      </p:sp>
      <p:pic>
        <p:nvPicPr>
          <p:cNvPr id="10" name="Picture 10"/>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64618" y="1492795"/>
            <a:ext cx="8062763"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050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91308"/>
          </a:xfrm>
        </p:spPr>
        <p:txBody>
          <a:bodyPr/>
          <a:lstStyle/>
          <a:p>
            <a:r>
              <a:rPr lang="en-US" dirty="0">
                <a:highlight>
                  <a:srgbClr val="FFFF00"/>
                </a:highlight>
              </a:rPr>
              <a:t>Perceptron Epoch </a:t>
            </a:r>
            <a:r>
              <a:rPr lang="en-US" dirty="0" err="1">
                <a:highlight>
                  <a:srgbClr val="FFFF00"/>
                </a:highlight>
              </a:rPr>
              <a:t>ke</a:t>
            </a:r>
            <a:r>
              <a:rPr lang="en-US" dirty="0">
                <a:highlight>
                  <a:srgbClr val="FFFF00"/>
                </a:highlight>
              </a:rPr>
              <a:t> 1</a:t>
            </a:r>
          </a:p>
        </p:txBody>
      </p:sp>
      <p:pic>
        <p:nvPicPr>
          <p:cNvPr id="7" name="Picture 1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4170" y="2243125"/>
            <a:ext cx="9503659" cy="435295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CA745885-344C-47D2-A45A-91F430210655}" type="datetime1">
              <a:rPr lang="ms-MY" smtClean="0"/>
              <a:t>5/12/2022</a:t>
            </a:fld>
            <a:endParaRPr lang="ms-MY"/>
          </a:p>
        </p:txBody>
      </p:sp>
      <p:sp>
        <p:nvSpPr>
          <p:cNvPr id="6" name="Slide Number Placeholder 5"/>
          <p:cNvSpPr>
            <a:spLocks noGrp="1"/>
          </p:cNvSpPr>
          <p:nvPr>
            <p:ph type="sldNum" sz="quarter" idx="12"/>
          </p:nvPr>
        </p:nvSpPr>
        <p:spPr/>
        <p:txBody>
          <a:bodyPr/>
          <a:lstStyle/>
          <a:p>
            <a:fld id="{61E10ECE-9EBB-41D3-A789-D5A3BB1F08E8}" type="slidenum">
              <a:rPr lang="ms-MY" smtClean="0"/>
              <a:t>31</a:t>
            </a:fld>
            <a:endParaRPr lang="ms-MY" dirty="0"/>
          </a:p>
        </p:txBody>
      </p:sp>
    </p:spTree>
    <p:extLst>
      <p:ext uri="{BB962C8B-B14F-4D97-AF65-F5344CB8AC3E}">
        <p14:creationId xmlns:p14="http://schemas.microsoft.com/office/powerpoint/2010/main" val="3407946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678766"/>
          </a:xfrm>
        </p:spPr>
        <p:txBody>
          <a:bodyPr>
            <a:normAutofit fontScale="90000"/>
          </a:bodyPr>
          <a:lstStyle/>
          <a:p>
            <a:r>
              <a:rPr lang="en-US" dirty="0">
                <a:highlight>
                  <a:srgbClr val="FFFF00"/>
                </a:highlight>
              </a:rPr>
              <a:t>Perceptron Epoch </a:t>
            </a:r>
            <a:r>
              <a:rPr lang="en-US" dirty="0" err="1">
                <a:highlight>
                  <a:srgbClr val="FFFF00"/>
                </a:highlight>
              </a:rPr>
              <a:t>ke</a:t>
            </a:r>
            <a:r>
              <a:rPr lang="en-US" dirty="0">
                <a:highlight>
                  <a:srgbClr val="FFFF00"/>
                </a:highlight>
              </a:rPr>
              <a:t> 1</a:t>
            </a:r>
          </a:p>
        </p:txBody>
      </p:sp>
      <p:pic>
        <p:nvPicPr>
          <p:cNvPr id="7" name="Picture 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0581" y="1912572"/>
            <a:ext cx="9527108" cy="473377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CA745885-344C-47D2-A45A-91F430210655}" type="datetime1">
              <a:rPr lang="ms-MY" smtClean="0"/>
              <a:t>5/12/2022</a:t>
            </a:fld>
            <a:endParaRPr lang="ms-MY"/>
          </a:p>
        </p:txBody>
      </p:sp>
      <p:sp>
        <p:nvSpPr>
          <p:cNvPr id="6" name="Slide Number Placeholder 5"/>
          <p:cNvSpPr>
            <a:spLocks noGrp="1"/>
          </p:cNvSpPr>
          <p:nvPr>
            <p:ph type="sldNum" sz="quarter" idx="12"/>
          </p:nvPr>
        </p:nvSpPr>
        <p:spPr/>
        <p:txBody>
          <a:bodyPr/>
          <a:lstStyle/>
          <a:p>
            <a:fld id="{61E10ECE-9EBB-41D3-A789-D5A3BB1F08E8}" type="slidenum">
              <a:rPr lang="ms-MY" smtClean="0"/>
              <a:t>32</a:t>
            </a:fld>
            <a:endParaRPr lang="ms-MY" dirty="0"/>
          </a:p>
        </p:txBody>
      </p:sp>
    </p:spTree>
    <p:extLst>
      <p:ext uri="{BB962C8B-B14F-4D97-AF65-F5344CB8AC3E}">
        <p14:creationId xmlns:p14="http://schemas.microsoft.com/office/powerpoint/2010/main" val="8539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4311" y="685801"/>
            <a:ext cx="10018713" cy="791308"/>
          </a:xfrm>
        </p:spPr>
        <p:txBody>
          <a:bodyPr/>
          <a:lstStyle/>
          <a:p>
            <a:r>
              <a:rPr lang="en-US" dirty="0">
                <a:highlight>
                  <a:srgbClr val="FFFF00"/>
                </a:highlight>
              </a:rPr>
              <a:t>Perceptron Epoch </a:t>
            </a:r>
            <a:r>
              <a:rPr lang="en-US" dirty="0" err="1">
                <a:highlight>
                  <a:srgbClr val="FFFF00"/>
                </a:highlight>
              </a:rPr>
              <a:t>ke</a:t>
            </a:r>
            <a:r>
              <a:rPr lang="en-US" dirty="0">
                <a:highlight>
                  <a:srgbClr val="FFFF00"/>
                </a:highlight>
              </a:rPr>
              <a:t> 1</a:t>
            </a:r>
          </a:p>
        </p:txBody>
      </p:sp>
      <p:pic>
        <p:nvPicPr>
          <p:cNvPr id="6"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8548" y="2161863"/>
            <a:ext cx="8393225" cy="4515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281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6" name="Rectangle 10"/>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6988" name="Rectangle 12"/>
          <p:cNvSpPr>
            <a:spLocks noChangeArrowheads="1"/>
          </p:cNvSpPr>
          <p:nvPr/>
        </p:nvSpPr>
        <p:spPr bwMode="auto">
          <a:xfrm>
            <a:off x="1524001"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 name="Title 2"/>
          <p:cNvSpPr>
            <a:spLocks noGrp="1"/>
          </p:cNvSpPr>
          <p:nvPr>
            <p:ph type="title"/>
          </p:nvPr>
        </p:nvSpPr>
        <p:spPr>
          <a:xfrm>
            <a:off x="1484311" y="685800"/>
            <a:ext cx="10018713" cy="931985"/>
          </a:xfrm>
        </p:spPr>
        <p:txBody>
          <a:bodyPr/>
          <a:lstStyle/>
          <a:p>
            <a:r>
              <a:rPr lang="en-US" dirty="0">
                <a:highlight>
                  <a:srgbClr val="FFFF00"/>
                </a:highlight>
              </a:rPr>
              <a:t>Perceptron Epoch </a:t>
            </a:r>
            <a:r>
              <a:rPr lang="en-US" dirty="0" err="1">
                <a:highlight>
                  <a:srgbClr val="FFFF00"/>
                </a:highlight>
              </a:rPr>
              <a:t>ke</a:t>
            </a:r>
            <a:r>
              <a:rPr lang="en-US" dirty="0">
                <a:highlight>
                  <a:srgbClr val="FFFF00"/>
                </a:highlight>
              </a:rPr>
              <a:t> 1</a:t>
            </a:r>
          </a:p>
        </p:txBody>
      </p:sp>
      <p:pic>
        <p:nvPicPr>
          <p:cNvPr id="7" name="Picture 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1722" y="2207161"/>
            <a:ext cx="9340014" cy="4424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759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C9B7-DEAA-CFC1-300F-D4403B4D1EEB}"/>
              </a:ext>
            </a:extLst>
          </p:cNvPr>
          <p:cNvSpPr>
            <a:spLocks noGrp="1"/>
          </p:cNvSpPr>
          <p:nvPr>
            <p:ph type="title"/>
          </p:nvPr>
        </p:nvSpPr>
        <p:spPr/>
        <p:txBody>
          <a:bodyPr/>
          <a:lstStyle/>
          <a:p>
            <a:endParaRPr lang="id-ID"/>
          </a:p>
        </p:txBody>
      </p:sp>
      <p:graphicFrame>
        <p:nvGraphicFramePr>
          <p:cNvPr id="4" name="Content Placeholder 3">
            <a:extLst>
              <a:ext uri="{FF2B5EF4-FFF2-40B4-BE49-F238E27FC236}">
                <a16:creationId xmlns:a16="http://schemas.microsoft.com/office/drawing/2014/main" id="{1207F018-3F53-A05E-5336-46D7BD486407}"/>
              </a:ext>
            </a:extLst>
          </p:cNvPr>
          <p:cNvGraphicFramePr>
            <a:graphicFrameLocks noGrp="1"/>
          </p:cNvGraphicFramePr>
          <p:nvPr>
            <p:ph idx="1"/>
            <p:extLst>
              <p:ext uri="{D42A27DB-BD31-4B8C-83A1-F6EECF244321}">
                <p14:modId xmlns:p14="http://schemas.microsoft.com/office/powerpoint/2010/main" val="1928873657"/>
              </p:ext>
            </p:extLst>
          </p:nvPr>
        </p:nvGraphicFramePr>
        <p:xfrm>
          <a:off x="2560320" y="872932"/>
          <a:ext cx="7948242" cy="3938222"/>
        </p:xfrm>
        <a:graphic>
          <a:graphicData uri="http://schemas.openxmlformats.org/drawingml/2006/table">
            <a:tbl>
              <a:tblPr>
                <a:tableStyleId>{5C22544A-7EE6-4342-B048-85BDC9FD1C3A}</a:tableStyleId>
              </a:tblPr>
              <a:tblGrid>
                <a:gridCol w="883138">
                  <a:extLst>
                    <a:ext uri="{9D8B030D-6E8A-4147-A177-3AD203B41FA5}">
                      <a16:colId xmlns:a16="http://schemas.microsoft.com/office/drawing/2014/main" val="3134869780"/>
                    </a:ext>
                  </a:extLst>
                </a:gridCol>
                <a:gridCol w="883138">
                  <a:extLst>
                    <a:ext uri="{9D8B030D-6E8A-4147-A177-3AD203B41FA5}">
                      <a16:colId xmlns:a16="http://schemas.microsoft.com/office/drawing/2014/main" val="3056073510"/>
                    </a:ext>
                  </a:extLst>
                </a:gridCol>
                <a:gridCol w="883138">
                  <a:extLst>
                    <a:ext uri="{9D8B030D-6E8A-4147-A177-3AD203B41FA5}">
                      <a16:colId xmlns:a16="http://schemas.microsoft.com/office/drawing/2014/main" val="1096750601"/>
                    </a:ext>
                  </a:extLst>
                </a:gridCol>
                <a:gridCol w="883138">
                  <a:extLst>
                    <a:ext uri="{9D8B030D-6E8A-4147-A177-3AD203B41FA5}">
                      <a16:colId xmlns:a16="http://schemas.microsoft.com/office/drawing/2014/main" val="3339337792"/>
                    </a:ext>
                  </a:extLst>
                </a:gridCol>
                <a:gridCol w="883138">
                  <a:extLst>
                    <a:ext uri="{9D8B030D-6E8A-4147-A177-3AD203B41FA5}">
                      <a16:colId xmlns:a16="http://schemas.microsoft.com/office/drawing/2014/main" val="1851100431"/>
                    </a:ext>
                  </a:extLst>
                </a:gridCol>
                <a:gridCol w="883138">
                  <a:extLst>
                    <a:ext uri="{9D8B030D-6E8A-4147-A177-3AD203B41FA5}">
                      <a16:colId xmlns:a16="http://schemas.microsoft.com/office/drawing/2014/main" val="336328196"/>
                    </a:ext>
                  </a:extLst>
                </a:gridCol>
                <a:gridCol w="883138">
                  <a:extLst>
                    <a:ext uri="{9D8B030D-6E8A-4147-A177-3AD203B41FA5}">
                      <a16:colId xmlns:a16="http://schemas.microsoft.com/office/drawing/2014/main" val="401029829"/>
                    </a:ext>
                  </a:extLst>
                </a:gridCol>
                <a:gridCol w="883138">
                  <a:extLst>
                    <a:ext uri="{9D8B030D-6E8A-4147-A177-3AD203B41FA5}">
                      <a16:colId xmlns:a16="http://schemas.microsoft.com/office/drawing/2014/main" val="436112664"/>
                    </a:ext>
                  </a:extLst>
                </a:gridCol>
                <a:gridCol w="883138">
                  <a:extLst>
                    <a:ext uri="{9D8B030D-6E8A-4147-A177-3AD203B41FA5}">
                      <a16:colId xmlns:a16="http://schemas.microsoft.com/office/drawing/2014/main" val="175570401"/>
                    </a:ext>
                  </a:extLst>
                </a:gridCol>
              </a:tblGrid>
              <a:tr h="875162">
                <a:tc rowSpan="2">
                  <a:txBody>
                    <a:bodyPr/>
                    <a:lstStyle/>
                    <a:p>
                      <a:pPr algn="ctr" fontAlgn="ctr"/>
                      <a:r>
                        <a:rPr lang="id-ID" sz="1100" u="none" strike="noStrike">
                          <a:effectLst/>
                        </a:rPr>
                        <a:t>No</a:t>
                      </a:r>
                      <a:endParaRPr lang="id-ID" sz="1100" b="1" i="0" u="none" strike="noStrike">
                        <a:solidFill>
                          <a:srgbClr val="000000"/>
                        </a:solidFill>
                        <a:effectLst/>
                        <a:latin typeface="Calibri" panose="020F0502020204030204" pitchFamily="34" charset="0"/>
                      </a:endParaRPr>
                    </a:p>
                  </a:txBody>
                  <a:tcPr marL="9525" marR="9525" marT="9525" marB="0" anchor="ctr"/>
                </a:tc>
                <a:tc gridSpan="3">
                  <a:txBody>
                    <a:bodyPr/>
                    <a:lstStyle/>
                    <a:p>
                      <a:pPr algn="ctr" fontAlgn="ctr"/>
                      <a:r>
                        <a:rPr lang="id-ID" sz="1100" u="none" strike="noStrike" dirty="0">
                          <a:effectLst/>
                        </a:rPr>
                        <a:t>Neuron </a:t>
                      </a:r>
                      <a:r>
                        <a:rPr lang="id-ID" sz="1100" u="none" strike="noStrike" dirty="0" err="1">
                          <a:effectLst/>
                        </a:rPr>
                        <a:t>Input</a:t>
                      </a:r>
                      <a:endParaRPr lang="id-ID"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id-ID"/>
                    </a:p>
                  </a:txBody>
                  <a:tcPr/>
                </a:tc>
                <a:tc hMerge="1">
                  <a:txBody>
                    <a:bodyPr/>
                    <a:lstStyle/>
                    <a:p>
                      <a:endParaRPr lang="id-ID"/>
                    </a:p>
                  </a:txBody>
                  <a:tcPr/>
                </a:tc>
                <a:tc rowSpan="2">
                  <a:txBody>
                    <a:bodyPr/>
                    <a:lstStyle/>
                    <a:p>
                      <a:pPr algn="ctr" fontAlgn="ctr"/>
                      <a:r>
                        <a:rPr lang="id-ID" sz="1100" u="none" strike="noStrike">
                          <a:effectLst/>
                        </a:rPr>
                        <a:t>Yin</a:t>
                      </a:r>
                      <a:endParaRPr lang="id-ID" sz="1100" b="1"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id-ID" sz="1100" u="none" strike="noStrike">
                          <a:effectLst/>
                        </a:rPr>
                        <a:t>Yout</a:t>
                      </a:r>
                      <a:endParaRPr lang="id-ID" sz="1100" b="1" i="0" u="none" strike="noStrike">
                        <a:solidFill>
                          <a:srgbClr val="000000"/>
                        </a:solidFill>
                        <a:effectLst/>
                        <a:latin typeface="Calibri" panose="020F0502020204030204" pitchFamily="34" charset="0"/>
                      </a:endParaRPr>
                    </a:p>
                  </a:txBody>
                  <a:tcPr marL="9525" marR="9525" marT="9525" marB="0" anchor="ctr"/>
                </a:tc>
                <a:tc gridSpan="3">
                  <a:txBody>
                    <a:bodyPr/>
                    <a:lstStyle/>
                    <a:p>
                      <a:pPr algn="ctr" fontAlgn="ctr"/>
                      <a:r>
                        <a:rPr lang="id-ID" sz="1100" u="none" strike="noStrike">
                          <a:effectLst/>
                        </a:rPr>
                        <a:t>Bobot baru</a:t>
                      </a:r>
                      <a:endParaRPr lang="id-ID" sz="1100" b="1"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3247714798"/>
                  </a:ext>
                </a:extLst>
              </a:tr>
              <a:tr h="437580">
                <a:tc vMerge="1">
                  <a:txBody>
                    <a:bodyPr/>
                    <a:lstStyle/>
                    <a:p>
                      <a:endParaRPr lang="id-ID"/>
                    </a:p>
                  </a:txBody>
                  <a:tcPr/>
                </a:tc>
                <a:tc>
                  <a:txBody>
                    <a:bodyPr/>
                    <a:lstStyle/>
                    <a:p>
                      <a:pPr algn="ctr" fontAlgn="ctr"/>
                      <a:r>
                        <a:rPr lang="id-ID" sz="1100" u="none" strike="noStrike">
                          <a:effectLst/>
                        </a:rPr>
                        <a:t>X1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X2</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t</a:t>
                      </a:r>
                      <a:endParaRPr lang="id-ID"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id-ID"/>
                    </a:p>
                  </a:txBody>
                  <a:tcPr/>
                </a:tc>
                <a:tc vMerge="1">
                  <a:txBody>
                    <a:bodyPr/>
                    <a:lstStyle/>
                    <a:p>
                      <a:endParaRPr lang="id-ID"/>
                    </a:p>
                  </a:txBody>
                  <a:tcPr/>
                </a:tc>
                <a:tc>
                  <a:txBody>
                    <a:bodyPr/>
                    <a:lstStyle/>
                    <a:p>
                      <a:pPr algn="ctr" fontAlgn="ctr"/>
                      <a:r>
                        <a:rPr lang="id-ID" sz="1100" u="none" strike="noStrike">
                          <a:effectLst/>
                        </a:rPr>
                        <a:t>w1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w2</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b</a:t>
                      </a:r>
                      <a:endParaRPr lang="id-ID"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88233813"/>
                  </a:ext>
                </a:extLst>
              </a:tr>
              <a:tr h="437580">
                <a:tc>
                  <a:txBody>
                    <a:bodyPr/>
                    <a:lstStyle/>
                    <a:p>
                      <a:pPr algn="ctr" fontAlgn="ctr"/>
                      <a:r>
                        <a:rPr lang="id-ID" sz="1100" u="none" strike="noStrike">
                          <a:effectLst/>
                        </a:rPr>
                        <a:t> </a:t>
                      </a:r>
                      <a:endParaRPr lang="id-ID"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10149608"/>
                  </a:ext>
                </a:extLst>
              </a:tr>
              <a:tr h="437580">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23110935"/>
                  </a:ext>
                </a:extLst>
              </a:tr>
              <a:tr h="437580">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44214453"/>
                  </a:ext>
                </a:extLst>
              </a:tr>
              <a:tr h="437580">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42863438"/>
                  </a:ext>
                </a:extLst>
              </a:tr>
              <a:tr h="437580">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1,6</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67527166"/>
                  </a:ext>
                </a:extLst>
              </a:tr>
              <a:tr h="437580">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dirty="0">
                          <a:effectLst/>
                        </a:rPr>
                        <a:t> </a:t>
                      </a:r>
                      <a:endParaRPr lang="id-ID"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0153713"/>
                  </a:ext>
                </a:extLst>
              </a:tr>
            </a:tbl>
          </a:graphicData>
        </a:graphic>
      </p:graphicFrame>
    </p:spTree>
    <p:extLst>
      <p:ext uri="{BB962C8B-B14F-4D97-AF65-F5344CB8AC3E}">
        <p14:creationId xmlns:p14="http://schemas.microsoft.com/office/powerpoint/2010/main" val="3314592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4311" y="685801"/>
            <a:ext cx="10018713" cy="946052"/>
          </a:xfrm>
        </p:spPr>
        <p:txBody>
          <a:bodyPr/>
          <a:lstStyle/>
          <a:p>
            <a:r>
              <a:rPr lang="en-US" dirty="0">
                <a:highlight>
                  <a:srgbClr val="FF00FF"/>
                </a:highlight>
              </a:rPr>
              <a:t>Perceptron Epoch </a:t>
            </a:r>
            <a:r>
              <a:rPr lang="en-US" dirty="0" err="1">
                <a:highlight>
                  <a:srgbClr val="FF00FF"/>
                </a:highlight>
              </a:rPr>
              <a:t>ke</a:t>
            </a:r>
            <a:r>
              <a:rPr lang="en-US" dirty="0">
                <a:highlight>
                  <a:srgbClr val="FF00FF"/>
                </a:highlight>
              </a:rPr>
              <a:t> 2</a:t>
            </a:r>
          </a:p>
        </p:txBody>
      </p:sp>
      <p:pic>
        <p:nvPicPr>
          <p:cNvPr id="5"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8572" y="1800666"/>
            <a:ext cx="8257725" cy="463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289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4311" y="685800"/>
            <a:ext cx="10018713" cy="720969"/>
          </a:xfrm>
        </p:spPr>
        <p:txBody>
          <a:bodyPr/>
          <a:lstStyle/>
          <a:p>
            <a:r>
              <a:rPr lang="en-US" dirty="0">
                <a:highlight>
                  <a:srgbClr val="FF00FF"/>
                </a:highlight>
              </a:rPr>
              <a:t>Perceptron Epoch </a:t>
            </a:r>
            <a:r>
              <a:rPr lang="en-US" dirty="0" err="1">
                <a:highlight>
                  <a:srgbClr val="FF00FF"/>
                </a:highlight>
              </a:rPr>
              <a:t>ke</a:t>
            </a:r>
            <a:r>
              <a:rPr lang="en-US" dirty="0">
                <a:highlight>
                  <a:srgbClr val="FF00FF"/>
                </a:highlight>
              </a:rPr>
              <a:t> 2</a:t>
            </a:r>
          </a:p>
        </p:txBody>
      </p:sp>
      <p:pic>
        <p:nvPicPr>
          <p:cNvPr id="5" name="Picture 9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2978" y="1988840"/>
            <a:ext cx="8301495"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043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4311" y="685801"/>
            <a:ext cx="10018713" cy="726976"/>
          </a:xfrm>
        </p:spPr>
        <p:txBody>
          <a:bodyPr/>
          <a:lstStyle/>
          <a:p>
            <a:r>
              <a:rPr lang="en-US" dirty="0">
                <a:highlight>
                  <a:srgbClr val="FF00FF"/>
                </a:highlight>
              </a:rPr>
              <a:t>Perceptron Epoch </a:t>
            </a:r>
            <a:r>
              <a:rPr lang="en-US" dirty="0" err="1">
                <a:highlight>
                  <a:srgbClr val="FF00FF"/>
                </a:highlight>
              </a:rPr>
              <a:t>ke</a:t>
            </a:r>
            <a:r>
              <a:rPr lang="en-US" dirty="0">
                <a:highlight>
                  <a:srgbClr val="FF00FF"/>
                </a:highlight>
              </a:rPr>
              <a:t> 2</a:t>
            </a:r>
          </a:p>
        </p:txBody>
      </p:sp>
      <p:pic>
        <p:nvPicPr>
          <p:cNvPr id="5" name="Picture 1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5600" y="1916832"/>
            <a:ext cx="7127920"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75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4311" y="685800"/>
            <a:ext cx="10018713" cy="650631"/>
          </a:xfrm>
        </p:spPr>
        <p:txBody>
          <a:bodyPr>
            <a:normAutofit fontScale="90000"/>
          </a:bodyPr>
          <a:lstStyle/>
          <a:p>
            <a:r>
              <a:rPr lang="en-US" dirty="0">
                <a:highlight>
                  <a:srgbClr val="FF00FF"/>
                </a:highlight>
              </a:rPr>
              <a:t>Perceptron Epoch </a:t>
            </a:r>
            <a:r>
              <a:rPr lang="en-US" dirty="0" err="1">
                <a:highlight>
                  <a:srgbClr val="FF00FF"/>
                </a:highlight>
              </a:rPr>
              <a:t>ke</a:t>
            </a:r>
            <a:r>
              <a:rPr lang="en-US" dirty="0">
                <a:highlight>
                  <a:srgbClr val="FF00FF"/>
                </a:highlight>
              </a:rPr>
              <a:t> 2</a:t>
            </a:r>
          </a:p>
        </p:txBody>
      </p:sp>
      <p:pic>
        <p:nvPicPr>
          <p:cNvPr id="5" name="Picture 6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7568" y="1981262"/>
            <a:ext cx="7920881" cy="3751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028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F5A0946-7297-85B1-2F2E-C728B81FCB36}"/>
              </a:ext>
            </a:extLst>
          </p:cNvPr>
          <p:cNvSpPr>
            <a:spLocks noGrp="1" noChangeArrowheads="1"/>
          </p:cNvSpPr>
          <p:nvPr>
            <p:ph type="title"/>
          </p:nvPr>
        </p:nvSpPr>
        <p:spPr>
          <a:xfrm>
            <a:off x="2743200" y="228600"/>
            <a:ext cx="7162800" cy="685800"/>
          </a:xfrm>
        </p:spPr>
        <p:txBody>
          <a:bodyPr rtlCol="0">
            <a:normAutofit fontScale="90000"/>
          </a:bodyPr>
          <a:lstStyle/>
          <a:p>
            <a:pPr>
              <a:defRPr/>
            </a:pPr>
            <a:r>
              <a:rPr lang="en-US" altLang="en-US" b="1"/>
              <a:t>Mengapa Jaringan Syaraf Tiruan</a:t>
            </a:r>
          </a:p>
        </p:txBody>
      </p:sp>
      <p:pic>
        <p:nvPicPr>
          <p:cNvPr id="11267" name="Picture 2">
            <a:extLst>
              <a:ext uri="{FF2B5EF4-FFF2-40B4-BE49-F238E27FC236}">
                <a16:creationId xmlns:a16="http://schemas.microsoft.com/office/drawing/2014/main" id="{A33E7BC8-BF0C-D0DC-2A47-3575BC3DB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1" y="1371601"/>
            <a:ext cx="72104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CAE1E-87BC-E4A4-AFEB-9C364597528E}"/>
              </a:ext>
            </a:extLst>
          </p:cNvPr>
          <p:cNvSpPr>
            <a:spLocks noGrp="1"/>
          </p:cNvSpPr>
          <p:nvPr>
            <p:ph type="title"/>
          </p:nvPr>
        </p:nvSpPr>
        <p:spPr/>
        <p:txBody>
          <a:bodyPr/>
          <a:lstStyle/>
          <a:p>
            <a:endParaRPr lang="id-ID"/>
          </a:p>
        </p:txBody>
      </p:sp>
      <p:graphicFrame>
        <p:nvGraphicFramePr>
          <p:cNvPr id="4" name="Content Placeholder 3">
            <a:extLst>
              <a:ext uri="{FF2B5EF4-FFF2-40B4-BE49-F238E27FC236}">
                <a16:creationId xmlns:a16="http://schemas.microsoft.com/office/drawing/2014/main" id="{EECA5F1D-BE96-9E34-BC8F-6A348DFA9E83}"/>
              </a:ext>
            </a:extLst>
          </p:cNvPr>
          <p:cNvGraphicFramePr>
            <a:graphicFrameLocks noGrp="1"/>
          </p:cNvGraphicFramePr>
          <p:nvPr>
            <p:ph idx="1"/>
            <p:extLst>
              <p:ext uri="{D42A27DB-BD31-4B8C-83A1-F6EECF244321}">
                <p14:modId xmlns:p14="http://schemas.microsoft.com/office/powerpoint/2010/main" val="4265460052"/>
              </p:ext>
            </p:extLst>
          </p:nvPr>
        </p:nvGraphicFramePr>
        <p:xfrm>
          <a:off x="1336431" y="844062"/>
          <a:ext cx="8510958" cy="4718533"/>
        </p:xfrm>
        <a:graphic>
          <a:graphicData uri="http://schemas.openxmlformats.org/drawingml/2006/table">
            <a:tbl>
              <a:tblPr>
                <a:tableStyleId>{5C22544A-7EE6-4342-B048-85BDC9FD1C3A}</a:tableStyleId>
              </a:tblPr>
              <a:tblGrid>
                <a:gridCol w="945662">
                  <a:extLst>
                    <a:ext uri="{9D8B030D-6E8A-4147-A177-3AD203B41FA5}">
                      <a16:colId xmlns:a16="http://schemas.microsoft.com/office/drawing/2014/main" val="988587260"/>
                    </a:ext>
                  </a:extLst>
                </a:gridCol>
                <a:gridCol w="945662">
                  <a:extLst>
                    <a:ext uri="{9D8B030D-6E8A-4147-A177-3AD203B41FA5}">
                      <a16:colId xmlns:a16="http://schemas.microsoft.com/office/drawing/2014/main" val="535376823"/>
                    </a:ext>
                  </a:extLst>
                </a:gridCol>
                <a:gridCol w="945662">
                  <a:extLst>
                    <a:ext uri="{9D8B030D-6E8A-4147-A177-3AD203B41FA5}">
                      <a16:colId xmlns:a16="http://schemas.microsoft.com/office/drawing/2014/main" val="742120016"/>
                    </a:ext>
                  </a:extLst>
                </a:gridCol>
                <a:gridCol w="945662">
                  <a:extLst>
                    <a:ext uri="{9D8B030D-6E8A-4147-A177-3AD203B41FA5}">
                      <a16:colId xmlns:a16="http://schemas.microsoft.com/office/drawing/2014/main" val="1676648161"/>
                    </a:ext>
                  </a:extLst>
                </a:gridCol>
                <a:gridCol w="945662">
                  <a:extLst>
                    <a:ext uri="{9D8B030D-6E8A-4147-A177-3AD203B41FA5}">
                      <a16:colId xmlns:a16="http://schemas.microsoft.com/office/drawing/2014/main" val="2261782030"/>
                    </a:ext>
                  </a:extLst>
                </a:gridCol>
                <a:gridCol w="945662">
                  <a:extLst>
                    <a:ext uri="{9D8B030D-6E8A-4147-A177-3AD203B41FA5}">
                      <a16:colId xmlns:a16="http://schemas.microsoft.com/office/drawing/2014/main" val="1231108448"/>
                    </a:ext>
                  </a:extLst>
                </a:gridCol>
                <a:gridCol w="945662">
                  <a:extLst>
                    <a:ext uri="{9D8B030D-6E8A-4147-A177-3AD203B41FA5}">
                      <a16:colId xmlns:a16="http://schemas.microsoft.com/office/drawing/2014/main" val="1222282944"/>
                    </a:ext>
                  </a:extLst>
                </a:gridCol>
                <a:gridCol w="945662">
                  <a:extLst>
                    <a:ext uri="{9D8B030D-6E8A-4147-A177-3AD203B41FA5}">
                      <a16:colId xmlns:a16="http://schemas.microsoft.com/office/drawing/2014/main" val="1820446069"/>
                    </a:ext>
                  </a:extLst>
                </a:gridCol>
                <a:gridCol w="945662">
                  <a:extLst>
                    <a:ext uri="{9D8B030D-6E8A-4147-A177-3AD203B41FA5}">
                      <a16:colId xmlns:a16="http://schemas.microsoft.com/office/drawing/2014/main" val="1254547760"/>
                    </a:ext>
                  </a:extLst>
                </a:gridCol>
              </a:tblGrid>
              <a:tr h="674077">
                <a:tc rowSpan="2">
                  <a:txBody>
                    <a:bodyPr/>
                    <a:lstStyle/>
                    <a:p>
                      <a:pPr algn="ctr" fontAlgn="ctr"/>
                      <a:r>
                        <a:rPr lang="id-ID" sz="1100" u="none" strike="noStrike">
                          <a:effectLst/>
                        </a:rPr>
                        <a:t>No</a:t>
                      </a:r>
                      <a:endParaRPr lang="id-ID" sz="1100" b="1" i="0" u="none" strike="noStrike">
                        <a:solidFill>
                          <a:srgbClr val="000000"/>
                        </a:solidFill>
                        <a:effectLst/>
                        <a:latin typeface="Calibri" panose="020F0502020204030204" pitchFamily="34" charset="0"/>
                      </a:endParaRPr>
                    </a:p>
                  </a:txBody>
                  <a:tcPr marL="9525" marR="9525" marT="9525" marB="0" anchor="ctr"/>
                </a:tc>
                <a:tc gridSpan="3">
                  <a:txBody>
                    <a:bodyPr/>
                    <a:lstStyle/>
                    <a:p>
                      <a:pPr algn="ctr" fontAlgn="ctr"/>
                      <a:r>
                        <a:rPr lang="id-ID" sz="1100" u="none" strike="noStrike">
                          <a:effectLst/>
                        </a:rPr>
                        <a:t>Neuron Input</a:t>
                      </a:r>
                      <a:endParaRPr lang="id-ID" sz="1100" b="1"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id-ID"/>
                    </a:p>
                  </a:txBody>
                  <a:tcPr/>
                </a:tc>
                <a:tc hMerge="1">
                  <a:txBody>
                    <a:bodyPr/>
                    <a:lstStyle/>
                    <a:p>
                      <a:endParaRPr lang="id-ID"/>
                    </a:p>
                  </a:txBody>
                  <a:tcPr/>
                </a:tc>
                <a:tc rowSpan="2">
                  <a:txBody>
                    <a:bodyPr/>
                    <a:lstStyle/>
                    <a:p>
                      <a:pPr algn="ctr" fontAlgn="ctr"/>
                      <a:r>
                        <a:rPr lang="id-ID" sz="1100" u="none" strike="noStrike">
                          <a:effectLst/>
                        </a:rPr>
                        <a:t>Yin</a:t>
                      </a:r>
                      <a:endParaRPr lang="id-ID" sz="1100" b="1"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id-ID" sz="1100" u="none" strike="noStrike">
                          <a:effectLst/>
                        </a:rPr>
                        <a:t>Yout</a:t>
                      </a:r>
                      <a:endParaRPr lang="id-ID" sz="1100" b="1" i="0" u="none" strike="noStrike">
                        <a:solidFill>
                          <a:srgbClr val="000000"/>
                        </a:solidFill>
                        <a:effectLst/>
                        <a:latin typeface="Calibri" panose="020F0502020204030204" pitchFamily="34" charset="0"/>
                      </a:endParaRPr>
                    </a:p>
                  </a:txBody>
                  <a:tcPr marL="9525" marR="9525" marT="9525" marB="0" anchor="ctr"/>
                </a:tc>
                <a:tc gridSpan="3">
                  <a:txBody>
                    <a:bodyPr/>
                    <a:lstStyle/>
                    <a:p>
                      <a:pPr algn="ctr" fontAlgn="ctr"/>
                      <a:r>
                        <a:rPr lang="id-ID" sz="1100" u="none" strike="noStrike">
                          <a:effectLst/>
                        </a:rPr>
                        <a:t>Bobot baru</a:t>
                      </a:r>
                      <a:endParaRPr lang="id-ID" sz="1100" b="1"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3183157408"/>
                  </a:ext>
                </a:extLst>
              </a:tr>
              <a:tr h="337038">
                <a:tc vMerge="1">
                  <a:txBody>
                    <a:bodyPr/>
                    <a:lstStyle/>
                    <a:p>
                      <a:endParaRPr lang="id-ID"/>
                    </a:p>
                  </a:txBody>
                  <a:tcPr/>
                </a:tc>
                <a:tc>
                  <a:txBody>
                    <a:bodyPr/>
                    <a:lstStyle/>
                    <a:p>
                      <a:pPr algn="ctr" fontAlgn="ctr"/>
                      <a:r>
                        <a:rPr lang="id-ID" sz="1100" u="none" strike="noStrike">
                          <a:effectLst/>
                        </a:rPr>
                        <a:t>X1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X2</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t</a:t>
                      </a:r>
                      <a:endParaRPr lang="id-ID"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id-ID"/>
                    </a:p>
                  </a:txBody>
                  <a:tcPr/>
                </a:tc>
                <a:tc vMerge="1">
                  <a:txBody>
                    <a:bodyPr/>
                    <a:lstStyle/>
                    <a:p>
                      <a:endParaRPr lang="id-ID"/>
                    </a:p>
                  </a:txBody>
                  <a:tcPr/>
                </a:tc>
                <a:tc>
                  <a:txBody>
                    <a:bodyPr/>
                    <a:lstStyle/>
                    <a:p>
                      <a:pPr algn="ctr" fontAlgn="ctr"/>
                      <a:r>
                        <a:rPr lang="id-ID" sz="1100" u="none" strike="noStrike">
                          <a:effectLst/>
                        </a:rPr>
                        <a:t>w1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w2</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b</a:t>
                      </a:r>
                      <a:endParaRPr lang="id-ID"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63007480"/>
                  </a:ext>
                </a:extLst>
              </a:tr>
              <a:tr h="337038">
                <a:tc>
                  <a:txBody>
                    <a:bodyPr/>
                    <a:lstStyle/>
                    <a:p>
                      <a:pPr algn="ctr" fontAlgn="ctr"/>
                      <a:r>
                        <a:rPr lang="id-ID" sz="1100" u="none" strike="noStrike">
                          <a:effectLst/>
                        </a:rPr>
                        <a:t> </a:t>
                      </a:r>
                      <a:endParaRPr lang="id-ID"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92161737"/>
                  </a:ext>
                </a:extLst>
              </a:tr>
              <a:tr h="337038">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96542970"/>
                  </a:ext>
                </a:extLst>
              </a:tr>
              <a:tr h="337038">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9169283"/>
                  </a:ext>
                </a:extLst>
              </a:tr>
              <a:tr h="337038">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45895627"/>
                  </a:ext>
                </a:extLst>
              </a:tr>
              <a:tr h="337038">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1,6</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80787570"/>
                  </a:ext>
                </a:extLst>
              </a:tr>
              <a:tr h="337038">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60487433"/>
                  </a:ext>
                </a:extLst>
              </a:tr>
              <a:tr h="337038">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58503848"/>
                  </a:ext>
                </a:extLst>
              </a:tr>
              <a:tr h="337038">
                <a:tc>
                  <a:txBody>
                    <a:bodyPr/>
                    <a:lstStyle/>
                    <a:p>
                      <a:pPr algn="ctr" fontAlgn="ctr"/>
                      <a:r>
                        <a:rPr lang="id-ID" sz="1100" u="none" strike="noStrike">
                          <a:effectLst/>
                        </a:rPr>
                        <a:t>2</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-1,6</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-1,6</a:t>
                      </a:r>
                      <a:endParaRPr lang="id-ID"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47262704"/>
                  </a:ext>
                </a:extLst>
              </a:tr>
              <a:tr h="337038">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95746180"/>
                  </a:ext>
                </a:extLst>
              </a:tr>
              <a:tr h="337038">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1,6</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1,6</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25996390"/>
                  </a:ext>
                </a:extLst>
              </a:tr>
              <a:tr h="337038">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a:effectLst/>
                        </a:rPr>
                        <a:t> </a:t>
                      </a:r>
                      <a:endParaRPr lang="id-ID"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d-ID" sz="1100" u="none" strike="noStrike" dirty="0">
                          <a:effectLst/>
                        </a:rPr>
                        <a:t> </a:t>
                      </a:r>
                      <a:endParaRPr lang="id-ID"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2466419"/>
                  </a:ext>
                </a:extLst>
              </a:tr>
            </a:tbl>
          </a:graphicData>
        </a:graphic>
      </p:graphicFrame>
    </p:spTree>
    <p:extLst>
      <p:ext uri="{BB962C8B-B14F-4D97-AF65-F5344CB8AC3E}">
        <p14:creationId xmlns:p14="http://schemas.microsoft.com/office/powerpoint/2010/main" val="1534483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4311" y="685800"/>
            <a:ext cx="10018713" cy="749105"/>
          </a:xfrm>
        </p:spPr>
        <p:txBody>
          <a:bodyPr/>
          <a:lstStyle/>
          <a:p>
            <a:r>
              <a:rPr lang="en-US" dirty="0">
                <a:highlight>
                  <a:srgbClr val="808000"/>
                </a:highlight>
              </a:rPr>
              <a:t>Perceptron Epoch </a:t>
            </a:r>
            <a:r>
              <a:rPr lang="en-US" dirty="0" err="1">
                <a:highlight>
                  <a:srgbClr val="808000"/>
                </a:highlight>
              </a:rPr>
              <a:t>ke</a:t>
            </a:r>
            <a:r>
              <a:rPr lang="en-US" dirty="0">
                <a:highlight>
                  <a:srgbClr val="808000"/>
                </a:highlight>
              </a:rPr>
              <a:t> 9</a:t>
            </a:r>
          </a:p>
        </p:txBody>
      </p:sp>
      <p:pic>
        <p:nvPicPr>
          <p:cNvPr id="5" name="Picture 2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8042" y="2108772"/>
            <a:ext cx="6595916" cy="4290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712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47578"/>
          </a:xfrm>
        </p:spPr>
        <p:txBody>
          <a:bodyPr/>
          <a:lstStyle/>
          <a:p>
            <a:r>
              <a:rPr lang="en-US" dirty="0">
                <a:highlight>
                  <a:srgbClr val="808000"/>
                </a:highlight>
              </a:rPr>
              <a:t>Perceptron Epoch </a:t>
            </a:r>
            <a:r>
              <a:rPr lang="en-US" dirty="0" err="1">
                <a:highlight>
                  <a:srgbClr val="808000"/>
                </a:highlight>
              </a:rPr>
              <a:t>ke</a:t>
            </a:r>
            <a:r>
              <a:rPr lang="en-US" dirty="0">
                <a:highlight>
                  <a:srgbClr val="808000"/>
                </a:highlight>
              </a:rPr>
              <a:t> 9</a:t>
            </a:r>
          </a:p>
        </p:txBody>
      </p:sp>
      <p:pic>
        <p:nvPicPr>
          <p:cNvPr id="6" name="Picture 2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7609" y="2060848"/>
            <a:ext cx="7158749" cy="3473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724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7" name="Rectangle 19"/>
          <p:cNvSpPr>
            <a:spLocks noChangeArrowheads="1"/>
          </p:cNvSpPr>
          <p:nvPr/>
        </p:nvSpPr>
        <p:spPr bwMode="auto">
          <a:xfrm>
            <a:off x="1524001" y="29109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a:xfrm>
            <a:off x="1484311" y="685801"/>
            <a:ext cx="10018713" cy="889782"/>
          </a:xfrm>
        </p:spPr>
        <p:txBody>
          <a:bodyPr/>
          <a:lstStyle/>
          <a:p>
            <a:r>
              <a:rPr lang="en-US" dirty="0">
                <a:highlight>
                  <a:srgbClr val="808000"/>
                </a:highlight>
              </a:rPr>
              <a:t>Perceptron Epoch </a:t>
            </a:r>
            <a:r>
              <a:rPr lang="en-US" dirty="0" err="1">
                <a:highlight>
                  <a:srgbClr val="808000"/>
                </a:highlight>
              </a:rPr>
              <a:t>ke</a:t>
            </a:r>
            <a:r>
              <a:rPr lang="en-US" dirty="0">
                <a:highlight>
                  <a:srgbClr val="808000"/>
                </a:highlight>
              </a:rPr>
              <a:t> 9</a:t>
            </a:r>
          </a:p>
        </p:txBody>
      </p:sp>
      <p:pic>
        <p:nvPicPr>
          <p:cNvPr id="7" name="Picture 2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5641" y="2204864"/>
            <a:ext cx="7120255" cy="3482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079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03" name="Rectangle 11"/>
          <p:cNvSpPr>
            <a:spLocks noChangeArrowheads="1"/>
          </p:cNvSpPr>
          <p:nvPr/>
        </p:nvSpPr>
        <p:spPr bwMode="auto">
          <a:xfrm>
            <a:off x="1524001" y="1744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a:xfrm>
            <a:off x="1484311" y="685801"/>
            <a:ext cx="10018713" cy="946052"/>
          </a:xfrm>
        </p:spPr>
        <p:txBody>
          <a:bodyPr/>
          <a:lstStyle/>
          <a:p>
            <a:r>
              <a:rPr lang="en-US" dirty="0">
                <a:highlight>
                  <a:srgbClr val="808000"/>
                </a:highlight>
              </a:rPr>
              <a:t>Perceptron Epoch </a:t>
            </a:r>
            <a:r>
              <a:rPr lang="en-US" dirty="0" err="1">
                <a:highlight>
                  <a:srgbClr val="808000"/>
                </a:highlight>
              </a:rPr>
              <a:t>ke</a:t>
            </a:r>
            <a:r>
              <a:rPr lang="en-US" dirty="0">
                <a:highlight>
                  <a:srgbClr val="808000"/>
                </a:highlight>
              </a:rPr>
              <a:t> 9</a:t>
            </a:r>
          </a:p>
        </p:txBody>
      </p:sp>
      <p:pic>
        <p:nvPicPr>
          <p:cNvPr id="7" name="Picture 1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5600" y="1928813"/>
            <a:ext cx="6956256" cy="347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019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60120"/>
          </a:xfrm>
        </p:spPr>
        <p:txBody>
          <a:bodyPr/>
          <a:lstStyle/>
          <a:p>
            <a:r>
              <a:rPr lang="en-US" dirty="0">
                <a:highlight>
                  <a:srgbClr val="808000"/>
                </a:highlight>
              </a:rPr>
              <a:t>Perceptron Epoch </a:t>
            </a:r>
            <a:r>
              <a:rPr lang="en-US" dirty="0" err="1">
                <a:highlight>
                  <a:srgbClr val="808000"/>
                </a:highlight>
              </a:rPr>
              <a:t>ke</a:t>
            </a:r>
            <a:r>
              <a:rPr lang="en-US" dirty="0">
                <a:highlight>
                  <a:srgbClr val="808000"/>
                </a:highlight>
              </a:rPr>
              <a:t> 9</a:t>
            </a:r>
          </a:p>
        </p:txBody>
      </p:sp>
      <p:sp>
        <p:nvSpPr>
          <p:cNvPr id="3" name="Content Placeholder 2"/>
          <p:cNvSpPr>
            <a:spLocks noGrp="1"/>
          </p:cNvSpPr>
          <p:nvPr>
            <p:ph idx="1"/>
          </p:nvPr>
        </p:nvSpPr>
        <p:spPr/>
        <p:txBody>
          <a:bodyPr>
            <a:normAutofit lnSpcReduction="10000"/>
          </a:bodyPr>
          <a:lstStyle/>
          <a:p>
            <a:r>
              <a:rPr lang="id-ID" sz="2800" dirty="0">
                <a:latin typeface="Times New Roman" pitchFamily="18" charset="0"/>
              </a:rPr>
              <a:t>Pada epoch ke-9 sudah tidak terjadi perubahan bobot dan bias, dan sekaligus nilai output jaringan untuk semua data bernilai sama dengan targetnya. </a:t>
            </a:r>
            <a:endParaRPr lang="en-US" sz="2800" dirty="0">
              <a:latin typeface="Times New Roman" pitchFamily="18" charset="0"/>
            </a:endParaRPr>
          </a:p>
          <a:p>
            <a:r>
              <a:rPr lang="id-ID" sz="2800" dirty="0">
                <a:latin typeface="Times New Roman" pitchFamily="18" charset="0"/>
              </a:rPr>
              <a:t>Jadi proses pembelajaran harus dihentikan. </a:t>
            </a:r>
            <a:endParaRPr lang="en-US" sz="2800" dirty="0">
              <a:latin typeface="Times New Roman" pitchFamily="18" charset="0"/>
            </a:endParaRPr>
          </a:p>
          <a:p>
            <a:r>
              <a:rPr lang="id-ID" sz="2800" dirty="0">
                <a:latin typeface="Times New Roman" pitchFamily="18" charset="0"/>
              </a:rPr>
              <a:t>Hasil akhirnya adalah:</a:t>
            </a:r>
          </a:p>
          <a:p>
            <a:pPr lvl="1"/>
            <a:r>
              <a:rPr lang="id-ID" sz="2400" dirty="0">
                <a:solidFill>
                  <a:srgbClr val="FF3300"/>
                </a:solidFill>
                <a:latin typeface="Times New Roman" pitchFamily="18" charset="0"/>
              </a:rPr>
              <a:t>Nilai bobot, w1 = 2,4;  w2 =1,6. dan  bias = −3,2.</a:t>
            </a:r>
            <a:endParaRPr lang="en-US" sz="2400" dirty="0">
              <a:solidFill>
                <a:srgbClr val="FF3300"/>
              </a:solidFill>
              <a:latin typeface="Times New Roman" pitchFamily="18" charset="0"/>
            </a:endParaRPr>
          </a:p>
          <a:p>
            <a:endParaRPr lang="en-US" sz="2800" dirty="0"/>
          </a:p>
        </p:txBody>
      </p:sp>
    </p:spTree>
    <p:extLst>
      <p:ext uri="{BB962C8B-B14F-4D97-AF65-F5344CB8AC3E}">
        <p14:creationId xmlns:p14="http://schemas.microsoft.com/office/powerpoint/2010/main" val="3855604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C516-8078-F9C8-2E00-15095E58F919}"/>
              </a:ext>
            </a:extLst>
          </p:cNvPr>
          <p:cNvSpPr>
            <a:spLocks noGrp="1"/>
          </p:cNvSpPr>
          <p:nvPr>
            <p:ph type="title"/>
          </p:nvPr>
        </p:nvSpPr>
        <p:spPr/>
        <p:txBody>
          <a:bodyPr/>
          <a:lstStyle/>
          <a:p>
            <a:r>
              <a:rPr lang="en-US" dirty="0" err="1"/>
              <a:t>Tugas</a:t>
            </a:r>
            <a:r>
              <a:rPr lang="en-US" dirty="0"/>
              <a:t> </a:t>
            </a:r>
            <a:endParaRPr lang="id-ID" dirty="0"/>
          </a:p>
        </p:txBody>
      </p:sp>
      <p:sp>
        <p:nvSpPr>
          <p:cNvPr id="3" name="Content Placeholder 2">
            <a:extLst>
              <a:ext uri="{FF2B5EF4-FFF2-40B4-BE49-F238E27FC236}">
                <a16:creationId xmlns:a16="http://schemas.microsoft.com/office/drawing/2014/main" id="{C2EAAC6A-B9FB-C4C0-65A9-88C9811A5737}"/>
              </a:ext>
            </a:extLst>
          </p:cNvPr>
          <p:cNvSpPr>
            <a:spLocks noGrp="1"/>
          </p:cNvSpPr>
          <p:nvPr>
            <p:ph idx="1"/>
          </p:nvPr>
        </p:nvSpPr>
        <p:spPr/>
        <p:txBody>
          <a:bodyPr/>
          <a:lstStyle/>
          <a:p>
            <a:r>
              <a:rPr lang="en-US" dirty="0" err="1"/>
              <a:t>Lanjutkan</a:t>
            </a:r>
            <a:r>
              <a:rPr lang="en-US" dirty="0"/>
              <a:t> </a:t>
            </a:r>
            <a:r>
              <a:rPr lang="en-US" dirty="0" err="1"/>
              <a:t>untuk</a:t>
            </a:r>
            <a:r>
              <a:rPr lang="en-US" dirty="0"/>
              <a:t> epoch 3-9</a:t>
            </a:r>
            <a:endParaRPr lang="id-ID" dirty="0"/>
          </a:p>
        </p:txBody>
      </p:sp>
    </p:spTree>
    <p:extLst>
      <p:ext uri="{BB962C8B-B14F-4D97-AF65-F5344CB8AC3E}">
        <p14:creationId xmlns:p14="http://schemas.microsoft.com/office/powerpoint/2010/main" val="562729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02FD-D9AF-D9EE-FDE2-92AF187629C4}"/>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608208EB-A474-4087-8BF8-1D62E5D93366}"/>
              </a:ext>
            </a:extLst>
          </p:cNvPr>
          <p:cNvSpPr>
            <a:spLocks noGrp="1"/>
          </p:cNvSpPr>
          <p:nvPr>
            <p:ph idx="1"/>
          </p:nvPr>
        </p:nvSpPr>
        <p:spPr/>
        <p:txBody>
          <a:bodyPr/>
          <a:lstStyle/>
          <a:p>
            <a:endParaRPr lang="id-ID"/>
          </a:p>
        </p:txBody>
      </p:sp>
    </p:spTree>
    <p:extLst>
      <p:ext uri="{BB962C8B-B14F-4D97-AF65-F5344CB8AC3E}">
        <p14:creationId xmlns:p14="http://schemas.microsoft.com/office/powerpoint/2010/main" val="3542145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55103"/>
          </a:xfrm>
        </p:spPr>
        <p:txBody>
          <a:bodyPr>
            <a:normAutofit fontScale="90000"/>
          </a:bodyPr>
          <a:lstStyle/>
          <a:p>
            <a:r>
              <a:rPr lang="en-US" dirty="0">
                <a:highlight>
                  <a:srgbClr val="00FFFF"/>
                </a:highlight>
              </a:rPr>
              <a:t>Delta Rule</a:t>
            </a:r>
          </a:p>
        </p:txBody>
      </p:sp>
      <p:sp>
        <p:nvSpPr>
          <p:cNvPr id="3" name="Content Placeholder 2"/>
          <p:cNvSpPr>
            <a:spLocks noGrp="1"/>
          </p:cNvSpPr>
          <p:nvPr>
            <p:ph idx="1"/>
          </p:nvPr>
        </p:nvSpPr>
        <p:spPr/>
        <p:txBody>
          <a:bodyPr>
            <a:noAutofit/>
          </a:bodyPr>
          <a:lstStyle/>
          <a:p>
            <a:r>
              <a:rPr lang="id-ID" sz="2400" dirty="0">
                <a:latin typeface="Times New Roman" pitchFamily="18" charset="0"/>
              </a:rPr>
              <a:t>Algoritma delta rule untuk memperbaiki bobot ke-i (untuk setiap pola) adalah:</a:t>
            </a:r>
            <a:br>
              <a:rPr lang="en-US" sz="2400" dirty="0">
                <a:latin typeface="Times New Roman" pitchFamily="18" charset="0"/>
              </a:rPr>
            </a:br>
            <a:r>
              <a:rPr lang="id-ID" sz="2400" dirty="0">
                <a:latin typeface="Times New Roman" pitchFamily="18" charset="0"/>
              </a:rPr>
              <a:t>w (baru) = w(lama) +  </a:t>
            </a:r>
            <a:r>
              <a:rPr lang="en-US" sz="2400" dirty="0">
                <a:latin typeface="Times New Roman" pitchFamily="18" charset="0"/>
                <a:sym typeface="Symbol" pitchFamily="18" charset="2"/>
              </a:rPr>
              <a:t></a:t>
            </a:r>
            <a:r>
              <a:rPr lang="id-ID" sz="2400" dirty="0">
                <a:latin typeface="Times New Roman" pitchFamily="18" charset="0"/>
              </a:rPr>
              <a:t>(t – y)*xi;</a:t>
            </a:r>
            <a:br>
              <a:rPr lang="en-US" sz="2400" dirty="0">
                <a:latin typeface="Times New Roman" pitchFamily="18" charset="0"/>
              </a:rPr>
            </a:br>
            <a:r>
              <a:rPr lang="id-ID" sz="2400" dirty="0">
                <a:latin typeface="Times New Roman" pitchFamily="18" charset="0"/>
              </a:rPr>
              <a:t>dengan:</a:t>
            </a:r>
          </a:p>
          <a:p>
            <a:pPr lvl="1"/>
            <a:r>
              <a:rPr lang="en-US" sz="1800" dirty="0">
                <a:latin typeface="Times New Roman" pitchFamily="18" charset="0"/>
              </a:rPr>
              <a:t>	</a:t>
            </a:r>
            <a:r>
              <a:rPr lang="id-ID" sz="1800" dirty="0">
                <a:latin typeface="Times New Roman" pitchFamily="18" charset="0"/>
              </a:rPr>
              <a:t>xi</a:t>
            </a:r>
            <a:r>
              <a:rPr lang="en-US" sz="1800" dirty="0">
                <a:latin typeface="Times New Roman" pitchFamily="18" charset="0"/>
              </a:rPr>
              <a:t> </a:t>
            </a:r>
            <a:r>
              <a:rPr lang="id-ID" sz="1800" dirty="0">
                <a:latin typeface="Times New Roman" pitchFamily="18" charset="0"/>
              </a:rPr>
              <a:t>=</a:t>
            </a:r>
            <a:r>
              <a:rPr lang="en-US" sz="1800" dirty="0">
                <a:latin typeface="Times New Roman" pitchFamily="18" charset="0"/>
              </a:rPr>
              <a:t> </a:t>
            </a:r>
            <a:r>
              <a:rPr lang="id-ID" sz="1800" dirty="0">
                <a:latin typeface="Times New Roman" pitchFamily="18" charset="0"/>
              </a:rPr>
              <a:t>vektor input.</a:t>
            </a:r>
          </a:p>
          <a:p>
            <a:pPr lvl="1"/>
            <a:r>
              <a:rPr lang="en-US" sz="1800" dirty="0">
                <a:latin typeface="Times New Roman" pitchFamily="18" charset="0"/>
              </a:rPr>
              <a:t>	</a:t>
            </a:r>
            <a:r>
              <a:rPr lang="id-ID" sz="1800" dirty="0">
                <a:latin typeface="Times New Roman" pitchFamily="18" charset="0"/>
              </a:rPr>
              <a:t>y</a:t>
            </a:r>
            <a:r>
              <a:rPr lang="en-US" sz="1800" dirty="0">
                <a:latin typeface="Times New Roman" pitchFamily="18" charset="0"/>
              </a:rPr>
              <a:t>  </a:t>
            </a:r>
            <a:r>
              <a:rPr lang="id-ID" sz="1800" dirty="0">
                <a:latin typeface="Times New Roman" pitchFamily="18" charset="0"/>
              </a:rPr>
              <a:t>=</a:t>
            </a:r>
            <a:r>
              <a:rPr lang="en-US" sz="1800" dirty="0">
                <a:latin typeface="Times New Roman" pitchFamily="18" charset="0"/>
              </a:rPr>
              <a:t> </a:t>
            </a:r>
            <a:r>
              <a:rPr lang="id-ID" sz="1800" dirty="0">
                <a:latin typeface="Times New Roman" pitchFamily="18" charset="0"/>
              </a:rPr>
              <a:t>output jaringan.</a:t>
            </a:r>
          </a:p>
          <a:p>
            <a:pPr lvl="1"/>
            <a:r>
              <a:rPr lang="en-US" sz="1800" dirty="0">
                <a:latin typeface="Times New Roman" pitchFamily="18" charset="0"/>
              </a:rPr>
              <a:t>	</a:t>
            </a:r>
            <a:r>
              <a:rPr lang="id-ID" sz="1800" dirty="0">
                <a:latin typeface="Times New Roman" pitchFamily="18" charset="0"/>
              </a:rPr>
              <a:t>t</a:t>
            </a:r>
            <a:r>
              <a:rPr lang="en-US" sz="1800" dirty="0">
                <a:latin typeface="Times New Roman" pitchFamily="18" charset="0"/>
              </a:rPr>
              <a:t>  </a:t>
            </a:r>
            <a:r>
              <a:rPr lang="id-ID" sz="1800" dirty="0">
                <a:latin typeface="Times New Roman" pitchFamily="18" charset="0"/>
              </a:rPr>
              <a:t>=</a:t>
            </a:r>
            <a:r>
              <a:rPr lang="en-US" sz="1800" dirty="0">
                <a:latin typeface="Times New Roman" pitchFamily="18" charset="0"/>
              </a:rPr>
              <a:t> </a:t>
            </a:r>
            <a:r>
              <a:rPr lang="id-ID" sz="1800" dirty="0">
                <a:latin typeface="Times New Roman" pitchFamily="18" charset="0"/>
              </a:rPr>
              <a:t>target .</a:t>
            </a:r>
          </a:p>
          <a:p>
            <a:pPr lvl="1"/>
            <a:r>
              <a:rPr lang="en-US" sz="1800" dirty="0">
                <a:latin typeface="Times New Roman" pitchFamily="18" charset="0"/>
              </a:rPr>
              <a:t>	</a:t>
            </a:r>
            <a:r>
              <a:rPr lang="id-ID" sz="1800" dirty="0">
                <a:latin typeface="Times New Roman" pitchFamily="18" charset="0"/>
              </a:rPr>
              <a:t>α</a:t>
            </a:r>
            <a:r>
              <a:rPr lang="en-US" sz="1800" dirty="0">
                <a:latin typeface="Times New Roman" pitchFamily="18" charset="0"/>
              </a:rPr>
              <a:t> </a:t>
            </a:r>
            <a:r>
              <a:rPr lang="id-ID" sz="1800" dirty="0">
                <a:latin typeface="Times New Roman" pitchFamily="18" charset="0"/>
              </a:rPr>
              <a:t>= learning rate</a:t>
            </a:r>
          </a:p>
          <a:p>
            <a:r>
              <a:rPr lang="id-ID" sz="2400" dirty="0">
                <a:latin typeface="Times New Roman" pitchFamily="18" charset="0"/>
              </a:rPr>
              <a:t>pelatihan akan dihentikan jika nilai error (t – y) pada suatu epoch bernilai nol.</a:t>
            </a:r>
            <a:r>
              <a:rPr lang="en-US" sz="2400" dirty="0">
                <a:latin typeface="Times New Roman" pitchFamily="18" charset="0"/>
              </a:rPr>
              <a:t> </a:t>
            </a:r>
          </a:p>
          <a:p>
            <a:endParaRPr lang="en-US" sz="2400" dirty="0"/>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928" y="2823038"/>
            <a:ext cx="4569082" cy="154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907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1</a:t>
            </a:r>
          </a:p>
        </p:txBody>
      </p:sp>
      <p:pic>
        <p:nvPicPr>
          <p:cNvPr id="6"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6918" y="2204865"/>
            <a:ext cx="7447475" cy="273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26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1DD7E-2B10-5178-928E-1A5FB8583A85}"/>
              </a:ext>
            </a:extLst>
          </p:cNvPr>
          <p:cNvSpPr>
            <a:spLocks noGrp="1"/>
          </p:cNvSpPr>
          <p:nvPr>
            <p:ph type="title"/>
          </p:nvPr>
        </p:nvSpPr>
        <p:spPr>
          <a:xfrm>
            <a:off x="1484311" y="685801"/>
            <a:ext cx="10018713" cy="664698"/>
          </a:xfrm>
        </p:spPr>
        <p:txBody>
          <a:bodyPr>
            <a:normAutofit fontScale="90000"/>
          </a:bodyPr>
          <a:lstStyle/>
          <a:p>
            <a:r>
              <a:rPr lang="en-US" dirty="0"/>
              <a:t>JST</a:t>
            </a:r>
            <a:endParaRPr lang="id-ID" dirty="0"/>
          </a:p>
        </p:txBody>
      </p:sp>
      <p:sp>
        <p:nvSpPr>
          <p:cNvPr id="3" name="TextBox 2">
            <a:extLst>
              <a:ext uri="{FF2B5EF4-FFF2-40B4-BE49-F238E27FC236}">
                <a16:creationId xmlns:a16="http://schemas.microsoft.com/office/drawing/2014/main" id="{55D1D39E-E74E-51CF-8AE0-275808F4B41B}"/>
              </a:ext>
            </a:extLst>
          </p:cNvPr>
          <p:cNvSpPr txBox="1"/>
          <p:nvPr/>
        </p:nvSpPr>
        <p:spPr>
          <a:xfrm>
            <a:off x="984738" y="1631852"/>
            <a:ext cx="10518286" cy="2862322"/>
          </a:xfrm>
          <a:prstGeom prst="rect">
            <a:avLst/>
          </a:prstGeom>
          <a:noFill/>
        </p:spPr>
        <p:txBody>
          <a:bodyPr wrap="square" rtlCol="0">
            <a:spAutoFit/>
          </a:bodyPr>
          <a:lstStyle/>
          <a:p>
            <a:pPr marL="346710" marR="356235" indent="457200" algn="just">
              <a:lnSpc>
                <a:spcPct val="150000"/>
              </a:lnSpc>
              <a:spcBef>
                <a:spcPts val="810"/>
              </a:spcBef>
              <a:spcAft>
                <a:spcPts val="0"/>
              </a:spcAft>
            </a:pPr>
            <a:r>
              <a:rPr lang="id-ID" sz="1800" dirty="0">
                <a:effectLst/>
                <a:latin typeface="Times New Roman" panose="02020603050405020304" pitchFamily="18" charset="0"/>
                <a:ea typeface="Times New Roman" panose="02020603050405020304" pitchFamily="18" charset="0"/>
              </a:rPr>
              <a:t>Pembuatan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struktur</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jaringan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saraf</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tiruan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diilhami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oleh</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struktur</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jaringan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biologi,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khususnya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jaringan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otak</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manusia.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Untuk</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lebih</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mengenal</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asal-usul</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serta</a:t>
            </a:r>
            <a:r>
              <a:rPr lang="id-ID" sz="1800" spc="-28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bagaimana suatu struktur jaringan saraf tiruan dibuat dan dapat dipakai sebagai suatu</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alat</a:t>
            </a:r>
            <a:r>
              <a:rPr lang="id-ID" sz="1800" spc="-1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penghitung,</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berikut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ini</a:t>
            </a:r>
            <a:r>
              <a:rPr lang="id-ID" sz="1800" spc="-1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akan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diulas</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sedikit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istilah yang</a:t>
            </a:r>
            <a:r>
              <a:rPr lang="id-ID" sz="1800" spc="-2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secara</a:t>
            </a:r>
            <a:r>
              <a:rPr lang="id-ID" sz="1800" spc="-1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umum</a:t>
            </a:r>
            <a:r>
              <a:rPr lang="id-ID" sz="1800" spc="-1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digunakan.</a:t>
            </a:r>
          </a:p>
          <a:p>
            <a:pPr marL="346710" marR="356235" indent="457200" algn="just">
              <a:lnSpc>
                <a:spcPct val="150000"/>
              </a:lnSpc>
              <a:spcAft>
                <a:spcPts val="0"/>
              </a:spcAft>
            </a:pPr>
            <a:r>
              <a:rPr lang="id-ID" sz="1800" dirty="0">
                <a:effectLst/>
                <a:latin typeface="Times New Roman" panose="02020603050405020304" pitchFamily="18" charset="0"/>
                <a:ea typeface="Times New Roman" panose="02020603050405020304" pitchFamily="18" charset="0"/>
              </a:rPr>
              <a:t>Neuron adalah satuan unit pemroses terkecil pada otak, bentuk sederhana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sebuah neuron yang oleh para ahli dianggap sebagai satuan unit pemroses tersebut di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gambarkan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sebagai berikut:</a:t>
            </a:r>
          </a:p>
          <a:p>
            <a:endParaRPr lang="id-ID" dirty="0"/>
          </a:p>
        </p:txBody>
      </p:sp>
    </p:spTree>
    <p:extLst>
      <p:ext uri="{BB962C8B-B14F-4D97-AF65-F5344CB8AC3E}">
        <p14:creationId xmlns:p14="http://schemas.microsoft.com/office/powerpoint/2010/main" val="3369739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1</a:t>
            </a:r>
          </a:p>
        </p:txBody>
      </p:sp>
      <p:pic>
        <p:nvPicPr>
          <p:cNvPr id="6"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3633" y="2060848"/>
            <a:ext cx="6412045" cy="3377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2528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1</a:t>
            </a:r>
          </a:p>
        </p:txBody>
      </p:sp>
      <p:pic>
        <p:nvPicPr>
          <p:cNvPr id="6"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6380" y="1988840"/>
            <a:ext cx="6367972"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1342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0" name="Rectangle 10"/>
          <p:cNvSpPr>
            <a:spLocks noChangeArrowheads="1"/>
          </p:cNvSpPr>
          <p:nvPr/>
        </p:nvSpPr>
        <p:spPr bwMode="auto">
          <a:xfrm>
            <a:off x="1524001" y="30728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3132" name="Rectangle 12"/>
          <p:cNvSpPr>
            <a:spLocks noChangeArrowheads="1"/>
          </p:cNvSpPr>
          <p:nvPr/>
        </p:nvSpPr>
        <p:spPr bwMode="auto">
          <a:xfrm>
            <a:off x="1524001"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p:txBody>
          <a:bodyPr/>
          <a:lstStyle/>
          <a:p>
            <a:r>
              <a:rPr lang="en-US" dirty="0"/>
              <a:t>Delta Rule Epoch </a:t>
            </a:r>
            <a:r>
              <a:rPr lang="en-US" dirty="0" err="1"/>
              <a:t>ke</a:t>
            </a:r>
            <a:r>
              <a:rPr lang="en-US" dirty="0"/>
              <a:t> 1</a:t>
            </a:r>
          </a:p>
        </p:txBody>
      </p:sp>
      <p:pic>
        <p:nvPicPr>
          <p:cNvPr id="8" name="Picture 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7608" y="2094597"/>
            <a:ext cx="6989316" cy="342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5554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1</a:t>
            </a:r>
          </a:p>
        </p:txBody>
      </p:sp>
      <p:pic>
        <p:nvPicPr>
          <p:cNvPr id="6"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8396" y="2060849"/>
            <a:ext cx="6769973" cy="339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2691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4</a:t>
            </a:r>
          </a:p>
        </p:txBody>
      </p:sp>
      <p:pic>
        <p:nvPicPr>
          <p:cNvPr id="6"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7649" y="2204864"/>
            <a:ext cx="6046821" cy="315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2152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4</a:t>
            </a:r>
          </a:p>
        </p:txBody>
      </p:sp>
      <p:pic>
        <p:nvPicPr>
          <p:cNvPr id="6" name="Picture 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7648" y="2204865"/>
            <a:ext cx="6160708" cy="310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6162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4</a:t>
            </a:r>
          </a:p>
        </p:txBody>
      </p:sp>
      <p:pic>
        <p:nvPicPr>
          <p:cNvPr id="6"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5640" y="2132856"/>
            <a:ext cx="6122666" cy="3233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0385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4</a:t>
            </a:r>
          </a:p>
        </p:txBody>
      </p:sp>
      <p:pic>
        <p:nvPicPr>
          <p:cNvPr id="6"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1585" y="2060848"/>
            <a:ext cx="7353937" cy="3241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0134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latin typeface="Times New Roman" pitchFamily="18" charset="0"/>
              </a:rPr>
              <a:t>Backpropagation</a:t>
            </a:r>
            <a:endParaRPr lang="en-US" dirty="0"/>
          </a:p>
        </p:txBody>
      </p:sp>
      <p:sp>
        <p:nvSpPr>
          <p:cNvPr id="3" name="Content Placeholder 2"/>
          <p:cNvSpPr>
            <a:spLocks noGrp="1"/>
          </p:cNvSpPr>
          <p:nvPr>
            <p:ph sz="half" idx="1"/>
          </p:nvPr>
        </p:nvSpPr>
        <p:spPr/>
        <p:txBody>
          <a:bodyPr>
            <a:normAutofit fontScale="85000" lnSpcReduction="20000"/>
          </a:bodyPr>
          <a:lstStyle/>
          <a:p>
            <a:r>
              <a:rPr lang="id-ID" i="1" dirty="0">
                <a:latin typeface="Times New Roman" pitchFamily="18" charset="0"/>
              </a:rPr>
              <a:t>Backpropagation</a:t>
            </a:r>
            <a:r>
              <a:rPr lang="id-ID" dirty="0">
                <a:latin typeface="Times New Roman" pitchFamily="18" charset="0"/>
              </a:rPr>
              <a:t> adalah metode penurunan gradien</a:t>
            </a:r>
            <a:r>
              <a:rPr lang="id-ID" i="1" dirty="0">
                <a:latin typeface="Times New Roman" pitchFamily="18" charset="0"/>
              </a:rPr>
              <a:t> </a:t>
            </a:r>
            <a:r>
              <a:rPr lang="id-ID" dirty="0">
                <a:latin typeface="Times New Roman" pitchFamily="18" charset="0"/>
              </a:rPr>
              <a:t>untuk meminimalkan kuadrat error keluaran. </a:t>
            </a:r>
            <a:endParaRPr lang="en-US" dirty="0">
              <a:latin typeface="Times New Roman" pitchFamily="18" charset="0"/>
            </a:endParaRPr>
          </a:p>
          <a:p>
            <a:endParaRPr lang="en-US" dirty="0">
              <a:latin typeface="Times New Roman" pitchFamily="18" charset="0"/>
            </a:endParaRPr>
          </a:p>
          <a:p>
            <a:r>
              <a:rPr lang="id-ID" dirty="0">
                <a:latin typeface="Times New Roman" pitchFamily="18" charset="0"/>
              </a:rPr>
              <a:t>Ada tiga tahap yang harus dilakukan dalam pelatihan jaringan, yaitu : </a:t>
            </a:r>
            <a:endParaRPr lang="en-US" dirty="0">
              <a:latin typeface="Times New Roman" pitchFamily="18" charset="0"/>
            </a:endParaRPr>
          </a:p>
          <a:p>
            <a:pPr lvl="1"/>
            <a:r>
              <a:rPr lang="id-ID" dirty="0">
                <a:solidFill>
                  <a:srgbClr val="FF3300"/>
                </a:solidFill>
                <a:latin typeface="Times New Roman" pitchFamily="18" charset="0"/>
              </a:rPr>
              <a:t>tahap perambatan maju (</a:t>
            </a:r>
            <a:r>
              <a:rPr lang="id-ID" i="1" dirty="0">
                <a:solidFill>
                  <a:srgbClr val="FF3300"/>
                </a:solidFill>
                <a:latin typeface="Times New Roman" pitchFamily="18" charset="0"/>
              </a:rPr>
              <a:t>forward propagation</a:t>
            </a:r>
            <a:r>
              <a:rPr lang="id-ID" dirty="0">
                <a:solidFill>
                  <a:srgbClr val="FF3300"/>
                </a:solidFill>
                <a:latin typeface="Times New Roman" pitchFamily="18" charset="0"/>
              </a:rPr>
              <a:t>) , </a:t>
            </a:r>
            <a:endParaRPr lang="en-US" dirty="0">
              <a:solidFill>
                <a:srgbClr val="FF3300"/>
              </a:solidFill>
              <a:latin typeface="Times New Roman" pitchFamily="18" charset="0"/>
            </a:endParaRPr>
          </a:p>
          <a:p>
            <a:pPr lvl="1"/>
            <a:r>
              <a:rPr lang="id-ID" dirty="0">
                <a:solidFill>
                  <a:srgbClr val="FF3300"/>
                </a:solidFill>
                <a:latin typeface="Times New Roman" pitchFamily="18" charset="0"/>
              </a:rPr>
              <a:t>tahap perambatan-balik, </a:t>
            </a:r>
            <a:endParaRPr lang="en-US" dirty="0">
              <a:solidFill>
                <a:srgbClr val="FF3300"/>
              </a:solidFill>
              <a:latin typeface="Times New Roman" pitchFamily="18" charset="0"/>
            </a:endParaRPr>
          </a:p>
          <a:p>
            <a:pPr lvl="1"/>
            <a:r>
              <a:rPr lang="id-ID" dirty="0">
                <a:solidFill>
                  <a:srgbClr val="FF3300"/>
                </a:solidFill>
                <a:latin typeface="Times New Roman" pitchFamily="18" charset="0"/>
              </a:rPr>
              <a:t>tahap perubahan bobot dan bias.</a:t>
            </a:r>
            <a:r>
              <a:rPr lang="id-ID" dirty="0">
                <a:latin typeface="Times New Roman" pitchFamily="18" charset="0"/>
              </a:rPr>
              <a:t> </a:t>
            </a:r>
            <a:endParaRPr lang="en-US" dirty="0">
              <a:latin typeface="Times New Roman" pitchFamily="18" charset="0"/>
            </a:endParaRPr>
          </a:p>
          <a:p>
            <a:endParaRPr lang="en-US" dirty="0">
              <a:latin typeface="Times New Roman" pitchFamily="18" charset="0"/>
            </a:endParaRPr>
          </a:p>
          <a:p>
            <a:r>
              <a:rPr lang="id-ID" dirty="0">
                <a:latin typeface="Times New Roman" pitchFamily="18" charset="0"/>
              </a:rPr>
              <a:t>Arsitektur jaringan ini terdiri dari </a:t>
            </a:r>
            <a:r>
              <a:rPr lang="id-ID" i="1" dirty="0">
                <a:latin typeface="Times New Roman" pitchFamily="18" charset="0"/>
              </a:rPr>
              <a:t>input layer, hidden layer</a:t>
            </a:r>
            <a:r>
              <a:rPr lang="id-ID" dirty="0">
                <a:latin typeface="Times New Roman" pitchFamily="18" charset="0"/>
              </a:rPr>
              <a:t> dan </a:t>
            </a:r>
            <a:r>
              <a:rPr lang="id-ID" i="1" dirty="0">
                <a:latin typeface="Times New Roman" pitchFamily="18" charset="0"/>
              </a:rPr>
              <a:t>output layer</a:t>
            </a:r>
            <a:r>
              <a:rPr lang="id-ID" dirty="0">
                <a:latin typeface="Times New Roman" pitchFamily="18" charset="0"/>
              </a:rPr>
              <a:t> seperti pada Gambar </a:t>
            </a:r>
            <a:r>
              <a:rPr lang="en-US" dirty="0" err="1">
                <a:latin typeface="Times New Roman" pitchFamily="18" charset="0"/>
              </a:rPr>
              <a:t>berikut</a:t>
            </a:r>
            <a:r>
              <a:rPr lang="en-US" dirty="0">
                <a:latin typeface="Times New Roman" pitchFamily="18" charset="0"/>
              </a:rPr>
              <a:t> </a:t>
            </a:r>
          </a:p>
          <a:p>
            <a:endParaRPr lang="en-US" dirty="0"/>
          </a:p>
        </p:txBody>
      </p:sp>
      <p:pic>
        <p:nvPicPr>
          <p:cNvPr id="7" name="Picture 1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305771"/>
            <a:ext cx="4038600" cy="311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18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rPr>
              <a:t>Algoritma</a:t>
            </a:r>
            <a:r>
              <a:rPr lang="en-US" dirty="0">
                <a:latin typeface="Times New Roman" pitchFamily="18" charset="0"/>
              </a:rPr>
              <a:t> </a:t>
            </a:r>
            <a:r>
              <a:rPr lang="id-ID" dirty="0">
                <a:latin typeface="Times New Roman" pitchFamily="18" charset="0"/>
              </a:rPr>
              <a:t>Backpropagation</a:t>
            </a:r>
            <a:endParaRPr lang="en-US" dirty="0"/>
          </a:p>
        </p:txBody>
      </p:sp>
      <p:sp>
        <p:nvSpPr>
          <p:cNvPr id="5" name="Content Placeholder 4"/>
          <p:cNvSpPr>
            <a:spLocks noGrp="1"/>
          </p:cNvSpPr>
          <p:nvPr>
            <p:ph sz="half" idx="1"/>
          </p:nvPr>
        </p:nvSpPr>
        <p:spPr/>
        <p:txBody>
          <a:bodyPr>
            <a:normAutofit/>
          </a:bodyPr>
          <a:lstStyle/>
          <a:p>
            <a:r>
              <a:rPr lang="id-ID" sz="1800" dirty="0">
                <a:latin typeface="Times New Roman" pitchFamily="18" charset="0"/>
              </a:rPr>
              <a:t>Inisialisasi bobot (ambil nilai random yang cukup kecil).</a:t>
            </a:r>
          </a:p>
          <a:p>
            <a:r>
              <a:rPr lang="id-ID" sz="1800" dirty="0">
                <a:latin typeface="Times New Roman" pitchFamily="18" charset="0"/>
              </a:rPr>
              <a:t>Selama kondisi berhenti bernilai salah, kerjakan :</a:t>
            </a:r>
            <a:endParaRPr lang="en-US" sz="1800" dirty="0">
              <a:latin typeface="Times New Roman" pitchFamily="18" charset="0"/>
            </a:endParaRPr>
          </a:p>
          <a:p>
            <a:pPr marL="742950" lvl="2" indent="-342900"/>
            <a:r>
              <a:rPr lang="id-ID" sz="1600" dirty="0">
                <a:latin typeface="Times New Roman" pitchFamily="18" charset="0"/>
              </a:rPr>
              <a:t>Tahap Perambatan Maju (forward ropagation)</a:t>
            </a:r>
          </a:p>
          <a:p>
            <a:pPr marL="742950" lvl="2" indent="-342900"/>
            <a:r>
              <a:rPr lang="id-ID" sz="1600" dirty="0">
                <a:latin typeface="Times New Roman" pitchFamily="18" charset="0"/>
              </a:rPr>
              <a:t>T</a:t>
            </a:r>
            <a:r>
              <a:rPr lang="en-US" sz="1600" dirty="0" err="1"/>
              <a:t>ahap</a:t>
            </a:r>
            <a:r>
              <a:rPr lang="en-US" sz="1600" dirty="0"/>
              <a:t> </a:t>
            </a:r>
            <a:r>
              <a:rPr lang="en-US" sz="1600" dirty="0" err="1"/>
              <a:t>Perambatan-Balik</a:t>
            </a:r>
            <a:r>
              <a:rPr lang="en-US" sz="1600" dirty="0"/>
              <a:t> (</a:t>
            </a:r>
            <a:r>
              <a:rPr lang="en-US" sz="1600" i="1" dirty="0" err="1"/>
              <a:t>Backpropagation</a:t>
            </a:r>
            <a:r>
              <a:rPr lang="en-US" sz="1600" dirty="0"/>
              <a:t>)</a:t>
            </a:r>
          </a:p>
          <a:p>
            <a:pPr marL="742950" lvl="2" indent="-342900"/>
            <a:r>
              <a:rPr lang="en-US" sz="1600" dirty="0"/>
              <a:t>T</a:t>
            </a:r>
            <a:r>
              <a:rPr lang="id-ID" sz="1600" dirty="0"/>
              <a:t>ahap Perubahan Bobot dan Bias</a:t>
            </a:r>
            <a:r>
              <a:rPr lang="en-US" sz="1600" dirty="0"/>
              <a:t> </a:t>
            </a:r>
            <a:endParaRPr lang="id-ID" sz="1600" dirty="0">
              <a:latin typeface="Times New Roman" pitchFamily="18" charset="0"/>
            </a:endParaRPr>
          </a:p>
          <a:p>
            <a:endParaRPr lang="id-ID" sz="1800" b="1" dirty="0">
              <a:latin typeface="Times New Roman" pitchFamily="18" charset="0"/>
            </a:endParaRPr>
          </a:p>
          <a:p>
            <a:endParaRPr lang="en-US" sz="1800" dirty="0"/>
          </a:p>
        </p:txBody>
      </p:sp>
      <p:sp>
        <p:nvSpPr>
          <p:cNvPr id="7" name="Content Placeholder 6"/>
          <p:cNvSpPr>
            <a:spLocks noGrp="1"/>
          </p:cNvSpPr>
          <p:nvPr>
            <p:ph sz="half" idx="2"/>
          </p:nvPr>
        </p:nvSpPr>
        <p:spPr/>
        <p:txBody>
          <a:bodyPr>
            <a:noAutofit/>
          </a:bodyPr>
          <a:lstStyle/>
          <a:p>
            <a:endParaRPr lang="en-US" sz="1400" dirty="0"/>
          </a:p>
        </p:txBody>
      </p:sp>
    </p:spTree>
    <p:extLst>
      <p:ext uri="{BB962C8B-B14F-4D97-AF65-F5344CB8AC3E}">
        <p14:creationId xmlns:p14="http://schemas.microsoft.com/office/powerpoint/2010/main" val="316616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9FB7DCD-30DC-7141-E74F-98817729AB51}"/>
              </a:ext>
            </a:extLst>
          </p:cNvPr>
          <p:cNvSpPr>
            <a:spLocks noGrp="1" noChangeArrowheads="1"/>
          </p:cNvSpPr>
          <p:nvPr>
            <p:ph type="title"/>
          </p:nvPr>
        </p:nvSpPr>
        <p:spPr/>
        <p:txBody>
          <a:bodyPr/>
          <a:lstStyle/>
          <a:p>
            <a:r>
              <a:rPr lang="en-US" altLang="en-US" b="1">
                <a:ln>
                  <a:noFill/>
                </a:ln>
              </a:rPr>
              <a:t>Jaringan Syaraf Bio</a:t>
            </a:r>
            <a:r>
              <a:rPr lang="en-US" altLang="en-US">
                <a:ln>
                  <a:noFill/>
                </a:ln>
              </a:rPr>
              <a:t>logi</a:t>
            </a:r>
          </a:p>
        </p:txBody>
      </p:sp>
      <p:pic>
        <p:nvPicPr>
          <p:cNvPr id="15363" name="Picture 2">
            <a:extLst>
              <a:ext uri="{FF2B5EF4-FFF2-40B4-BE49-F238E27FC236}">
                <a16:creationId xmlns:a16="http://schemas.microsoft.com/office/drawing/2014/main" id="{CC577694-AC37-ED32-91F2-A226AF29F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057400"/>
            <a:ext cx="789463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rPr>
              <a:t>Algoritma</a:t>
            </a:r>
            <a:r>
              <a:rPr lang="en-US" dirty="0">
                <a:latin typeface="Times New Roman" pitchFamily="18" charset="0"/>
              </a:rPr>
              <a:t> </a:t>
            </a:r>
            <a:r>
              <a:rPr lang="id-ID" dirty="0">
                <a:latin typeface="Times New Roman" pitchFamily="18" charset="0"/>
              </a:rPr>
              <a:t>Backpropagation</a:t>
            </a:r>
            <a:endParaRPr lang="en-US" dirty="0"/>
          </a:p>
        </p:txBody>
      </p:sp>
      <p:sp>
        <p:nvSpPr>
          <p:cNvPr id="5" name="Content Placeholder 4"/>
          <p:cNvSpPr>
            <a:spLocks noGrp="1"/>
          </p:cNvSpPr>
          <p:nvPr>
            <p:ph sz="half" idx="1"/>
          </p:nvPr>
        </p:nvSpPr>
        <p:spPr/>
        <p:txBody>
          <a:bodyPr>
            <a:normAutofit fontScale="92500" lnSpcReduction="20000"/>
          </a:bodyPr>
          <a:lstStyle/>
          <a:p>
            <a:pPr marL="0" lvl="1" indent="0">
              <a:buNone/>
            </a:pPr>
            <a:r>
              <a:rPr lang="id-ID" sz="1600" b="1" dirty="0">
                <a:latin typeface="Times New Roman" pitchFamily="18" charset="0"/>
              </a:rPr>
              <a:t>Tahap Perambatan Maju (forward</a:t>
            </a:r>
            <a:r>
              <a:rPr lang="en-US" sz="1600" b="1" dirty="0">
                <a:latin typeface="Times New Roman" pitchFamily="18" charset="0"/>
              </a:rPr>
              <a:t> </a:t>
            </a:r>
            <a:r>
              <a:rPr lang="id-ID" sz="1600" b="1" dirty="0">
                <a:latin typeface="Times New Roman" pitchFamily="18" charset="0"/>
              </a:rPr>
              <a:t>propagation)</a:t>
            </a:r>
          </a:p>
          <a:p>
            <a:pPr marL="355600" lvl="2" indent="-355600"/>
            <a:r>
              <a:rPr lang="id-ID" sz="1400" dirty="0">
                <a:latin typeface="Times New Roman" pitchFamily="18" charset="0"/>
              </a:rPr>
              <a:t>Setiap unit input (Xi, i=1,2,3,...,n) menerima sinyal</a:t>
            </a:r>
            <a:r>
              <a:rPr lang="en-US" sz="1400" dirty="0">
                <a:latin typeface="Times New Roman" pitchFamily="18" charset="0"/>
              </a:rPr>
              <a:t> </a:t>
            </a:r>
            <a:r>
              <a:rPr lang="id-ID" sz="1400" dirty="0">
                <a:latin typeface="Times New Roman" pitchFamily="18" charset="0"/>
              </a:rPr>
              <a:t>xi dan meneruskan sinyal </a:t>
            </a:r>
            <a:r>
              <a:rPr lang="en-US" sz="1400" dirty="0">
                <a:latin typeface="Times New Roman" pitchFamily="18" charset="0"/>
              </a:rPr>
              <a:t>t</a:t>
            </a:r>
            <a:r>
              <a:rPr lang="id-ID" sz="1400" dirty="0">
                <a:latin typeface="Times New Roman" pitchFamily="18" charset="0"/>
              </a:rPr>
              <a:t>ersebut ke semua unit pada lapisan tersembunyi.</a:t>
            </a:r>
            <a:endParaRPr lang="en-US" sz="1400" dirty="0">
              <a:latin typeface="Times New Roman" pitchFamily="18" charset="0"/>
            </a:endParaRPr>
          </a:p>
          <a:p>
            <a:pPr marL="355600" lvl="2" indent="-355600"/>
            <a:r>
              <a:rPr lang="id-ID" sz="1400" dirty="0">
                <a:latin typeface="Times New Roman" pitchFamily="18" charset="0"/>
              </a:rPr>
              <a:t>Setiap unit tersembunyi (Zi, j=1,2,3,...,p) menjumlahkan bobot sinyal input dengan persamaan </a:t>
            </a:r>
            <a:r>
              <a:rPr lang="en-US" sz="1400" dirty="0">
                <a:latin typeface="Times New Roman" pitchFamily="18" charset="0"/>
              </a:rPr>
              <a:t>(a)</a:t>
            </a:r>
            <a:r>
              <a:rPr lang="id-ID" sz="1400" dirty="0">
                <a:latin typeface="Times New Roman" pitchFamily="18" charset="0"/>
              </a:rPr>
              <a:t>:</a:t>
            </a: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r>
              <a:rPr lang="en-US" sz="1400" dirty="0" err="1">
                <a:latin typeface="Times New Roman" pitchFamily="18" charset="0"/>
              </a:rPr>
              <a:t>dan</a:t>
            </a:r>
            <a:r>
              <a:rPr lang="en-US" sz="1400" dirty="0">
                <a:latin typeface="Times New Roman" pitchFamily="18" charset="0"/>
              </a:rPr>
              <a:t> </a:t>
            </a:r>
            <a:r>
              <a:rPr lang="en-US" sz="1400" dirty="0" err="1">
                <a:latin typeface="Times New Roman" pitchFamily="18" charset="0"/>
              </a:rPr>
              <a:t>menerapkan</a:t>
            </a:r>
            <a:r>
              <a:rPr lang="en-US" sz="1400" dirty="0">
                <a:latin typeface="Times New Roman" pitchFamily="18" charset="0"/>
              </a:rPr>
              <a:t> </a:t>
            </a:r>
            <a:r>
              <a:rPr lang="en-US" sz="1400" dirty="0" err="1">
                <a:latin typeface="Times New Roman" pitchFamily="18" charset="0"/>
              </a:rPr>
              <a:t>fungsi</a:t>
            </a:r>
            <a:r>
              <a:rPr lang="en-US" sz="1400" dirty="0">
                <a:latin typeface="Times New Roman" pitchFamily="18" charset="0"/>
              </a:rPr>
              <a:t> </a:t>
            </a:r>
            <a:r>
              <a:rPr lang="en-US" sz="1400" dirty="0" err="1">
                <a:latin typeface="Times New Roman" pitchFamily="18" charset="0"/>
              </a:rPr>
              <a:t>aktivasi</a:t>
            </a:r>
            <a:r>
              <a:rPr lang="en-US" sz="1400" dirty="0">
                <a:latin typeface="Times New Roman" pitchFamily="18" charset="0"/>
              </a:rPr>
              <a:t> </a:t>
            </a:r>
            <a:r>
              <a:rPr lang="en-US" sz="1400" dirty="0" err="1">
                <a:latin typeface="Times New Roman" pitchFamily="18" charset="0"/>
              </a:rPr>
              <a:t>untuk</a:t>
            </a:r>
            <a:r>
              <a:rPr lang="en-US" sz="1400" dirty="0">
                <a:latin typeface="Times New Roman" pitchFamily="18" charset="0"/>
              </a:rPr>
              <a:t> </a:t>
            </a:r>
            <a:r>
              <a:rPr lang="en-US" sz="1400" dirty="0" err="1">
                <a:latin typeface="Times New Roman" pitchFamily="18" charset="0"/>
              </a:rPr>
              <a:t>menghitung</a:t>
            </a:r>
            <a:r>
              <a:rPr lang="en-US" sz="1400" dirty="0">
                <a:latin typeface="Times New Roman" pitchFamily="18" charset="0"/>
              </a:rPr>
              <a:t> </a:t>
            </a:r>
            <a:r>
              <a:rPr lang="en-US" sz="1400" dirty="0" err="1">
                <a:latin typeface="Times New Roman" pitchFamily="18" charset="0"/>
              </a:rPr>
              <a:t>sinyal</a:t>
            </a:r>
            <a:r>
              <a:rPr lang="en-US" sz="1400" dirty="0">
                <a:latin typeface="Times New Roman" pitchFamily="18" charset="0"/>
              </a:rPr>
              <a:t> </a:t>
            </a:r>
            <a:r>
              <a:rPr lang="en-US" sz="1400" dirty="0" err="1">
                <a:latin typeface="Times New Roman" pitchFamily="18" charset="0"/>
              </a:rPr>
              <a:t>outputnya</a:t>
            </a:r>
            <a:r>
              <a:rPr lang="en-US" sz="1400" dirty="0">
                <a:latin typeface="Times New Roman" pitchFamily="18" charset="0"/>
              </a:rPr>
              <a:t> : </a:t>
            </a:r>
            <a:r>
              <a:rPr lang="en-US" sz="1400" dirty="0" err="1">
                <a:solidFill>
                  <a:srgbClr val="FF3300"/>
                </a:solidFill>
                <a:latin typeface="Times New Roman" pitchFamily="18" charset="0"/>
              </a:rPr>
              <a:t>z</a:t>
            </a:r>
            <a:r>
              <a:rPr lang="en-US" sz="1400" baseline="-25000" dirty="0" err="1">
                <a:solidFill>
                  <a:srgbClr val="FF3300"/>
                </a:solidFill>
                <a:latin typeface="Times New Roman" pitchFamily="18" charset="0"/>
              </a:rPr>
              <a:t>j</a:t>
            </a:r>
            <a:r>
              <a:rPr lang="en-US" sz="1400" dirty="0">
                <a:solidFill>
                  <a:srgbClr val="FF3300"/>
                </a:solidFill>
                <a:latin typeface="Times New Roman" pitchFamily="18" charset="0"/>
              </a:rPr>
              <a:t> = </a:t>
            </a:r>
            <a:r>
              <a:rPr lang="en-US" sz="1400" i="1" dirty="0">
                <a:solidFill>
                  <a:srgbClr val="FF3300"/>
                </a:solidFill>
                <a:latin typeface="Times New Roman" pitchFamily="18" charset="0"/>
              </a:rPr>
              <a:t>f</a:t>
            </a:r>
            <a:r>
              <a:rPr lang="en-US" sz="1400" dirty="0">
                <a:solidFill>
                  <a:srgbClr val="FF3300"/>
                </a:solidFill>
                <a:latin typeface="Times New Roman" pitchFamily="18" charset="0"/>
              </a:rPr>
              <a:t>(</a:t>
            </a:r>
            <a:r>
              <a:rPr lang="en-US" sz="1400" dirty="0" err="1">
                <a:solidFill>
                  <a:srgbClr val="FF3300"/>
                </a:solidFill>
                <a:latin typeface="Times New Roman" pitchFamily="18" charset="0"/>
              </a:rPr>
              <a:t>z_in</a:t>
            </a:r>
            <a:r>
              <a:rPr lang="en-US" sz="1400" baseline="-25000" dirty="0" err="1">
                <a:solidFill>
                  <a:srgbClr val="FF3300"/>
                </a:solidFill>
                <a:latin typeface="Times New Roman" pitchFamily="18" charset="0"/>
              </a:rPr>
              <a:t>j</a:t>
            </a:r>
            <a:r>
              <a:rPr lang="en-US" sz="1400" dirty="0">
                <a:solidFill>
                  <a:srgbClr val="FF3300"/>
                </a:solidFill>
                <a:latin typeface="Times New Roman" pitchFamily="18" charset="0"/>
              </a:rPr>
              <a:t>)</a:t>
            </a:r>
            <a:br>
              <a:rPr lang="en-US" sz="1400" dirty="0">
                <a:solidFill>
                  <a:srgbClr val="FF3300"/>
                </a:solidFill>
                <a:latin typeface="Times New Roman" pitchFamily="18" charset="0"/>
              </a:rPr>
            </a:br>
            <a:r>
              <a:rPr lang="en-US" sz="1400" dirty="0" err="1">
                <a:latin typeface="Times New Roman" pitchFamily="18" charset="0"/>
              </a:rPr>
              <a:t>biasanya</a:t>
            </a:r>
            <a:r>
              <a:rPr lang="en-US" sz="1400" dirty="0">
                <a:latin typeface="Times New Roman" pitchFamily="18" charset="0"/>
              </a:rPr>
              <a:t> </a:t>
            </a:r>
            <a:r>
              <a:rPr lang="en-US" sz="1400" dirty="0" err="1">
                <a:latin typeface="Times New Roman" pitchFamily="18" charset="0"/>
              </a:rPr>
              <a:t>fungsi</a:t>
            </a:r>
            <a:r>
              <a:rPr lang="en-US" sz="1400" dirty="0">
                <a:latin typeface="Times New Roman" pitchFamily="18" charset="0"/>
              </a:rPr>
              <a:t> </a:t>
            </a:r>
            <a:r>
              <a:rPr lang="en-US" sz="1400" dirty="0" err="1">
                <a:latin typeface="Times New Roman" pitchFamily="18" charset="0"/>
              </a:rPr>
              <a:t>aktivasi</a:t>
            </a:r>
            <a:r>
              <a:rPr lang="en-US" sz="1400" dirty="0">
                <a:latin typeface="Times New Roman" pitchFamily="18" charset="0"/>
              </a:rPr>
              <a:t> yang </a:t>
            </a:r>
            <a:r>
              <a:rPr lang="en-US" sz="1400" dirty="0" err="1">
                <a:latin typeface="Times New Roman" pitchFamily="18" charset="0"/>
              </a:rPr>
              <a:t>digunakan</a:t>
            </a:r>
            <a:r>
              <a:rPr lang="en-US" sz="1400" dirty="0">
                <a:latin typeface="Times New Roman" pitchFamily="18" charset="0"/>
              </a:rPr>
              <a:t> </a:t>
            </a:r>
            <a:r>
              <a:rPr lang="en-US" sz="1400" dirty="0" err="1">
                <a:latin typeface="Times New Roman" pitchFamily="18" charset="0"/>
              </a:rPr>
              <a:t>adalah</a:t>
            </a:r>
            <a:r>
              <a:rPr lang="en-US" sz="1400" dirty="0">
                <a:latin typeface="Times New Roman" pitchFamily="18" charset="0"/>
              </a:rPr>
              <a:t> </a:t>
            </a:r>
            <a:r>
              <a:rPr lang="en-US" sz="1400" dirty="0" err="1">
                <a:latin typeface="Times New Roman" pitchFamily="18" charset="0"/>
              </a:rPr>
              <a:t>fungsi</a:t>
            </a:r>
            <a:r>
              <a:rPr lang="en-US" sz="1400" dirty="0">
                <a:latin typeface="Times New Roman" pitchFamily="18" charset="0"/>
              </a:rPr>
              <a:t> sigmoid.  </a:t>
            </a:r>
            <a:r>
              <a:rPr lang="en-US" sz="1400" dirty="0" err="1">
                <a:latin typeface="Times New Roman" pitchFamily="18" charset="0"/>
              </a:rPr>
              <a:t>kemudian</a:t>
            </a:r>
            <a:r>
              <a:rPr lang="en-US" sz="1400" dirty="0">
                <a:latin typeface="Times New Roman" pitchFamily="18" charset="0"/>
              </a:rPr>
              <a:t> </a:t>
            </a:r>
            <a:r>
              <a:rPr lang="en-US" sz="1400" dirty="0" err="1">
                <a:latin typeface="Times New Roman" pitchFamily="18" charset="0"/>
              </a:rPr>
              <a:t>mengirimkan</a:t>
            </a:r>
            <a:r>
              <a:rPr lang="en-US" sz="1400" dirty="0">
                <a:latin typeface="Times New Roman" pitchFamily="18" charset="0"/>
              </a:rPr>
              <a:t> </a:t>
            </a:r>
            <a:r>
              <a:rPr lang="en-US" sz="1400" dirty="0" err="1">
                <a:latin typeface="Times New Roman" pitchFamily="18" charset="0"/>
              </a:rPr>
              <a:t>sinyal</a:t>
            </a:r>
            <a:r>
              <a:rPr lang="en-US" sz="1400" dirty="0">
                <a:latin typeface="Times New Roman" pitchFamily="18" charset="0"/>
              </a:rPr>
              <a:t> </a:t>
            </a:r>
            <a:r>
              <a:rPr lang="en-US" sz="1400" dirty="0" err="1">
                <a:latin typeface="Times New Roman" pitchFamily="18" charset="0"/>
              </a:rPr>
              <a:t>tersebut</a:t>
            </a:r>
            <a:r>
              <a:rPr lang="en-US" sz="1400" dirty="0">
                <a:latin typeface="Times New Roman" pitchFamily="18" charset="0"/>
              </a:rPr>
              <a:t> </a:t>
            </a:r>
            <a:r>
              <a:rPr lang="en-US" sz="1400" dirty="0" err="1">
                <a:latin typeface="Times New Roman" pitchFamily="18" charset="0"/>
              </a:rPr>
              <a:t>ke</a:t>
            </a:r>
            <a:r>
              <a:rPr lang="en-US" sz="1400" dirty="0">
                <a:latin typeface="Times New Roman" pitchFamily="18" charset="0"/>
              </a:rPr>
              <a:t> </a:t>
            </a:r>
            <a:r>
              <a:rPr lang="en-US" sz="1400" dirty="0" err="1">
                <a:latin typeface="Times New Roman" pitchFamily="18" charset="0"/>
              </a:rPr>
              <a:t>semua</a:t>
            </a:r>
            <a:r>
              <a:rPr lang="en-US" sz="1400" dirty="0">
                <a:latin typeface="Times New Roman" pitchFamily="18" charset="0"/>
              </a:rPr>
              <a:t> unit output.</a:t>
            </a:r>
            <a:endParaRPr lang="en-US" dirty="0"/>
          </a:p>
        </p:txBody>
      </p:sp>
      <p:sp>
        <p:nvSpPr>
          <p:cNvPr id="7" name="Content Placeholder 6"/>
          <p:cNvSpPr>
            <a:spLocks noGrp="1"/>
          </p:cNvSpPr>
          <p:nvPr>
            <p:ph sz="half" idx="2"/>
          </p:nvPr>
        </p:nvSpPr>
        <p:spPr/>
        <p:txBody>
          <a:bodyPr>
            <a:noAutofit/>
          </a:bodyPr>
          <a:lstStyle/>
          <a:p>
            <a:pPr marL="0" lvl="1" indent="0">
              <a:buNone/>
            </a:pPr>
            <a:endParaRPr lang="en-US" sz="1400" dirty="0">
              <a:latin typeface="Times New Roman" pitchFamily="18" charset="0"/>
            </a:endParaRPr>
          </a:p>
          <a:p>
            <a:pPr>
              <a:spcBef>
                <a:spcPct val="50000"/>
              </a:spcBef>
            </a:pPr>
            <a:r>
              <a:rPr lang="id-ID" sz="1400" dirty="0">
                <a:latin typeface="Times New Roman" pitchFamily="18" charset="0"/>
              </a:rPr>
              <a:t>Setiap unit output (Yk, k=1,2,3,...,m) menjumlahkan</a:t>
            </a:r>
            <a:r>
              <a:rPr lang="en-US" sz="1400" dirty="0">
                <a:latin typeface="Times New Roman" pitchFamily="18" charset="0"/>
              </a:rPr>
              <a:t> </a:t>
            </a:r>
            <a:r>
              <a:rPr lang="id-ID" sz="1400" dirty="0">
                <a:latin typeface="Times New Roman" pitchFamily="18" charset="0"/>
              </a:rPr>
              <a:t>bobot sinyal input</a:t>
            </a:r>
            <a:r>
              <a:rPr lang="en-US" sz="1400" dirty="0">
                <a:latin typeface="Times New Roman" pitchFamily="18" charset="0"/>
              </a:rPr>
              <a:t> </a:t>
            </a:r>
            <a:r>
              <a:rPr lang="en-US" sz="1400" dirty="0" err="1">
                <a:latin typeface="Times New Roman" pitchFamily="18" charset="0"/>
              </a:rPr>
              <a:t>dengan</a:t>
            </a:r>
            <a:r>
              <a:rPr lang="en-US" sz="1400" dirty="0">
                <a:latin typeface="Times New Roman" pitchFamily="18" charset="0"/>
              </a:rPr>
              <a:t> </a:t>
            </a:r>
            <a:r>
              <a:rPr lang="en-US" sz="1400" dirty="0" err="1">
                <a:latin typeface="Times New Roman" pitchFamily="18" charset="0"/>
              </a:rPr>
              <a:t>persamaan</a:t>
            </a:r>
            <a:r>
              <a:rPr lang="en-US" sz="1400" dirty="0">
                <a:latin typeface="Times New Roman" pitchFamily="18" charset="0"/>
              </a:rPr>
              <a:t> (b),</a:t>
            </a: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r>
              <a:rPr lang="en-US" sz="1400" dirty="0" err="1">
                <a:latin typeface="Times New Roman" pitchFamily="18" charset="0"/>
              </a:rPr>
              <a:t>dan</a:t>
            </a:r>
            <a:r>
              <a:rPr lang="en-US" sz="1400" dirty="0">
                <a:latin typeface="Times New Roman" pitchFamily="18" charset="0"/>
              </a:rPr>
              <a:t> </a:t>
            </a:r>
            <a:r>
              <a:rPr lang="en-US" sz="1400" dirty="0" err="1">
                <a:latin typeface="Times New Roman" pitchFamily="18" charset="0"/>
              </a:rPr>
              <a:t>menerapkan</a:t>
            </a:r>
            <a:r>
              <a:rPr lang="en-US" sz="1400" dirty="0">
                <a:latin typeface="Times New Roman" pitchFamily="18" charset="0"/>
              </a:rPr>
              <a:t> </a:t>
            </a:r>
            <a:r>
              <a:rPr lang="en-US" sz="1400" dirty="0" err="1">
                <a:latin typeface="Times New Roman" pitchFamily="18" charset="0"/>
              </a:rPr>
              <a:t>fungsi</a:t>
            </a:r>
            <a:r>
              <a:rPr lang="en-US" sz="1400" dirty="0">
                <a:latin typeface="Times New Roman" pitchFamily="18" charset="0"/>
              </a:rPr>
              <a:t> </a:t>
            </a:r>
            <a:r>
              <a:rPr lang="en-US" sz="1400" dirty="0" err="1">
                <a:latin typeface="Times New Roman" pitchFamily="18" charset="0"/>
              </a:rPr>
              <a:t>aktivasi</a:t>
            </a:r>
            <a:r>
              <a:rPr lang="en-US" sz="1400" dirty="0">
                <a:latin typeface="Times New Roman" pitchFamily="18" charset="0"/>
              </a:rPr>
              <a:t> </a:t>
            </a:r>
            <a:r>
              <a:rPr lang="en-US" sz="1400" dirty="0" err="1">
                <a:latin typeface="Times New Roman" pitchFamily="18" charset="0"/>
              </a:rPr>
              <a:t>untuk</a:t>
            </a:r>
            <a:r>
              <a:rPr lang="en-US" sz="1400" dirty="0">
                <a:latin typeface="Times New Roman" pitchFamily="18" charset="0"/>
              </a:rPr>
              <a:t> </a:t>
            </a:r>
            <a:r>
              <a:rPr lang="en-US" sz="1400" dirty="0" err="1">
                <a:latin typeface="Times New Roman" pitchFamily="18" charset="0"/>
              </a:rPr>
              <a:t>menghitung</a:t>
            </a:r>
            <a:r>
              <a:rPr lang="en-US" sz="1400" dirty="0">
                <a:latin typeface="Times New Roman" pitchFamily="18" charset="0"/>
              </a:rPr>
              <a:t> </a:t>
            </a:r>
            <a:r>
              <a:rPr lang="en-US" sz="1400" dirty="0" err="1">
                <a:latin typeface="Times New Roman" pitchFamily="18" charset="0"/>
              </a:rPr>
              <a:t>sinyal</a:t>
            </a:r>
            <a:r>
              <a:rPr lang="en-US" sz="1400" dirty="0">
                <a:latin typeface="Times New Roman" pitchFamily="18" charset="0"/>
              </a:rPr>
              <a:t> </a:t>
            </a:r>
            <a:r>
              <a:rPr lang="en-US" sz="1400" dirty="0" err="1">
                <a:latin typeface="Times New Roman" pitchFamily="18" charset="0"/>
              </a:rPr>
              <a:t>outputnya</a:t>
            </a:r>
            <a:r>
              <a:rPr lang="en-US" sz="1400" dirty="0">
                <a:latin typeface="Times New Roman" pitchFamily="18" charset="0"/>
              </a:rPr>
              <a:t> :  </a:t>
            </a:r>
            <a:r>
              <a:rPr lang="en-US" sz="1400" dirty="0" err="1">
                <a:solidFill>
                  <a:srgbClr val="FF3300"/>
                </a:solidFill>
                <a:latin typeface="Times New Roman" pitchFamily="18" charset="0"/>
              </a:rPr>
              <a:t>y</a:t>
            </a:r>
            <a:r>
              <a:rPr lang="en-US" sz="1400" baseline="-25000" dirty="0" err="1">
                <a:solidFill>
                  <a:srgbClr val="FF3300"/>
                </a:solidFill>
                <a:latin typeface="Times New Roman" pitchFamily="18" charset="0"/>
              </a:rPr>
              <a:t>k</a:t>
            </a:r>
            <a:r>
              <a:rPr lang="en-US" sz="1400" dirty="0">
                <a:solidFill>
                  <a:srgbClr val="FF3300"/>
                </a:solidFill>
                <a:latin typeface="Times New Roman" pitchFamily="18" charset="0"/>
              </a:rPr>
              <a:t> = </a:t>
            </a:r>
            <a:r>
              <a:rPr lang="en-US" sz="1400" i="1" dirty="0">
                <a:solidFill>
                  <a:srgbClr val="FF3300"/>
                </a:solidFill>
                <a:latin typeface="Times New Roman" pitchFamily="18" charset="0"/>
              </a:rPr>
              <a:t>f</a:t>
            </a:r>
            <a:r>
              <a:rPr lang="en-US" sz="1400" dirty="0">
                <a:solidFill>
                  <a:srgbClr val="FF3300"/>
                </a:solidFill>
                <a:latin typeface="Times New Roman" pitchFamily="18" charset="0"/>
              </a:rPr>
              <a:t>(</a:t>
            </a:r>
            <a:r>
              <a:rPr lang="en-US" sz="1400" dirty="0" err="1">
                <a:solidFill>
                  <a:srgbClr val="FF3300"/>
                </a:solidFill>
                <a:latin typeface="Times New Roman" pitchFamily="18" charset="0"/>
              </a:rPr>
              <a:t>y_in</a:t>
            </a:r>
            <a:r>
              <a:rPr lang="en-US" sz="1400" baseline="-25000" dirty="0" err="1">
                <a:solidFill>
                  <a:srgbClr val="FF3300"/>
                </a:solidFill>
                <a:latin typeface="Times New Roman" pitchFamily="18" charset="0"/>
              </a:rPr>
              <a:t>k</a:t>
            </a:r>
            <a:r>
              <a:rPr lang="en-US" sz="1400" dirty="0">
                <a:solidFill>
                  <a:srgbClr val="FF3300"/>
                </a:solidFill>
                <a:latin typeface="Times New Roman" pitchFamily="18" charset="0"/>
              </a:rPr>
              <a:t>)</a:t>
            </a:r>
            <a:r>
              <a:rPr lang="en-US" sz="1400" dirty="0">
                <a:latin typeface="Times New Roman" pitchFamily="18" charset="0"/>
              </a:rPr>
              <a:t> </a:t>
            </a:r>
          </a:p>
          <a:p>
            <a:pPr>
              <a:spcBef>
                <a:spcPct val="50000"/>
              </a:spcBef>
            </a:pPr>
            <a:endParaRPr lang="en-US" sz="1400" dirty="0">
              <a:latin typeface="Times New Roman" pitchFamily="18" charset="0"/>
            </a:endParaRPr>
          </a:p>
          <a:p>
            <a:pPr>
              <a:tabLst>
                <a:tab pos="360363" algn="l"/>
              </a:tabLst>
            </a:pPr>
            <a:endParaRPr lang="en-US" sz="1400" dirty="0">
              <a:latin typeface="Times New Roman" pitchFamily="18" charset="0"/>
            </a:endParaRPr>
          </a:p>
          <a:p>
            <a:endParaRPr lang="en-US" sz="1400" dirty="0"/>
          </a:p>
        </p:txBody>
      </p:sp>
      <p:graphicFrame>
        <p:nvGraphicFramePr>
          <p:cNvPr id="8" name="Object 7"/>
          <p:cNvGraphicFramePr>
            <a:graphicFrameLocks noChangeAspect="1"/>
          </p:cNvGraphicFramePr>
          <p:nvPr/>
        </p:nvGraphicFramePr>
        <p:xfrm>
          <a:off x="2423593" y="3717033"/>
          <a:ext cx="2797175" cy="674687"/>
        </p:xfrm>
        <a:graphic>
          <a:graphicData uri="http://schemas.openxmlformats.org/presentationml/2006/ole">
            <mc:AlternateContent xmlns:mc="http://schemas.openxmlformats.org/markup-compatibility/2006">
              <mc:Choice xmlns:v="urn:schemas-microsoft-com:vml" Requires="v">
                <p:oleObj spid="_x0000_s4134" name="Equation" r:id="rId3" imgW="1803240" imgH="431640" progId="Equation.3">
                  <p:embed/>
                </p:oleObj>
              </mc:Choice>
              <mc:Fallback>
                <p:oleObj name="Equation" r:id="rId3" imgW="1803240" imgH="431640" progId="Equation.3">
                  <p:embed/>
                  <p:pic>
                    <p:nvPicPr>
                      <p:cNvPr id="8" name="Object 7"/>
                      <p:cNvPicPr>
                        <a:picLocks noChangeAspect="1" noChangeArrowheads="1"/>
                      </p:cNvPicPr>
                      <p:nvPr/>
                    </p:nvPicPr>
                    <p:blipFill>
                      <a:blip r:embed="rId4"/>
                      <a:srcRect/>
                      <a:stretch>
                        <a:fillRect/>
                      </a:stretch>
                    </p:blipFill>
                    <p:spPr bwMode="auto">
                      <a:xfrm>
                        <a:off x="2423593" y="3717033"/>
                        <a:ext cx="2797175" cy="674687"/>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nvGraphicFramePr>
        <p:xfrm>
          <a:off x="6672064" y="2852937"/>
          <a:ext cx="2616200" cy="600075"/>
        </p:xfrm>
        <a:graphic>
          <a:graphicData uri="http://schemas.openxmlformats.org/presentationml/2006/ole">
            <mc:AlternateContent xmlns:mc="http://schemas.openxmlformats.org/markup-compatibility/2006">
              <mc:Choice xmlns:v="urn:schemas-microsoft-com:vml" Requires="v">
                <p:oleObj spid="_x0000_s4135" name="Equation" r:id="rId5" imgW="1955520" imgH="444240" progId="Equation.3">
                  <p:embed/>
                </p:oleObj>
              </mc:Choice>
              <mc:Fallback>
                <p:oleObj name="Equation" r:id="rId5" imgW="1955520" imgH="444240" progId="Equation.3">
                  <p:embed/>
                  <p:pic>
                    <p:nvPicPr>
                      <p:cNvPr id="3"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2064" y="2852937"/>
                        <a:ext cx="2616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77453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47500" lnSpcReduction="20000"/>
          </a:bodyPr>
          <a:lstStyle/>
          <a:p>
            <a:pPr marL="0" indent="0">
              <a:buNone/>
            </a:pPr>
            <a:r>
              <a:rPr lang="id-ID" b="1" dirty="0"/>
              <a:t>T</a:t>
            </a:r>
            <a:r>
              <a:rPr lang="en-US" b="1" dirty="0" err="1"/>
              <a:t>ahap</a:t>
            </a:r>
            <a:r>
              <a:rPr lang="en-US" b="1" dirty="0"/>
              <a:t> </a:t>
            </a:r>
            <a:r>
              <a:rPr lang="en-US" b="1" dirty="0" err="1"/>
              <a:t>Perambatan-Balik</a:t>
            </a:r>
            <a:r>
              <a:rPr lang="en-US" b="1" dirty="0"/>
              <a:t> (</a:t>
            </a:r>
            <a:r>
              <a:rPr lang="en-US" b="1" i="1" dirty="0" err="1"/>
              <a:t>Backpropagation</a:t>
            </a:r>
            <a:r>
              <a:rPr lang="en-US" b="1" dirty="0"/>
              <a:t>)</a:t>
            </a:r>
            <a:br>
              <a:rPr lang="en-US" b="1" dirty="0"/>
            </a:br>
            <a:endParaRPr lang="en-US" b="1" dirty="0"/>
          </a:p>
          <a:p>
            <a:r>
              <a:rPr lang="id-ID" sz="2400" dirty="0">
                <a:latin typeface="Times New Roman" pitchFamily="18" charset="0"/>
              </a:rPr>
              <a:t>Setiap unit output (Yk, k=1,2,3,...,m) menerima pola target yang sesuai dengan pola input pelatihan, kemudian hitung error dengan persamaan berikut:</a:t>
            </a:r>
            <a:br>
              <a:rPr lang="en-US" sz="2400" dirty="0">
                <a:latin typeface="Times New Roman" pitchFamily="18" charset="0"/>
                <a:sym typeface="Symbol" pitchFamily="18" charset="2"/>
              </a:rPr>
            </a:br>
            <a:br>
              <a:rPr lang="en-US" sz="2400" dirty="0">
                <a:latin typeface="Times New Roman" pitchFamily="18" charset="0"/>
                <a:sym typeface="Symbol" pitchFamily="18" charset="2"/>
              </a:rPr>
            </a:br>
            <a:r>
              <a:rPr lang="en-US" sz="2400" dirty="0">
                <a:latin typeface="Times New Roman" pitchFamily="18" charset="0"/>
                <a:sym typeface="Symbol" pitchFamily="18" charset="2"/>
              </a:rPr>
              <a:t>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k = (tk – yk) </a:t>
            </a:r>
            <a:r>
              <a:rPr lang="id-ID" sz="2400" i="1" dirty="0">
                <a:solidFill>
                  <a:srgbClr val="FF3300"/>
                </a:solidFill>
                <a:latin typeface="Times New Roman" pitchFamily="18" charset="0"/>
              </a:rPr>
              <a:t>f’</a:t>
            </a:r>
            <a:r>
              <a:rPr lang="id-ID" sz="2400" dirty="0">
                <a:solidFill>
                  <a:srgbClr val="FF3300"/>
                </a:solidFill>
                <a:latin typeface="Times New Roman" pitchFamily="18" charset="0"/>
              </a:rPr>
              <a:t>(y_ink)</a:t>
            </a:r>
            <a:br>
              <a:rPr lang="en-US" sz="2400" dirty="0">
                <a:solidFill>
                  <a:srgbClr val="FF3300"/>
                </a:solidFill>
                <a:latin typeface="Times New Roman" pitchFamily="18" charset="0"/>
              </a:rPr>
            </a:br>
            <a:br>
              <a:rPr lang="en-US" sz="2400" dirty="0">
                <a:solidFill>
                  <a:srgbClr val="FF3300"/>
                </a:solidFill>
                <a:latin typeface="Times New Roman" pitchFamily="18" charset="0"/>
              </a:rPr>
            </a:br>
            <a:r>
              <a:rPr lang="id-ID" sz="2400" dirty="0">
                <a:latin typeface="Times New Roman" pitchFamily="18" charset="0"/>
              </a:rPr>
              <a:t>f ‘ adalah turunan dari fungsi aktivasi</a:t>
            </a:r>
            <a:r>
              <a:rPr lang="en-US" sz="2400" dirty="0">
                <a:latin typeface="Times New Roman" pitchFamily="18" charset="0"/>
              </a:rPr>
              <a:t> </a:t>
            </a:r>
            <a:r>
              <a:rPr lang="id-ID" sz="2400" dirty="0">
                <a:latin typeface="Times New Roman" pitchFamily="18" charset="0"/>
              </a:rPr>
              <a:t>kemudian hitung koreksi bobot dengan persaamaan berikut:</a:t>
            </a:r>
            <a:br>
              <a:rPr lang="en-US" sz="2400" dirty="0">
                <a:latin typeface="Times New Roman" pitchFamily="18" charset="0"/>
              </a:rPr>
            </a:br>
            <a:br>
              <a:rPr lang="en-US" sz="2400" dirty="0">
                <a:latin typeface="Times New Roman" pitchFamily="18" charset="0"/>
              </a:rPr>
            </a:br>
            <a:r>
              <a:rPr lang="en-US" sz="2400" dirty="0">
                <a:latin typeface="Times New Roman" pitchFamily="18" charset="0"/>
              </a:rPr>
              <a:t>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wjk =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k zj</a:t>
            </a:r>
            <a:br>
              <a:rPr lang="en-US" sz="2400" dirty="0">
                <a:solidFill>
                  <a:srgbClr val="FF3300"/>
                </a:solidFill>
                <a:latin typeface="Times New Roman" pitchFamily="18" charset="0"/>
              </a:rPr>
            </a:br>
            <a:br>
              <a:rPr lang="en-US" sz="2400" dirty="0">
                <a:solidFill>
                  <a:srgbClr val="FF3300"/>
                </a:solidFill>
                <a:latin typeface="Times New Roman" pitchFamily="18" charset="0"/>
              </a:rPr>
            </a:br>
            <a:r>
              <a:rPr lang="id-ID" sz="2400" dirty="0">
                <a:latin typeface="Times New Roman" pitchFamily="18" charset="0"/>
              </a:rPr>
              <a:t>Dan menghitung koreksi bias dengan  persamaan berikut :</a:t>
            </a:r>
            <a:br>
              <a:rPr lang="en-US" sz="2400" dirty="0">
                <a:latin typeface="Times New Roman" pitchFamily="18" charset="0"/>
              </a:rPr>
            </a:br>
            <a:br>
              <a:rPr lang="en-US" sz="2400" dirty="0">
                <a:latin typeface="Times New Roman" pitchFamily="18" charset="0"/>
              </a:rPr>
            </a:br>
            <a:r>
              <a:rPr lang="en-US" sz="2400" dirty="0">
                <a:latin typeface="Times New Roman" pitchFamily="18" charset="0"/>
              </a:rPr>
              <a:t>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w0k =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k</a:t>
            </a:r>
            <a:br>
              <a:rPr lang="en-US" sz="2400" dirty="0">
                <a:solidFill>
                  <a:srgbClr val="FF3300"/>
                </a:solidFill>
                <a:latin typeface="Times New Roman" pitchFamily="18" charset="0"/>
              </a:rPr>
            </a:br>
            <a:br>
              <a:rPr lang="en-US" sz="2400" dirty="0">
                <a:solidFill>
                  <a:srgbClr val="FF3300"/>
                </a:solidFill>
                <a:latin typeface="Times New Roman" pitchFamily="18" charset="0"/>
              </a:rPr>
            </a:br>
            <a:r>
              <a:rPr lang="id-ID" sz="2400" dirty="0">
                <a:latin typeface="Times New Roman" pitchFamily="18" charset="0"/>
              </a:rPr>
              <a:t>Sekaligus mengirimkan </a:t>
            </a:r>
            <a:r>
              <a:rPr lang="en-US" sz="2400" dirty="0">
                <a:latin typeface="Times New Roman" pitchFamily="18" charset="0"/>
                <a:sym typeface="Symbol" pitchFamily="18" charset="2"/>
              </a:rPr>
              <a:t></a:t>
            </a:r>
            <a:r>
              <a:rPr lang="id-ID" sz="2400" dirty="0">
                <a:latin typeface="Times New Roman" pitchFamily="18" charset="0"/>
              </a:rPr>
              <a:t>k ke unit-unit yang ada di lapisan paling kanan.</a:t>
            </a:r>
            <a:endParaRPr lang="en-US" sz="2400" dirty="0">
              <a:latin typeface="Times New Roman" pitchFamily="18" charset="0"/>
            </a:endParaRPr>
          </a:p>
          <a:p>
            <a:endParaRPr lang="en-US" b="1" dirty="0"/>
          </a:p>
          <a:p>
            <a:endParaRPr lang="en-US" dirty="0"/>
          </a:p>
        </p:txBody>
      </p:sp>
      <p:sp>
        <p:nvSpPr>
          <p:cNvPr id="4" name="Content Placeholder 3"/>
          <p:cNvSpPr>
            <a:spLocks noGrp="1"/>
          </p:cNvSpPr>
          <p:nvPr>
            <p:ph sz="half" idx="2"/>
          </p:nvPr>
        </p:nvSpPr>
        <p:spPr/>
        <p:txBody>
          <a:bodyPr>
            <a:normAutofit fontScale="47500" lnSpcReduction="20000"/>
          </a:bodyPr>
          <a:lstStyle/>
          <a:p>
            <a:pPr marL="342900" lvl="1" indent="-342900">
              <a:buFont typeface="Arial" pitchFamily="34" charset="0"/>
              <a:buChar char="•"/>
            </a:pPr>
            <a:r>
              <a:rPr lang="id-ID" dirty="0">
                <a:latin typeface="Times New Roman" pitchFamily="18" charset="0"/>
              </a:rPr>
              <a:t>Setiap unit tersembunyi (Zj, j=1,2,3,...,p) menjumlahkan delta inputnya (dari unit-unit yang berada pada lapisan di kanannya):</a:t>
            </a:r>
            <a:br>
              <a:rPr lang="en-US" dirty="0">
                <a:latin typeface="Times New Roman" pitchFamily="18" charset="0"/>
              </a:rPr>
            </a:br>
            <a:br>
              <a:rPr lang="en-US" dirty="0">
                <a:latin typeface="Times New Roman" pitchFamily="18" charset="0"/>
              </a:rPr>
            </a:br>
            <a:br>
              <a:rPr lang="en-US" dirty="0">
                <a:latin typeface="Times New Roman" pitchFamily="18" charset="0"/>
              </a:rPr>
            </a:br>
            <a:br>
              <a:rPr lang="en-US" dirty="0">
                <a:latin typeface="Times New Roman" pitchFamily="18" charset="0"/>
              </a:rPr>
            </a:br>
            <a:br>
              <a:rPr lang="en-US" dirty="0">
                <a:latin typeface="Times New Roman" pitchFamily="18" charset="0"/>
              </a:rPr>
            </a:br>
            <a:br>
              <a:rPr lang="en-US" dirty="0">
                <a:latin typeface="Times New Roman" pitchFamily="18" charset="0"/>
              </a:rPr>
            </a:br>
            <a:r>
              <a:rPr lang="en-US" sz="2400" dirty="0" err="1">
                <a:latin typeface="Times New Roman" pitchFamily="18" charset="0"/>
              </a:rPr>
              <a:t>untuk</a:t>
            </a:r>
            <a:r>
              <a:rPr lang="en-US" sz="2400" dirty="0">
                <a:latin typeface="Times New Roman" pitchFamily="18" charset="0"/>
              </a:rPr>
              <a:t> </a:t>
            </a:r>
            <a:r>
              <a:rPr lang="en-US" sz="2400" dirty="0" err="1">
                <a:latin typeface="Times New Roman" pitchFamily="18" charset="0"/>
              </a:rPr>
              <a:t>menghitung</a:t>
            </a:r>
            <a:r>
              <a:rPr lang="en-US" sz="2400" dirty="0">
                <a:latin typeface="Times New Roman" pitchFamily="18" charset="0"/>
              </a:rPr>
              <a:t> </a:t>
            </a:r>
            <a:r>
              <a:rPr lang="en-US" sz="2400" dirty="0" err="1">
                <a:latin typeface="Times New Roman" pitchFamily="18" charset="0"/>
              </a:rPr>
              <a:t>informasi</a:t>
            </a:r>
            <a:r>
              <a:rPr lang="en-US" sz="2400" dirty="0">
                <a:latin typeface="Times New Roman" pitchFamily="18" charset="0"/>
              </a:rPr>
              <a:t> error, </a:t>
            </a:r>
            <a:r>
              <a:rPr lang="en-US" sz="2400" dirty="0" err="1">
                <a:latin typeface="Times New Roman" pitchFamily="18" charset="0"/>
              </a:rPr>
              <a:t>kalikan</a:t>
            </a:r>
            <a:r>
              <a:rPr lang="en-US" sz="2400" dirty="0">
                <a:latin typeface="Times New Roman" pitchFamily="18" charset="0"/>
              </a:rPr>
              <a:t> </a:t>
            </a:r>
            <a:r>
              <a:rPr lang="en-US" sz="2400" dirty="0" err="1">
                <a:latin typeface="Times New Roman" pitchFamily="18" charset="0"/>
              </a:rPr>
              <a:t>nilai</a:t>
            </a:r>
            <a:r>
              <a:rPr lang="en-US" sz="2400" dirty="0">
                <a:latin typeface="Times New Roman" pitchFamily="18" charset="0"/>
              </a:rPr>
              <a:t> </a:t>
            </a:r>
            <a:r>
              <a:rPr lang="en-US" sz="2400" dirty="0" err="1">
                <a:latin typeface="Times New Roman" pitchFamily="18" charset="0"/>
              </a:rPr>
              <a:t>ini</a:t>
            </a:r>
            <a:r>
              <a:rPr lang="en-US" sz="2400" dirty="0">
                <a:latin typeface="Times New Roman" pitchFamily="18" charset="0"/>
              </a:rPr>
              <a:t> </a:t>
            </a:r>
            <a:r>
              <a:rPr lang="en-US" sz="2400" dirty="0" err="1">
                <a:latin typeface="Times New Roman" pitchFamily="18" charset="0"/>
              </a:rPr>
              <a:t>dengan</a:t>
            </a:r>
            <a:r>
              <a:rPr lang="en-US" sz="2400" dirty="0">
                <a:latin typeface="Times New Roman" pitchFamily="18" charset="0"/>
              </a:rPr>
              <a:t> </a:t>
            </a:r>
            <a:r>
              <a:rPr lang="en-US" sz="2400" dirty="0" err="1">
                <a:latin typeface="Times New Roman" pitchFamily="18" charset="0"/>
              </a:rPr>
              <a:t>turunan</a:t>
            </a:r>
            <a:r>
              <a:rPr lang="en-US" sz="2400" dirty="0">
                <a:latin typeface="Times New Roman" pitchFamily="18" charset="0"/>
              </a:rPr>
              <a:t> </a:t>
            </a:r>
            <a:r>
              <a:rPr lang="en-US" sz="2400" dirty="0" err="1">
                <a:latin typeface="Times New Roman" pitchFamily="18" charset="0"/>
              </a:rPr>
              <a:t>dari</a:t>
            </a:r>
            <a:r>
              <a:rPr lang="en-US" sz="2400" dirty="0">
                <a:latin typeface="Times New Roman" pitchFamily="18" charset="0"/>
              </a:rPr>
              <a:t> </a:t>
            </a:r>
            <a:r>
              <a:rPr lang="en-US" sz="2400" dirty="0" err="1">
                <a:latin typeface="Times New Roman" pitchFamily="18" charset="0"/>
              </a:rPr>
              <a:t>fungsi</a:t>
            </a:r>
            <a:r>
              <a:rPr lang="en-US" sz="2400" dirty="0">
                <a:latin typeface="Times New Roman" pitchFamily="18" charset="0"/>
              </a:rPr>
              <a:t> </a:t>
            </a:r>
            <a:r>
              <a:rPr lang="en-US" sz="2400" dirty="0" err="1">
                <a:latin typeface="Times New Roman" pitchFamily="18" charset="0"/>
              </a:rPr>
              <a:t>aktivasinya</a:t>
            </a:r>
            <a:r>
              <a:rPr lang="en-US" sz="2400" dirty="0">
                <a:latin typeface="Times New Roman" pitchFamily="18" charset="0"/>
              </a:rPr>
              <a:t>:</a:t>
            </a:r>
            <a:br>
              <a:rPr lang="en-US" sz="2400" dirty="0">
                <a:latin typeface="Times New Roman" pitchFamily="18" charset="0"/>
              </a:rPr>
            </a:br>
            <a:br>
              <a:rPr lang="en-US" sz="2400" dirty="0">
                <a:latin typeface="Times New Roman" pitchFamily="18" charset="0"/>
              </a:rPr>
            </a:br>
            <a:r>
              <a:rPr lang="en-US" sz="2400" dirty="0">
                <a:solidFill>
                  <a:srgbClr val="FF3300"/>
                </a:solidFill>
                <a:latin typeface="Times New Roman" pitchFamily="18" charset="0"/>
                <a:sym typeface="Symbol" pitchFamily="18" charset="2"/>
              </a:rPr>
              <a:t></a:t>
            </a:r>
            <a:r>
              <a:rPr lang="es-ES" sz="2400" dirty="0">
                <a:solidFill>
                  <a:srgbClr val="FF3300"/>
                </a:solidFill>
                <a:latin typeface="Times New Roman" pitchFamily="18" charset="0"/>
              </a:rPr>
              <a:t>j = </a:t>
            </a:r>
            <a:r>
              <a:rPr lang="en-US" sz="2400" dirty="0">
                <a:solidFill>
                  <a:srgbClr val="FF3300"/>
                </a:solidFill>
                <a:latin typeface="Times New Roman" pitchFamily="18" charset="0"/>
                <a:sym typeface="Symbol" pitchFamily="18" charset="2"/>
              </a:rPr>
              <a:t></a:t>
            </a:r>
            <a:r>
              <a:rPr lang="es-ES" sz="2400" dirty="0">
                <a:solidFill>
                  <a:srgbClr val="FF3300"/>
                </a:solidFill>
                <a:latin typeface="Times New Roman" pitchFamily="18" charset="0"/>
              </a:rPr>
              <a:t>_</a:t>
            </a:r>
            <a:r>
              <a:rPr lang="es-ES" sz="2400" dirty="0" err="1">
                <a:solidFill>
                  <a:srgbClr val="FF3300"/>
                </a:solidFill>
                <a:latin typeface="Times New Roman" pitchFamily="18" charset="0"/>
              </a:rPr>
              <a:t>inj</a:t>
            </a:r>
            <a:r>
              <a:rPr lang="es-ES" sz="2400" dirty="0">
                <a:solidFill>
                  <a:srgbClr val="FF3300"/>
                </a:solidFill>
                <a:latin typeface="Times New Roman" pitchFamily="18" charset="0"/>
              </a:rPr>
              <a:t> </a:t>
            </a:r>
            <a:r>
              <a:rPr lang="es-ES" sz="2400" i="1" dirty="0">
                <a:solidFill>
                  <a:srgbClr val="FF3300"/>
                </a:solidFill>
                <a:latin typeface="Times New Roman" pitchFamily="18" charset="0"/>
              </a:rPr>
              <a:t>f’</a:t>
            </a:r>
            <a:r>
              <a:rPr lang="es-ES" sz="2400" dirty="0">
                <a:solidFill>
                  <a:srgbClr val="FF3300"/>
                </a:solidFill>
                <a:latin typeface="Times New Roman" pitchFamily="18" charset="0"/>
              </a:rPr>
              <a:t>(</a:t>
            </a:r>
            <a:r>
              <a:rPr lang="es-ES" sz="2400" dirty="0" err="1">
                <a:solidFill>
                  <a:srgbClr val="FF3300"/>
                </a:solidFill>
                <a:latin typeface="Times New Roman" pitchFamily="18" charset="0"/>
              </a:rPr>
              <a:t>z_inj</a:t>
            </a:r>
            <a:r>
              <a:rPr lang="es-ES" sz="2400" dirty="0">
                <a:solidFill>
                  <a:srgbClr val="FF3300"/>
                </a:solidFill>
                <a:latin typeface="Times New Roman" pitchFamily="18" charset="0"/>
              </a:rPr>
              <a:t>)</a:t>
            </a:r>
            <a:br>
              <a:rPr lang="es-ES" sz="2400" dirty="0">
                <a:solidFill>
                  <a:srgbClr val="FF3300"/>
                </a:solidFill>
                <a:latin typeface="Times New Roman" pitchFamily="18" charset="0"/>
              </a:rPr>
            </a:br>
            <a:br>
              <a:rPr lang="es-ES" sz="2400" dirty="0">
                <a:solidFill>
                  <a:srgbClr val="FF3300"/>
                </a:solidFill>
                <a:latin typeface="Times New Roman" pitchFamily="18" charset="0"/>
              </a:rPr>
            </a:br>
            <a:r>
              <a:rPr lang="sv-SE" sz="2400" dirty="0">
                <a:latin typeface="Times New Roman" pitchFamily="18" charset="0"/>
              </a:rPr>
              <a:t>kemudian hitung koreksi bobot dengan persamaan berikut:</a:t>
            </a:r>
            <a:br>
              <a:rPr lang="sv-SE" sz="2400" dirty="0">
                <a:latin typeface="Times New Roman" pitchFamily="18" charset="0"/>
              </a:rPr>
            </a:br>
            <a:br>
              <a:rPr lang="sv-SE" sz="2400" dirty="0">
                <a:latin typeface="Times New Roman" pitchFamily="18" charset="0"/>
              </a:rPr>
            </a:br>
            <a:r>
              <a:rPr lang="en-US" sz="2400" dirty="0">
                <a:solidFill>
                  <a:srgbClr val="FF3300"/>
                </a:solidFill>
                <a:latin typeface="Times New Roman" pitchFamily="18" charset="0"/>
                <a:sym typeface="Symbol" pitchFamily="18" charset="2"/>
              </a:rPr>
              <a:t></a:t>
            </a:r>
            <a:r>
              <a:rPr lang="sv-SE" sz="2400" dirty="0">
                <a:solidFill>
                  <a:srgbClr val="FF3300"/>
                </a:solidFill>
                <a:latin typeface="Times New Roman" pitchFamily="18" charset="0"/>
              </a:rPr>
              <a:t>vjk = </a:t>
            </a:r>
            <a:r>
              <a:rPr lang="en-US" sz="2400" dirty="0">
                <a:solidFill>
                  <a:srgbClr val="FF3300"/>
                </a:solidFill>
                <a:latin typeface="Times New Roman" pitchFamily="18" charset="0"/>
                <a:sym typeface="Symbol" pitchFamily="18" charset="2"/>
              </a:rPr>
              <a:t></a:t>
            </a:r>
            <a:r>
              <a:rPr lang="sv-SE" sz="2400" dirty="0">
                <a:solidFill>
                  <a:srgbClr val="FF3300"/>
                </a:solidFill>
                <a:latin typeface="Times New Roman" pitchFamily="18" charset="0"/>
              </a:rPr>
              <a:t> </a:t>
            </a:r>
            <a:r>
              <a:rPr lang="en-US" sz="2400" dirty="0">
                <a:solidFill>
                  <a:srgbClr val="FF3300"/>
                </a:solidFill>
                <a:latin typeface="Times New Roman" pitchFamily="18" charset="0"/>
                <a:sym typeface="Symbol" pitchFamily="18" charset="2"/>
              </a:rPr>
              <a:t></a:t>
            </a:r>
            <a:r>
              <a:rPr lang="sv-SE" sz="2400" dirty="0">
                <a:solidFill>
                  <a:srgbClr val="FF3300"/>
                </a:solidFill>
                <a:latin typeface="Times New Roman" pitchFamily="18" charset="0"/>
              </a:rPr>
              <a:t>j xi</a:t>
            </a:r>
            <a:br>
              <a:rPr lang="sv-SE" sz="2400" dirty="0">
                <a:solidFill>
                  <a:srgbClr val="FF3300"/>
                </a:solidFill>
                <a:latin typeface="Times New Roman" pitchFamily="18" charset="0"/>
              </a:rPr>
            </a:br>
            <a:br>
              <a:rPr lang="sv-SE" sz="2400" dirty="0">
                <a:solidFill>
                  <a:srgbClr val="FF3300"/>
                </a:solidFill>
                <a:latin typeface="Times New Roman" pitchFamily="18" charset="0"/>
              </a:rPr>
            </a:br>
            <a:r>
              <a:rPr lang="sv-SE" sz="2400" dirty="0">
                <a:latin typeface="Times New Roman" pitchFamily="18" charset="0"/>
              </a:rPr>
              <a:t>Setelah itu hitung juga koreksi bias dengan persamaan berikut:</a:t>
            </a:r>
            <a:br>
              <a:rPr lang="en-US" dirty="0">
                <a:latin typeface="Times New Roman" pitchFamily="18" charset="0"/>
                <a:sym typeface="Symbol" pitchFamily="18" charset="2"/>
              </a:rPr>
            </a:br>
            <a:br>
              <a:rPr lang="en-US" dirty="0">
                <a:latin typeface="Times New Roman" pitchFamily="18" charset="0"/>
                <a:sym typeface="Symbol" pitchFamily="18" charset="2"/>
              </a:rPr>
            </a:br>
            <a:r>
              <a:rPr lang="en-US" sz="2400" dirty="0">
                <a:solidFill>
                  <a:srgbClr val="FF3300"/>
                </a:solidFill>
                <a:latin typeface="Times New Roman" pitchFamily="18" charset="0"/>
                <a:sym typeface="Symbol" pitchFamily="18" charset="2"/>
              </a:rPr>
              <a:t></a:t>
            </a:r>
            <a:r>
              <a:rPr lang="nl-NL" sz="2400" dirty="0">
                <a:solidFill>
                  <a:srgbClr val="FF3300"/>
                </a:solidFill>
                <a:latin typeface="Times New Roman" pitchFamily="18" charset="0"/>
              </a:rPr>
              <a:t>v0j = </a:t>
            </a:r>
            <a:r>
              <a:rPr lang="en-US" sz="2400" dirty="0">
                <a:solidFill>
                  <a:srgbClr val="FF3300"/>
                </a:solidFill>
                <a:latin typeface="Times New Roman" pitchFamily="18" charset="0"/>
                <a:sym typeface="Symbol" pitchFamily="18" charset="2"/>
              </a:rPr>
              <a:t></a:t>
            </a:r>
            <a:r>
              <a:rPr lang="nl-NL" sz="2400" dirty="0">
                <a:solidFill>
                  <a:srgbClr val="FF3300"/>
                </a:solidFill>
                <a:latin typeface="Times New Roman" pitchFamily="18" charset="0"/>
              </a:rPr>
              <a:t> </a:t>
            </a:r>
            <a:r>
              <a:rPr lang="en-US" sz="2400" dirty="0">
                <a:solidFill>
                  <a:srgbClr val="FF3300"/>
                </a:solidFill>
                <a:latin typeface="Times New Roman" pitchFamily="18" charset="0"/>
                <a:sym typeface="Symbol" pitchFamily="18" charset="2"/>
              </a:rPr>
              <a:t></a:t>
            </a:r>
            <a:r>
              <a:rPr lang="nl-NL" sz="2400" dirty="0">
                <a:solidFill>
                  <a:srgbClr val="FF3300"/>
                </a:solidFill>
                <a:latin typeface="Times New Roman" pitchFamily="18" charset="0"/>
              </a:rPr>
              <a:t>j</a:t>
            </a:r>
            <a:endParaRPr lang="en-US" sz="2400" dirty="0">
              <a:solidFill>
                <a:srgbClr val="FF3300"/>
              </a:solidFill>
              <a:latin typeface="Times New Roman" pitchFamily="18" charset="0"/>
            </a:endParaRPr>
          </a:p>
          <a:p>
            <a:pPr marL="342900" lvl="1" indent="-342900">
              <a:buFont typeface="Arial" pitchFamily="34" charset="0"/>
              <a:buChar char="•"/>
            </a:pPr>
            <a:endParaRPr lang="id-ID" dirty="0">
              <a:latin typeface="Times New Roman" pitchFamily="18" charset="0"/>
            </a:endParaRPr>
          </a:p>
          <a:p>
            <a:endParaRPr lang="en-US" dirty="0"/>
          </a:p>
        </p:txBody>
      </p:sp>
      <p:sp>
        <p:nvSpPr>
          <p:cNvPr id="5" name="Date Placeholder 4"/>
          <p:cNvSpPr>
            <a:spLocks noGrp="1"/>
          </p:cNvSpPr>
          <p:nvPr>
            <p:ph type="dt" sz="half" idx="10"/>
          </p:nvPr>
        </p:nvSpPr>
        <p:spPr/>
        <p:txBody>
          <a:bodyPr/>
          <a:lstStyle/>
          <a:p>
            <a:fld id="{CAB92237-1B09-4B5A-9849-37794D144CBF}" type="datetime1">
              <a:rPr lang="ms-MY" smtClean="0"/>
              <a:t>5/12/2022</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61</a:t>
            </a:fld>
            <a:endParaRPr lang="ms-MY"/>
          </a:p>
        </p:txBody>
      </p:sp>
      <p:graphicFrame>
        <p:nvGraphicFramePr>
          <p:cNvPr id="8" name="Object 7"/>
          <p:cNvGraphicFramePr>
            <a:graphicFrameLocks noChangeAspect="1"/>
          </p:cNvGraphicFramePr>
          <p:nvPr/>
        </p:nvGraphicFramePr>
        <p:xfrm>
          <a:off x="6960096" y="2204865"/>
          <a:ext cx="2304256" cy="773419"/>
        </p:xfrm>
        <a:graphic>
          <a:graphicData uri="http://schemas.openxmlformats.org/presentationml/2006/ole">
            <mc:AlternateContent xmlns:mc="http://schemas.openxmlformats.org/markup-compatibility/2006">
              <mc:Choice xmlns:v="urn:schemas-microsoft-com:vml" Requires="v">
                <p:oleObj spid="_x0000_s5140" name="Equation" r:id="rId3" imgW="1041400" imgH="444500" progId="Equation.3">
                  <p:embed/>
                </p:oleObj>
              </mc:Choice>
              <mc:Fallback>
                <p:oleObj name="Equation" r:id="rId3" imgW="1041400" imgH="444500" progId="Equation.3">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0096" y="2204865"/>
                        <a:ext cx="2304256" cy="77341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613434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Autofit/>
          </a:bodyPr>
          <a:lstStyle/>
          <a:p>
            <a:pPr marL="0" indent="0">
              <a:buNone/>
            </a:pPr>
            <a:r>
              <a:rPr lang="id-ID" sz="1800" b="1" dirty="0"/>
              <a:t>Tahap Perubahan Bobot dan Bias</a:t>
            </a:r>
            <a:r>
              <a:rPr lang="en-US" sz="1800" dirty="0"/>
              <a:t> </a:t>
            </a:r>
          </a:p>
          <a:p>
            <a:r>
              <a:rPr lang="id-ID" sz="1600" dirty="0">
                <a:latin typeface="Times New Roman" pitchFamily="18" charset="0"/>
              </a:rPr>
              <a:t>Setiap unit output (Yk, k=1,2,3,...,m) dilakukan perubahan</a:t>
            </a:r>
            <a:r>
              <a:rPr lang="en-US" sz="1600" dirty="0">
                <a:latin typeface="Times New Roman" pitchFamily="18" charset="0"/>
              </a:rPr>
              <a:t> </a:t>
            </a:r>
            <a:r>
              <a:rPr lang="id-ID" sz="1600" dirty="0">
                <a:latin typeface="Times New Roman" pitchFamily="18" charset="0"/>
              </a:rPr>
              <a:t>bobot </a:t>
            </a:r>
            <a:r>
              <a:rPr lang="en-US" sz="1600" dirty="0">
                <a:latin typeface="Times New Roman" pitchFamily="18" charset="0"/>
              </a:rPr>
              <a:t> </a:t>
            </a:r>
            <a:r>
              <a:rPr lang="id-ID" sz="1600" dirty="0">
                <a:latin typeface="Times New Roman" pitchFamily="18" charset="0"/>
              </a:rPr>
              <a:t>dan bias (j=0,1,2,...,p) dengan persamaan berikut:</a:t>
            </a:r>
            <a:br>
              <a:rPr lang="en-US" sz="1600" dirty="0">
                <a:latin typeface="Times New Roman" pitchFamily="18" charset="0"/>
              </a:rPr>
            </a:br>
            <a:br>
              <a:rPr lang="en-US" sz="1600" dirty="0">
                <a:latin typeface="Times New Roman" pitchFamily="18" charset="0"/>
              </a:rPr>
            </a:br>
            <a:r>
              <a:rPr lang="id-ID" sz="1600" dirty="0">
                <a:solidFill>
                  <a:srgbClr val="FF3300"/>
                </a:solidFill>
                <a:latin typeface="Times New Roman" pitchFamily="18" charset="0"/>
              </a:rPr>
              <a:t>wjk(baru) = wjk(lama) + </a:t>
            </a:r>
            <a:r>
              <a:rPr lang="en-US" sz="1600" dirty="0">
                <a:solidFill>
                  <a:srgbClr val="FF3300"/>
                </a:solidFill>
                <a:latin typeface="Times New Roman" pitchFamily="18" charset="0"/>
                <a:sym typeface="Symbol" pitchFamily="18" charset="2"/>
              </a:rPr>
              <a:t></a:t>
            </a:r>
            <a:r>
              <a:rPr lang="id-ID" sz="1600" dirty="0">
                <a:solidFill>
                  <a:srgbClr val="FF3300"/>
                </a:solidFill>
                <a:latin typeface="Times New Roman" pitchFamily="18" charset="0"/>
              </a:rPr>
              <a:t>wjk</a:t>
            </a:r>
            <a:br>
              <a:rPr lang="en-US" sz="1600" dirty="0">
                <a:solidFill>
                  <a:srgbClr val="FF3300"/>
                </a:solidFill>
                <a:latin typeface="Times New Roman" pitchFamily="18" charset="0"/>
              </a:rPr>
            </a:br>
            <a:br>
              <a:rPr lang="en-US" sz="1600" dirty="0">
                <a:solidFill>
                  <a:srgbClr val="FF3300"/>
                </a:solidFill>
                <a:latin typeface="Times New Roman" pitchFamily="18" charset="0"/>
              </a:rPr>
            </a:br>
            <a:r>
              <a:rPr lang="id-ID" sz="1600" dirty="0">
                <a:latin typeface="Times New Roman" pitchFamily="18" charset="0"/>
              </a:rPr>
              <a:t>Setiap unit tersembunyi (Zj, j=1,2,3,...,p) dilakukan perubahan</a:t>
            </a:r>
            <a:r>
              <a:rPr lang="en-US" sz="1600" dirty="0">
                <a:latin typeface="Times New Roman" pitchFamily="18" charset="0"/>
              </a:rPr>
              <a:t> </a:t>
            </a:r>
            <a:r>
              <a:rPr lang="id-ID" sz="1600" dirty="0">
                <a:latin typeface="Times New Roman" pitchFamily="18" charset="0"/>
              </a:rPr>
              <a:t>bobot dan bias (i=0,1,2,...,n) dengan persamaan berikut:</a:t>
            </a:r>
            <a:br>
              <a:rPr lang="en-US" sz="1600" dirty="0">
                <a:latin typeface="Times New Roman" pitchFamily="18" charset="0"/>
              </a:rPr>
            </a:br>
            <a:br>
              <a:rPr lang="en-US" sz="1600" dirty="0">
                <a:latin typeface="Times New Roman" pitchFamily="18" charset="0"/>
              </a:rPr>
            </a:br>
            <a:r>
              <a:rPr lang="en-US" sz="1600" dirty="0" err="1">
                <a:solidFill>
                  <a:srgbClr val="FF3300"/>
                </a:solidFill>
                <a:latin typeface="Times New Roman" pitchFamily="18" charset="0"/>
              </a:rPr>
              <a:t>vij</a:t>
            </a:r>
            <a:r>
              <a:rPr lang="en-US" sz="1600" dirty="0">
                <a:solidFill>
                  <a:srgbClr val="FF3300"/>
                </a:solidFill>
                <a:latin typeface="Times New Roman" pitchFamily="18" charset="0"/>
              </a:rPr>
              <a:t>(</a:t>
            </a:r>
            <a:r>
              <a:rPr lang="en-US" sz="1600" dirty="0" err="1">
                <a:solidFill>
                  <a:srgbClr val="FF3300"/>
                </a:solidFill>
                <a:latin typeface="Times New Roman" pitchFamily="18" charset="0"/>
              </a:rPr>
              <a:t>baru</a:t>
            </a:r>
            <a:r>
              <a:rPr lang="en-US" sz="1600" dirty="0">
                <a:solidFill>
                  <a:srgbClr val="FF3300"/>
                </a:solidFill>
                <a:latin typeface="Times New Roman" pitchFamily="18" charset="0"/>
              </a:rPr>
              <a:t>) = </a:t>
            </a:r>
            <a:r>
              <a:rPr lang="en-US" sz="1600" dirty="0" err="1">
                <a:solidFill>
                  <a:srgbClr val="FF3300"/>
                </a:solidFill>
                <a:latin typeface="Times New Roman" pitchFamily="18" charset="0"/>
              </a:rPr>
              <a:t>vij</a:t>
            </a:r>
            <a:r>
              <a:rPr lang="en-US" sz="1600" dirty="0">
                <a:solidFill>
                  <a:srgbClr val="FF3300"/>
                </a:solidFill>
                <a:latin typeface="Times New Roman" pitchFamily="18" charset="0"/>
              </a:rPr>
              <a:t>(lama) + </a:t>
            </a:r>
            <a:r>
              <a:rPr lang="en-US" sz="1600" dirty="0">
                <a:solidFill>
                  <a:srgbClr val="FF3300"/>
                </a:solidFill>
                <a:latin typeface="Times New Roman" pitchFamily="18" charset="0"/>
                <a:sym typeface="Symbol" pitchFamily="18" charset="2"/>
              </a:rPr>
              <a:t></a:t>
            </a:r>
            <a:r>
              <a:rPr lang="en-US" sz="1600" dirty="0" err="1">
                <a:solidFill>
                  <a:srgbClr val="FF3300"/>
                </a:solidFill>
                <a:latin typeface="Times New Roman" pitchFamily="18" charset="0"/>
              </a:rPr>
              <a:t>vij</a:t>
            </a:r>
            <a:endParaRPr lang="en-US" sz="1600" dirty="0">
              <a:solidFill>
                <a:srgbClr val="FF3300"/>
              </a:solidFill>
              <a:latin typeface="Times New Roman" pitchFamily="18" charset="0"/>
            </a:endParaRPr>
          </a:p>
          <a:p>
            <a:endParaRPr lang="en-US" sz="1600" dirty="0">
              <a:solidFill>
                <a:srgbClr val="FF3300"/>
              </a:solidFill>
              <a:latin typeface="Times New Roman" pitchFamily="18" charset="0"/>
            </a:endParaRPr>
          </a:p>
          <a:p>
            <a:r>
              <a:rPr lang="en-US" sz="1600" dirty="0" err="1">
                <a:latin typeface="Times New Roman" pitchFamily="18" charset="0"/>
              </a:rPr>
              <a:t>Tes</a:t>
            </a:r>
            <a:r>
              <a:rPr lang="en-US" sz="1600" dirty="0">
                <a:latin typeface="Times New Roman" pitchFamily="18" charset="0"/>
              </a:rPr>
              <a:t> </a:t>
            </a:r>
            <a:r>
              <a:rPr lang="en-US" sz="1600" dirty="0" err="1">
                <a:latin typeface="Times New Roman" pitchFamily="18" charset="0"/>
              </a:rPr>
              <a:t>kondisi</a:t>
            </a:r>
            <a:r>
              <a:rPr lang="en-US" sz="1600" dirty="0">
                <a:latin typeface="Times New Roman" pitchFamily="18" charset="0"/>
              </a:rPr>
              <a:t> </a:t>
            </a:r>
            <a:r>
              <a:rPr lang="en-US" sz="1600" dirty="0" err="1">
                <a:latin typeface="Times New Roman" pitchFamily="18" charset="0"/>
              </a:rPr>
              <a:t>berhenti</a:t>
            </a:r>
            <a:endParaRPr lang="en-US" sz="1600" dirty="0">
              <a:latin typeface="Times New Roman" pitchFamily="18" charset="0"/>
            </a:endParaRPr>
          </a:p>
          <a:p>
            <a:endParaRPr lang="en-US" sz="1800" dirty="0"/>
          </a:p>
        </p:txBody>
      </p:sp>
      <p:sp>
        <p:nvSpPr>
          <p:cNvPr id="4" name="Content Placeholder 3"/>
          <p:cNvSpPr>
            <a:spLocks noGrp="1"/>
          </p:cNvSpPr>
          <p:nvPr>
            <p:ph sz="half" idx="2"/>
          </p:nvPr>
        </p:nvSpPr>
        <p:spPr/>
        <p:txBody>
          <a:bodyPr>
            <a:normAutofit/>
          </a:bodyPr>
          <a:lstStyle/>
          <a:p>
            <a:endParaRPr lang="en-US"/>
          </a:p>
        </p:txBody>
      </p:sp>
      <p:sp>
        <p:nvSpPr>
          <p:cNvPr id="5" name="Date Placeholder 4"/>
          <p:cNvSpPr>
            <a:spLocks noGrp="1"/>
          </p:cNvSpPr>
          <p:nvPr>
            <p:ph type="dt" sz="half" idx="10"/>
          </p:nvPr>
        </p:nvSpPr>
        <p:spPr/>
        <p:txBody>
          <a:bodyPr/>
          <a:lstStyle/>
          <a:p>
            <a:fld id="{CAB92237-1B09-4B5A-9849-37794D144CBF}" type="datetime1">
              <a:rPr lang="ms-MY" smtClean="0"/>
              <a:t>5/12/2022</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62</a:t>
            </a:fld>
            <a:endParaRPr lang="ms-MY"/>
          </a:p>
        </p:txBody>
      </p:sp>
    </p:spTree>
    <p:extLst>
      <p:ext uri="{BB962C8B-B14F-4D97-AF65-F5344CB8AC3E}">
        <p14:creationId xmlns:p14="http://schemas.microsoft.com/office/powerpoint/2010/main" val="8309755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Heteroassociative Memory</a:t>
            </a:r>
            <a:r>
              <a:rPr lang="en-US" dirty="0"/>
              <a:t> </a:t>
            </a:r>
          </a:p>
        </p:txBody>
      </p:sp>
      <p:sp>
        <p:nvSpPr>
          <p:cNvPr id="3" name="Content Placeholder 2"/>
          <p:cNvSpPr>
            <a:spLocks noGrp="1"/>
          </p:cNvSpPr>
          <p:nvPr>
            <p:ph sz="half" idx="1"/>
          </p:nvPr>
        </p:nvSpPr>
        <p:spPr/>
        <p:txBody>
          <a:bodyPr>
            <a:normAutofit fontScale="92500" lnSpcReduction="10000"/>
          </a:bodyPr>
          <a:lstStyle/>
          <a:p>
            <a:r>
              <a:rPr lang="id-ID" sz="2000" dirty="0">
                <a:latin typeface="Times New Roman" pitchFamily="18" charset="0"/>
              </a:rPr>
              <a:t>Jaringan syaraf </a:t>
            </a:r>
            <a:r>
              <a:rPr lang="id-ID" sz="2000" i="1" dirty="0">
                <a:latin typeface="Times New Roman" pitchFamily="18" charset="0"/>
              </a:rPr>
              <a:t>heteroassociative memory</a:t>
            </a:r>
            <a:r>
              <a:rPr lang="id-ID" sz="2000" dirty="0">
                <a:latin typeface="Times New Roman" pitchFamily="18" charset="0"/>
              </a:rPr>
              <a:t> adalah jaringan yang dapat menyimpan kumpulan pengelompokan pola, dengan cara menentukan bobot-bobotnya sedemikian rupa.</a:t>
            </a:r>
            <a:endParaRPr lang="en-US" sz="2000" dirty="0">
              <a:latin typeface="Times New Roman" pitchFamily="18" charset="0"/>
            </a:endParaRPr>
          </a:p>
          <a:p>
            <a:endParaRPr lang="en-US" sz="2000" dirty="0">
              <a:latin typeface="Times New Roman" pitchFamily="18" charset="0"/>
            </a:endParaRPr>
          </a:p>
          <a:p>
            <a:r>
              <a:rPr lang="id-ID" sz="2000" dirty="0">
                <a:latin typeface="Times New Roman" pitchFamily="18" charset="0"/>
              </a:rPr>
              <a:t>Setiap kelompok merupakan pasangan vektor (s(n),t(n)) dengan n=1,2,...,N.  Algoritma pelatihan yang biasa digunakan adalah Hebb rule </a:t>
            </a:r>
            <a:endParaRPr lang="en-US" sz="2000" dirty="0">
              <a:latin typeface="Times New Roman" pitchFamily="18" charset="0"/>
            </a:endParaRPr>
          </a:p>
          <a:p>
            <a:endParaRPr lang="en-US" sz="2000" dirty="0"/>
          </a:p>
        </p:txBody>
      </p:sp>
      <p:sp>
        <p:nvSpPr>
          <p:cNvPr id="4" name="Content Placeholder 3"/>
          <p:cNvSpPr>
            <a:spLocks noGrp="1"/>
          </p:cNvSpPr>
          <p:nvPr>
            <p:ph sz="half" idx="2"/>
          </p:nvPr>
        </p:nvSpPr>
        <p:spPr/>
        <p:txBody>
          <a:bodyPr>
            <a:normAutofit fontScale="92500" lnSpcReduction="10000"/>
          </a:bodyPr>
          <a:lstStyle/>
          <a:p>
            <a:pPr marL="0" indent="0">
              <a:buNone/>
            </a:pPr>
            <a:r>
              <a:rPr lang="id-ID" sz="2000" dirty="0"/>
              <a:t>Algoritma:</a:t>
            </a:r>
          </a:p>
          <a:p>
            <a:r>
              <a:rPr lang="id-ID" sz="2000" dirty="0"/>
              <a:t>Inisialisasi semua bobot = 0.</a:t>
            </a:r>
          </a:p>
          <a:p>
            <a:r>
              <a:rPr lang="id-ID" sz="2000" dirty="0"/>
              <a:t>Perbaiki bobot dengan persamaan berikut :</a:t>
            </a:r>
            <a:r>
              <a:rPr lang="en-US" sz="2000" dirty="0"/>
              <a:t> </a:t>
            </a:r>
            <a:r>
              <a:rPr lang="id-ID" sz="2000" dirty="0"/>
              <a:t>Wij(baru) = wij(lama) + xi*tj</a:t>
            </a:r>
            <a:endParaRPr lang="en-US" sz="2000" dirty="0"/>
          </a:p>
          <a:p>
            <a:r>
              <a:rPr lang="id-ID" sz="2000" dirty="0"/>
              <a:t>Untuk setiap vektor input, kerjakan:</a:t>
            </a:r>
            <a:endParaRPr lang="sv-SE" sz="2000" dirty="0"/>
          </a:p>
          <a:p>
            <a:pPr lvl="1"/>
            <a:r>
              <a:rPr lang="sv-SE" sz="1800" dirty="0"/>
              <a:t>Set input dengan nilai sama dengan vektor input:</a:t>
            </a:r>
          </a:p>
          <a:p>
            <a:pPr lvl="1"/>
            <a:r>
              <a:rPr lang="sv-SE" sz="1800" dirty="0"/>
              <a:t>Hitung input jaringan ke unit output</a:t>
            </a:r>
            <a:r>
              <a:rPr lang="en-US" sz="1800" dirty="0"/>
              <a:t>:</a:t>
            </a:r>
          </a:p>
          <a:p>
            <a:endParaRPr lang="en-US" sz="2000" dirty="0"/>
          </a:p>
          <a:p>
            <a:endParaRPr lang="en-US" sz="2000" dirty="0"/>
          </a:p>
        </p:txBody>
      </p:sp>
      <p:sp>
        <p:nvSpPr>
          <p:cNvPr id="5" name="Date Placeholder 4"/>
          <p:cNvSpPr>
            <a:spLocks noGrp="1"/>
          </p:cNvSpPr>
          <p:nvPr>
            <p:ph type="dt" sz="half" idx="10"/>
          </p:nvPr>
        </p:nvSpPr>
        <p:spPr/>
        <p:txBody>
          <a:bodyPr/>
          <a:lstStyle/>
          <a:p>
            <a:fld id="{CAB92237-1B09-4B5A-9849-37794D144CBF}" type="datetime1">
              <a:rPr lang="ms-MY" smtClean="0"/>
              <a:t>5/12/2022</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63</a:t>
            </a:fld>
            <a:endParaRPr lang="ms-MY"/>
          </a:p>
        </p:txBody>
      </p:sp>
      <p:graphicFrame>
        <p:nvGraphicFramePr>
          <p:cNvPr id="8" name="Object 7"/>
          <p:cNvGraphicFramePr>
            <a:graphicFrameLocks noChangeAspect="1"/>
          </p:cNvGraphicFramePr>
          <p:nvPr/>
        </p:nvGraphicFramePr>
        <p:xfrm>
          <a:off x="7032104" y="5301209"/>
          <a:ext cx="2376264" cy="742583"/>
        </p:xfrm>
        <a:graphic>
          <a:graphicData uri="http://schemas.openxmlformats.org/presentationml/2006/ole">
            <mc:AlternateContent xmlns:mc="http://schemas.openxmlformats.org/markup-compatibility/2006">
              <mc:Choice xmlns:v="urn:schemas-microsoft-com:vml" Requires="v">
                <p:oleObj spid="_x0000_s6164" name="Equation" r:id="rId3" imgW="1066800" imgH="330200" progId="Equation.3">
                  <p:embed/>
                </p:oleObj>
              </mc:Choice>
              <mc:Fallback>
                <p:oleObj name="Equation" r:id="rId3" imgW="1066800" imgH="330200" progId="Equation.3">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104" y="5301209"/>
                        <a:ext cx="2376264" cy="74258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399171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Heteroassociative Memory</a:t>
            </a:r>
            <a:r>
              <a:rPr lang="en-US" dirty="0"/>
              <a:t> </a:t>
            </a:r>
          </a:p>
        </p:txBody>
      </p:sp>
      <p:sp>
        <p:nvSpPr>
          <p:cNvPr id="3" name="Content Placeholder 2"/>
          <p:cNvSpPr>
            <a:spLocks noGrp="1"/>
          </p:cNvSpPr>
          <p:nvPr>
            <p:ph sz="half" idx="1"/>
          </p:nvPr>
        </p:nvSpPr>
        <p:spPr/>
        <p:txBody>
          <a:bodyPr>
            <a:normAutofit/>
          </a:bodyPr>
          <a:lstStyle/>
          <a:p>
            <a:r>
              <a:rPr lang="it-IT" dirty="0"/>
              <a:t>Tentukan aktivasi dari setiap unit output:</a:t>
            </a:r>
            <a:r>
              <a:rPr lang="en-US" dirty="0"/>
              <a:t> </a:t>
            </a:r>
          </a:p>
          <a:p>
            <a:endParaRPr lang="en-US" dirty="0"/>
          </a:p>
        </p:txBody>
      </p:sp>
      <p:sp>
        <p:nvSpPr>
          <p:cNvPr id="4" name="Content Placeholder 3"/>
          <p:cNvSpPr>
            <a:spLocks noGrp="1"/>
          </p:cNvSpPr>
          <p:nvPr>
            <p:ph sz="half" idx="2"/>
          </p:nvPr>
        </p:nvSpPr>
        <p:spPr/>
        <p:txBody>
          <a:bodyPr>
            <a:normAutofit/>
          </a:bodyPr>
          <a:lstStyle/>
          <a:p>
            <a:endParaRPr lang="en-US" dirty="0"/>
          </a:p>
        </p:txBody>
      </p:sp>
      <p:sp>
        <p:nvSpPr>
          <p:cNvPr id="5" name="Date Placeholder 4"/>
          <p:cNvSpPr>
            <a:spLocks noGrp="1"/>
          </p:cNvSpPr>
          <p:nvPr>
            <p:ph type="dt" sz="half" idx="10"/>
          </p:nvPr>
        </p:nvSpPr>
        <p:spPr/>
        <p:txBody>
          <a:bodyPr/>
          <a:lstStyle/>
          <a:p>
            <a:fld id="{CAB92237-1B09-4B5A-9849-37794D144CBF}" type="datetime1">
              <a:rPr lang="ms-MY" smtClean="0"/>
              <a:t>5/12/2022</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64</a:t>
            </a:fld>
            <a:endParaRPr lang="ms-MY"/>
          </a:p>
        </p:txBody>
      </p:sp>
      <p:graphicFrame>
        <p:nvGraphicFramePr>
          <p:cNvPr id="9" name="Object 9"/>
          <p:cNvGraphicFramePr>
            <a:graphicFrameLocks noChangeAspect="1"/>
          </p:cNvGraphicFramePr>
          <p:nvPr/>
        </p:nvGraphicFramePr>
        <p:xfrm>
          <a:off x="2423592" y="2536925"/>
          <a:ext cx="2895600" cy="1476375"/>
        </p:xfrm>
        <a:graphic>
          <a:graphicData uri="http://schemas.openxmlformats.org/presentationml/2006/ole">
            <mc:AlternateContent xmlns:mc="http://schemas.openxmlformats.org/markup-compatibility/2006">
              <mc:Choice xmlns:v="urn:schemas-microsoft-com:vml" Requires="v">
                <p:oleObj spid="_x0000_s7206" name="Equation" r:id="rId3" imgW="1435100" imgH="736600" progId="Equation.3">
                  <p:embed/>
                </p:oleObj>
              </mc:Choice>
              <mc:Fallback>
                <p:oleObj name="Equation" r:id="rId3" imgW="1435100" imgH="736600" progId="Equation.3">
                  <p:embed/>
                  <p:pic>
                    <p:nvPicPr>
                      <p:cNvPr id="9"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592" y="2536925"/>
                        <a:ext cx="2895600" cy="147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0"/>
          <p:cNvSpPr txBox="1">
            <a:spLocks noChangeArrowheads="1"/>
          </p:cNvSpPr>
          <p:nvPr/>
        </p:nvSpPr>
        <p:spPr bwMode="auto">
          <a:xfrm>
            <a:off x="2289099" y="3861048"/>
            <a:ext cx="3657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dirty="0"/>
              <a:t>(untuk target bipolar)</a:t>
            </a:r>
            <a:r>
              <a:rPr lang="en-US" dirty="0"/>
              <a:t> </a:t>
            </a:r>
          </a:p>
        </p:txBody>
      </p:sp>
      <p:graphicFrame>
        <p:nvGraphicFramePr>
          <p:cNvPr id="11" name="Object 11"/>
          <p:cNvGraphicFramePr>
            <a:graphicFrameLocks noChangeAspect="1"/>
          </p:cNvGraphicFramePr>
          <p:nvPr/>
        </p:nvGraphicFramePr>
        <p:xfrm>
          <a:off x="2335932" y="4595440"/>
          <a:ext cx="3429000" cy="1066800"/>
        </p:xfrm>
        <a:graphic>
          <a:graphicData uri="http://schemas.openxmlformats.org/presentationml/2006/ole">
            <mc:AlternateContent xmlns:mc="http://schemas.openxmlformats.org/markup-compatibility/2006">
              <mc:Choice xmlns:v="urn:schemas-microsoft-com:vml" Requires="v">
                <p:oleObj spid="_x0000_s7207" name="Equation" r:id="rId5" imgW="1562100" imgH="457200" progId="Equation.3">
                  <p:embed/>
                </p:oleObj>
              </mc:Choice>
              <mc:Fallback>
                <p:oleObj name="Equation" r:id="rId5" imgW="1562100" imgH="457200" progId="Equation.3">
                  <p:embed/>
                  <p:pic>
                    <p:nvPicPr>
                      <p:cNvPr id="11"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5932" y="4595440"/>
                        <a:ext cx="34290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4"/>
          <p:cNvSpPr>
            <a:spLocks noChangeArrowheads="1"/>
          </p:cNvSpPr>
          <p:nvPr/>
        </p:nvSpPr>
        <p:spPr bwMode="auto">
          <a:xfrm>
            <a:off x="2470869" y="5706199"/>
            <a:ext cx="20954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it-IT" dirty="0"/>
              <a:t>(untuk target biner)</a:t>
            </a:r>
            <a:r>
              <a:rPr lang="en-US" dirty="0"/>
              <a:t> </a:t>
            </a:r>
          </a:p>
        </p:txBody>
      </p:sp>
    </p:spTree>
    <p:extLst>
      <p:ext uri="{BB962C8B-B14F-4D97-AF65-F5344CB8AC3E}">
        <p14:creationId xmlns:p14="http://schemas.microsoft.com/office/powerpoint/2010/main" val="23327757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dirty="0"/>
              <a:t>Bidirectional Associative Memory (BAM)</a:t>
            </a:r>
            <a:endParaRPr lang="en-US" dirty="0"/>
          </a:p>
        </p:txBody>
      </p:sp>
      <p:sp>
        <p:nvSpPr>
          <p:cNvPr id="3" name="Content Placeholder 2"/>
          <p:cNvSpPr>
            <a:spLocks noGrp="1"/>
          </p:cNvSpPr>
          <p:nvPr>
            <p:ph sz="half" idx="1"/>
          </p:nvPr>
        </p:nvSpPr>
        <p:spPr/>
        <p:txBody>
          <a:bodyPr>
            <a:normAutofit fontScale="85000" lnSpcReduction="10000"/>
          </a:bodyPr>
          <a:lstStyle/>
          <a:p>
            <a:pPr>
              <a:spcBef>
                <a:spcPct val="50000"/>
              </a:spcBef>
            </a:pPr>
            <a:r>
              <a:rPr lang="id-ID" i="1" dirty="0">
                <a:latin typeface="Times New Roman" pitchFamily="18" charset="0"/>
              </a:rPr>
              <a:t>Bidirectional Associative Memory</a:t>
            </a:r>
            <a:r>
              <a:rPr lang="id-ID" dirty="0">
                <a:latin typeface="Times New Roman" pitchFamily="18" charset="0"/>
              </a:rPr>
              <a:t> (BAM) adalah model jaringan syaraf yang memiliki 2 lapisan, yaitu </a:t>
            </a:r>
            <a:r>
              <a:rPr lang="id-ID" dirty="0">
                <a:solidFill>
                  <a:srgbClr val="FF3300"/>
                </a:solidFill>
                <a:latin typeface="Times New Roman" pitchFamily="18" charset="0"/>
              </a:rPr>
              <a:t>lapisan input dan lapisan output</a:t>
            </a:r>
            <a:r>
              <a:rPr lang="id-ID" dirty="0">
                <a:latin typeface="Times New Roman" pitchFamily="18" charset="0"/>
              </a:rPr>
              <a:t> yang mempunyai hubungan timbal balik antara keduanya. </a:t>
            </a:r>
            <a:endParaRPr lang="en-US" dirty="0">
              <a:latin typeface="Times New Roman" pitchFamily="18" charset="0"/>
            </a:endParaRPr>
          </a:p>
          <a:p>
            <a:pPr>
              <a:spcBef>
                <a:spcPct val="50000"/>
              </a:spcBef>
            </a:pPr>
            <a:r>
              <a:rPr lang="id-ID" dirty="0">
                <a:latin typeface="Times New Roman" pitchFamily="18" charset="0"/>
              </a:rPr>
              <a:t>Hubungan ini bersifat bidirectional artinya jika bobot matrik dari sinyal yang dikirim dari lapisan input X ke lapisan output Y adalah W, maka bobot matrik dari sinyal yang dikirim dari lapisan output Y ke lapisan input X adalah WT. </a:t>
            </a:r>
            <a:endParaRPr lang="en-US" dirty="0">
              <a:latin typeface="Times New Roman" pitchFamily="18" charset="0"/>
            </a:endParaRPr>
          </a:p>
          <a:p>
            <a:pPr>
              <a:spcBef>
                <a:spcPct val="50000"/>
              </a:spcBef>
            </a:pPr>
            <a:r>
              <a:rPr lang="id-ID" dirty="0">
                <a:latin typeface="Times New Roman" pitchFamily="18" charset="0"/>
              </a:rPr>
              <a:t>Arsitektur jaringan untuk 3 neuron pada lapisan input dan 2 neuron pada lapisan output seperti terlihat pada Gambar </a:t>
            </a:r>
            <a:r>
              <a:rPr lang="en-US" dirty="0" err="1">
                <a:latin typeface="Times New Roman" pitchFamily="18" charset="0"/>
              </a:rPr>
              <a:t>berikut</a:t>
            </a:r>
            <a:r>
              <a:rPr lang="id-ID" dirty="0">
                <a:latin typeface="Times New Roman" pitchFamily="18" charset="0"/>
              </a:rPr>
              <a:t>.</a:t>
            </a:r>
            <a:r>
              <a:rPr lang="en-US" dirty="0">
                <a:latin typeface="Times New Roman" pitchFamily="18" charset="0"/>
              </a:rPr>
              <a:t> </a:t>
            </a:r>
          </a:p>
          <a:p>
            <a:endParaRPr lang="en-US" dirty="0"/>
          </a:p>
        </p:txBody>
      </p:sp>
      <p:pic>
        <p:nvPicPr>
          <p:cNvPr id="8"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10182" y="2886732"/>
            <a:ext cx="2762636" cy="1952898"/>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CAB92237-1B09-4B5A-9849-37794D144CBF}" type="datetime1">
              <a:rPr lang="ms-MY" smtClean="0"/>
              <a:t>5/12/2022</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65</a:t>
            </a:fld>
            <a:endParaRPr lang="ms-MY"/>
          </a:p>
        </p:txBody>
      </p:sp>
    </p:spTree>
    <p:extLst>
      <p:ext uri="{BB962C8B-B14F-4D97-AF65-F5344CB8AC3E}">
        <p14:creationId xmlns:p14="http://schemas.microsoft.com/office/powerpoint/2010/main" val="13854241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648" y="260648"/>
            <a:ext cx="7283152" cy="1143000"/>
          </a:xfrm>
        </p:spPr>
        <p:txBody>
          <a:bodyPr>
            <a:noAutofit/>
          </a:bodyPr>
          <a:lstStyle/>
          <a:p>
            <a:r>
              <a:rPr lang="id-ID" dirty="0"/>
              <a:t>Learning Vector Quantization (LVQ)</a:t>
            </a:r>
            <a:r>
              <a:rPr lang="en-US" dirty="0"/>
              <a:t> </a:t>
            </a:r>
          </a:p>
        </p:txBody>
      </p:sp>
      <p:sp>
        <p:nvSpPr>
          <p:cNvPr id="3" name="Content Placeholder 2"/>
          <p:cNvSpPr>
            <a:spLocks noGrp="1"/>
          </p:cNvSpPr>
          <p:nvPr>
            <p:ph sz="half" idx="1"/>
          </p:nvPr>
        </p:nvSpPr>
        <p:spPr/>
        <p:txBody>
          <a:bodyPr>
            <a:normAutofit fontScale="85000" lnSpcReduction="10000"/>
          </a:bodyPr>
          <a:lstStyle/>
          <a:p>
            <a:r>
              <a:rPr lang="id-ID" i="1" dirty="0">
                <a:latin typeface="Times New Roman" pitchFamily="18" charset="0"/>
              </a:rPr>
              <a:t>Learning Vector Quantization</a:t>
            </a:r>
            <a:r>
              <a:rPr lang="id-ID" dirty="0">
                <a:latin typeface="Times New Roman" pitchFamily="18" charset="0"/>
              </a:rPr>
              <a:t> (LVQ) adalah suatu metode pelatihan pada lapisan kompetitif terawasi yang akan belajar secara otomatis untuk mengklasifikasikan vektor-vektor input ke dalam kelas-kelas tertentu. </a:t>
            </a:r>
            <a:endParaRPr lang="en-US" dirty="0">
              <a:latin typeface="Times New Roman" pitchFamily="18" charset="0"/>
            </a:endParaRPr>
          </a:p>
          <a:p>
            <a:endParaRPr lang="id-ID" dirty="0">
              <a:latin typeface="Times New Roman" pitchFamily="18" charset="0"/>
            </a:endParaRPr>
          </a:p>
          <a:p>
            <a:r>
              <a:rPr lang="id-ID" dirty="0">
                <a:latin typeface="Times New Roman" pitchFamily="18" charset="0"/>
              </a:rPr>
              <a:t>Kelas-kelas yang dihasilkan tergantung pada jarak antara vektor-vektor input. </a:t>
            </a:r>
            <a:endParaRPr lang="en-US" dirty="0">
              <a:latin typeface="Times New Roman" pitchFamily="18" charset="0"/>
            </a:endParaRPr>
          </a:p>
          <a:p>
            <a:endParaRPr lang="en-GB" dirty="0">
              <a:latin typeface="Times New Roman" pitchFamily="18" charset="0"/>
            </a:endParaRPr>
          </a:p>
          <a:p>
            <a:r>
              <a:rPr lang="en-GB" dirty="0" err="1">
                <a:latin typeface="Times New Roman" pitchFamily="18" charset="0"/>
              </a:rPr>
              <a:t>Jika</a:t>
            </a:r>
            <a:r>
              <a:rPr lang="en-GB" dirty="0">
                <a:latin typeface="Times New Roman" pitchFamily="18" charset="0"/>
              </a:rPr>
              <a:t> </a:t>
            </a:r>
            <a:r>
              <a:rPr lang="en-GB" dirty="0" err="1">
                <a:latin typeface="Times New Roman" pitchFamily="18" charset="0"/>
              </a:rPr>
              <a:t>ada</a:t>
            </a:r>
            <a:r>
              <a:rPr lang="en-GB" dirty="0">
                <a:latin typeface="Times New Roman" pitchFamily="18" charset="0"/>
              </a:rPr>
              <a:t> 2 </a:t>
            </a:r>
            <a:r>
              <a:rPr lang="en-GB" dirty="0" err="1">
                <a:latin typeface="Times New Roman" pitchFamily="18" charset="0"/>
              </a:rPr>
              <a:t>vektor</a:t>
            </a:r>
            <a:r>
              <a:rPr lang="en-GB" dirty="0">
                <a:latin typeface="Times New Roman" pitchFamily="18" charset="0"/>
              </a:rPr>
              <a:t> input yang </a:t>
            </a:r>
            <a:r>
              <a:rPr lang="en-GB" dirty="0" err="1">
                <a:latin typeface="Times New Roman" pitchFamily="18" charset="0"/>
              </a:rPr>
              <a:t>hampir</a:t>
            </a:r>
            <a:r>
              <a:rPr lang="en-GB" dirty="0">
                <a:latin typeface="Times New Roman" pitchFamily="18" charset="0"/>
              </a:rPr>
              <a:t> </a:t>
            </a:r>
            <a:r>
              <a:rPr lang="en-GB" dirty="0" err="1">
                <a:latin typeface="Times New Roman" pitchFamily="18" charset="0"/>
              </a:rPr>
              <a:t>sama</a:t>
            </a:r>
            <a:r>
              <a:rPr lang="en-GB" dirty="0">
                <a:latin typeface="Times New Roman" pitchFamily="18" charset="0"/>
              </a:rPr>
              <a:t>, </a:t>
            </a:r>
            <a:r>
              <a:rPr lang="en-GB" dirty="0" err="1">
                <a:latin typeface="Times New Roman" pitchFamily="18" charset="0"/>
              </a:rPr>
              <a:t>maka</a:t>
            </a:r>
            <a:r>
              <a:rPr lang="en-GB" dirty="0">
                <a:latin typeface="Times New Roman" pitchFamily="18" charset="0"/>
              </a:rPr>
              <a:t> </a:t>
            </a:r>
            <a:r>
              <a:rPr lang="en-GB" dirty="0" err="1">
                <a:latin typeface="Times New Roman" pitchFamily="18" charset="0"/>
              </a:rPr>
              <a:t>lapisan</a:t>
            </a:r>
            <a:r>
              <a:rPr lang="en-GB" dirty="0">
                <a:latin typeface="Times New Roman" pitchFamily="18" charset="0"/>
              </a:rPr>
              <a:t> </a:t>
            </a:r>
            <a:r>
              <a:rPr lang="en-GB" dirty="0" err="1">
                <a:latin typeface="Times New Roman" pitchFamily="18" charset="0"/>
              </a:rPr>
              <a:t>kompetitif</a:t>
            </a:r>
            <a:r>
              <a:rPr lang="en-GB" dirty="0">
                <a:latin typeface="Times New Roman" pitchFamily="18" charset="0"/>
              </a:rPr>
              <a:t> </a:t>
            </a:r>
            <a:r>
              <a:rPr lang="en-GB" dirty="0" err="1">
                <a:latin typeface="Times New Roman" pitchFamily="18" charset="0"/>
              </a:rPr>
              <a:t>akan</a:t>
            </a:r>
            <a:r>
              <a:rPr lang="en-GB" dirty="0">
                <a:latin typeface="Times New Roman" pitchFamily="18" charset="0"/>
              </a:rPr>
              <a:t> </a:t>
            </a:r>
            <a:r>
              <a:rPr lang="en-GB" dirty="0" err="1">
                <a:latin typeface="Times New Roman" pitchFamily="18" charset="0"/>
              </a:rPr>
              <a:t>mengklasifikasikan</a:t>
            </a:r>
            <a:r>
              <a:rPr lang="en-GB" dirty="0">
                <a:latin typeface="Times New Roman" pitchFamily="18" charset="0"/>
              </a:rPr>
              <a:t> </a:t>
            </a:r>
            <a:r>
              <a:rPr lang="en-GB" dirty="0" err="1">
                <a:latin typeface="Times New Roman" pitchFamily="18" charset="0"/>
              </a:rPr>
              <a:t>kedua</a:t>
            </a:r>
            <a:r>
              <a:rPr lang="en-GB" dirty="0">
                <a:latin typeface="Times New Roman" pitchFamily="18" charset="0"/>
              </a:rPr>
              <a:t> </a:t>
            </a:r>
            <a:r>
              <a:rPr lang="en-GB" dirty="0" err="1">
                <a:latin typeface="Times New Roman" pitchFamily="18" charset="0"/>
              </a:rPr>
              <a:t>vektor</a:t>
            </a:r>
            <a:r>
              <a:rPr lang="en-GB" dirty="0">
                <a:latin typeface="Times New Roman" pitchFamily="18" charset="0"/>
              </a:rPr>
              <a:t> input </a:t>
            </a:r>
            <a:r>
              <a:rPr lang="en-GB" dirty="0" err="1">
                <a:latin typeface="Times New Roman" pitchFamily="18" charset="0"/>
              </a:rPr>
              <a:t>tersebut</a:t>
            </a:r>
            <a:r>
              <a:rPr lang="en-GB" dirty="0">
                <a:latin typeface="Times New Roman" pitchFamily="18" charset="0"/>
              </a:rPr>
              <a:t> </a:t>
            </a:r>
            <a:r>
              <a:rPr lang="en-GB" dirty="0" err="1">
                <a:latin typeface="Times New Roman" pitchFamily="18" charset="0"/>
              </a:rPr>
              <a:t>ke</a:t>
            </a:r>
            <a:r>
              <a:rPr lang="en-GB" dirty="0">
                <a:latin typeface="Times New Roman" pitchFamily="18" charset="0"/>
              </a:rPr>
              <a:t> </a:t>
            </a:r>
            <a:r>
              <a:rPr lang="en-GB" dirty="0" err="1">
                <a:latin typeface="Times New Roman" pitchFamily="18" charset="0"/>
              </a:rPr>
              <a:t>dalam</a:t>
            </a:r>
            <a:r>
              <a:rPr lang="en-GB" dirty="0">
                <a:latin typeface="Times New Roman" pitchFamily="18" charset="0"/>
              </a:rPr>
              <a:t> </a:t>
            </a:r>
            <a:r>
              <a:rPr lang="en-GB" dirty="0" err="1">
                <a:latin typeface="Times New Roman" pitchFamily="18" charset="0"/>
              </a:rPr>
              <a:t>kelas</a:t>
            </a:r>
            <a:r>
              <a:rPr lang="en-GB" dirty="0">
                <a:latin typeface="Times New Roman" pitchFamily="18" charset="0"/>
              </a:rPr>
              <a:t> yang </a:t>
            </a:r>
            <a:r>
              <a:rPr lang="en-GB" dirty="0" err="1">
                <a:latin typeface="Times New Roman" pitchFamily="18" charset="0"/>
              </a:rPr>
              <a:t>sama</a:t>
            </a:r>
            <a:r>
              <a:rPr lang="en-GB" dirty="0">
                <a:latin typeface="Times New Roman" pitchFamily="18" charset="0"/>
              </a:rPr>
              <a:t>.</a:t>
            </a:r>
            <a:r>
              <a:rPr lang="en-US" dirty="0">
                <a:latin typeface="Times New Roman" pitchFamily="18" charset="0"/>
              </a:rPr>
              <a:t> </a:t>
            </a:r>
          </a:p>
          <a:p>
            <a:endParaRPr lang="en-US" dirty="0"/>
          </a:p>
        </p:txBody>
      </p:sp>
      <p:sp>
        <p:nvSpPr>
          <p:cNvPr id="4" name="Content Placeholder 3"/>
          <p:cNvSpPr>
            <a:spLocks noGrp="1"/>
          </p:cNvSpPr>
          <p:nvPr>
            <p:ph sz="half" idx="2"/>
          </p:nvPr>
        </p:nvSpPr>
        <p:spPr/>
        <p:txBody>
          <a:bodyPr>
            <a:normAutofit fontScale="85000" lnSpcReduction="10000"/>
          </a:bodyPr>
          <a:lstStyle/>
          <a:p>
            <a:endParaRPr lang="en-US"/>
          </a:p>
        </p:txBody>
      </p:sp>
      <p:sp>
        <p:nvSpPr>
          <p:cNvPr id="5" name="Date Placeholder 4"/>
          <p:cNvSpPr>
            <a:spLocks noGrp="1"/>
          </p:cNvSpPr>
          <p:nvPr>
            <p:ph type="dt" sz="half" idx="10"/>
          </p:nvPr>
        </p:nvSpPr>
        <p:spPr/>
        <p:txBody>
          <a:bodyPr/>
          <a:lstStyle/>
          <a:p>
            <a:fld id="{CAB92237-1B09-4B5A-9849-37794D144CBF}" type="datetime1">
              <a:rPr lang="ms-MY" smtClean="0"/>
              <a:t>5/12/2022</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66</a:t>
            </a:fld>
            <a:endParaRPr lang="ms-MY"/>
          </a:p>
        </p:txBody>
      </p:sp>
    </p:spTree>
    <p:extLst>
      <p:ext uri="{BB962C8B-B14F-4D97-AF65-F5344CB8AC3E}">
        <p14:creationId xmlns:p14="http://schemas.microsoft.com/office/powerpoint/2010/main" val="22592152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Thank You</a:t>
            </a:r>
            <a:endParaRPr lang="ms-MY" dirty="0"/>
          </a:p>
        </p:txBody>
      </p:sp>
      <p:sp>
        <p:nvSpPr>
          <p:cNvPr id="8" name="Picture Placeholder 7"/>
          <p:cNvSpPr>
            <a:spLocks noGrp="1"/>
          </p:cNvSpPr>
          <p:nvPr>
            <p:ph type="pic" idx="1"/>
          </p:nvPr>
        </p:nvSpPr>
        <p:spPr/>
      </p:sp>
      <p:sp>
        <p:nvSpPr>
          <p:cNvPr id="9" name="Text Placeholder 8"/>
          <p:cNvSpPr>
            <a:spLocks noGrp="1"/>
          </p:cNvSpPr>
          <p:nvPr>
            <p:ph type="body" sz="half" idx="2"/>
          </p:nvPr>
        </p:nvSpPr>
        <p:spPr/>
        <p:txBody>
          <a:bodyPr/>
          <a:lstStyle/>
          <a:p>
            <a:endParaRPr lang="ms-MY" dirty="0"/>
          </a:p>
        </p:txBody>
      </p:sp>
      <p:sp>
        <p:nvSpPr>
          <p:cNvPr id="2" name="Date Placeholder 1"/>
          <p:cNvSpPr>
            <a:spLocks noGrp="1"/>
          </p:cNvSpPr>
          <p:nvPr>
            <p:ph type="dt" sz="half" idx="10"/>
          </p:nvPr>
        </p:nvSpPr>
        <p:spPr/>
        <p:txBody>
          <a:bodyPr/>
          <a:lstStyle/>
          <a:p>
            <a:fld id="{07857332-E556-4C9B-85D0-130694102F58}" type="datetime1">
              <a:rPr lang="ms-MY" smtClean="0"/>
              <a:t>5/12/2022</a:t>
            </a:fld>
            <a:endParaRPr lang="ms-MY"/>
          </a:p>
        </p:txBody>
      </p:sp>
      <p:sp>
        <p:nvSpPr>
          <p:cNvPr id="5" name="Footer Placeholder 4"/>
          <p:cNvSpPr>
            <a:spLocks noGrp="1"/>
          </p:cNvSpPr>
          <p:nvPr>
            <p:ph type="ftr" sz="quarter" idx="11"/>
          </p:nvPr>
        </p:nvSpPr>
        <p:spPr/>
        <p:txBody>
          <a:bodyPr/>
          <a:lstStyle/>
          <a:p>
            <a:r>
              <a:rPr lang="fi-FI"/>
              <a:t>Kecerdasan Buatan (4) : FIK-Udinus 2010</a:t>
            </a:r>
            <a:endParaRPr lang="ms-MY"/>
          </a:p>
        </p:txBody>
      </p:sp>
      <p:sp>
        <p:nvSpPr>
          <p:cNvPr id="3" name="Slide Number Placeholder 2"/>
          <p:cNvSpPr>
            <a:spLocks noGrp="1"/>
          </p:cNvSpPr>
          <p:nvPr>
            <p:ph type="sldNum" sz="quarter" idx="12"/>
          </p:nvPr>
        </p:nvSpPr>
        <p:spPr/>
        <p:txBody>
          <a:bodyPr/>
          <a:lstStyle/>
          <a:p>
            <a:fld id="{61E10ECE-9EBB-41D3-A789-D5A3BB1F08E8}" type="slidenum">
              <a:rPr lang="ms-MY" smtClean="0"/>
              <a:t>67</a:t>
            </a:fld>
            <a:endParaRPr lang="ms-MY"/>
          </a:p>
        </p:txBody>
      </p:sp>
      <p:pic>
        <p:nvPicPr>
          <p:cNvPr id="10" name="Picture 9"/>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95800" y="620688"/>
            <a:ext cx="3456384" cy="4104456"/>
          </a:xfrm>
          <a:prstGeom prst="rect">
            <a:avLst/>
          </a:prstGeom>
        </p:spPr>
      </p:pic>
    </p:spTree>
    <p:extLst>
      <p:ext uri="{BB962C8B-B14F-4D97-AF65-F5344CB8AC3E}">
        <p14:creationId xmlns:p14="http://schemas.microsoft.com/office/powerpoint/2010/main" val="18751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A4DD-8EBC-D742-87D8-E17A6D192C4F}"/>
              </a:ext>
            </a:extLst>
          </p:cNvPr>
          <p:cNvSpPr>
            <a:spLocks noGrp="1"/>
          </p:cNvSpPr>
          <p:nvPr>
            <p:ph type="title"/>
          </p:nvPr>
        </p:nvSpPr>
        <p:spPr>
          <a:xfrm>
            <a:off x="1484311" y="685801"/>
            <a:ext cx="10018713" cy="608428"/>
          </a:xfrm>
        </p:spPr>
        <p:txBody>
          <a:bodyPr>
            <a:normAutofit fontScale="90000"/>
          </a:bodyPr>
          <a:lstStyle/>
          <a:p>
            <a:r>
              <a:rPr lang="en-US" dirty="0" err="1"/>
              <a:t>Konsep</a:t>
            </a:r>
            <a:r>
              <a:rPr lang="en-US" dirty="0"/>
              <a:t> JST</a:t>
            </a:r>
            <a:endParaRPr lang="id-ID" dirty="0"/>
          </a:p>
        </p:txBody>
      </p:sp>
      <p:sp>
        <p:nvSpPr>
          <p:cNvPr id="9" name="Rectangle 9">
            <a:extLst>
              <a:ext uri="{FF2B5EF4-FFF2-40B4-BE49-F238E27FC236}">
                <a16:creationId xmlns:a16="http://schemas.microsoft.com/office/drawing/2014/main" id="{213C9BF0-F9C7-3BF9-F866-130C1F1E9ED4}"/>
              </a:ext>
            </a:extLst>
          </p:cNvPr>
          <p:cNvSpPr>
            <a:spLocks noChangeArrowheads="1"/>
          </p:cNvSpPr>
          <p:nvPr/>
        </p:nvSpPr>
        <p:spPr bwMode="auto">
          <a:xfrm>
            <a:off x="870155" y="1690062"/>
            <a:ext cx="10632869"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Tiruan neuron dalam struktur jaringan saraf tiruan adalah sebagai elemen pemroses seperti pada gambar </a:t>
            </a:r>
            <a:r>
              <a:rPr kumimoji="0" lang="en-US"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di </a:t>
            </a:r>
            <a:r>
              <a:rPr kumimoji="0" lang="en-US" altLang="id-ID"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bawah</a:t>
            </a: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yang dapat berfungsi seperti halnya sebuah neuron.</a:t>
            </a:r>
            <a:endParaRPr kumimoji="0" lang="en-US"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Sejumlah sinyal masukan a dikalikan dengan masing-masing penimbang yang bersesuaian w. Kemudian dilakukan penjumlahan dari seluruh hasil perkalian tersebut dan keluaran yang dihasilkan dilalukan </a:t>
            </a:r>
            <a:r>
              <a:rPr kumimoji="0" lang="id-ID" altLang="id-ID"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kedalam</a:t>
            </a: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fungsi </a:t>
            </a:r>
            <a:r>
              <a:rPr kumimoji="0" lang="id-ID" altLang="id-ID"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pengaktip</a:t>
            </a: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untuk mendapatkan tingkatan </a:t>
            </a:r>
            <a:r>
              <a:rPr kumimoji="0" lang="id-ID" altLang="id-ID"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derajad</a:t>
            </a: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sinyal keluarannya F(</a:t>
            </a:r>
            <a:r>
              <a:rPr kumimoji="0" lang="id-ID" altLang="id-ID"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a,w</a:t>
            </a: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lang="en-US" altLang="id-ID" sz="2000" dirty="0">
              <a:latin typeface="Arial" panose="020B0604020202020204" pitchFamily="34" charset="0"/>
              <a:ea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Walaupun masih jauh dari sempurna, namun kinerja dari tiruan neuron ini identik dengan kinerja dari sel biologi yang kita kenal saat ini</a:t>
            </a:r>
            <a:r>
              <a:rPr kumimoji="0" lang="id-ID" altLang="id-ID"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36464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6EFC-4E5C-FDD4-47F8-912A8AF6C511}"/>
              </a:ext>
            </a:extLst>
          </p:cNvPr>
          <p:cNvSpPr>
            <a:spLocks noGrp="1"/>
          </p:cNvSpPr>
          <p:nvPr>
            <p:ph type="title"/>
          </p:nvPr>
        </p:nvSpPr>
        <p:spPr>
          <a:xfrm>
            <a:off x="1484311" y="685801"/>
            <a:ext cx="10018713" cy="678766"/>
          </a:xfrm>
        </p:spPr>
        <p:txBody>
          <a:bodyPr>
            <a:normAutofit fontScale="90000"/>
          </a:bodyPr>
          <a:lstStyle/>
          <a:p>
            <a:r>
              <a:rPr lang="en-US" dirty="0" err="1"/>
              <a:t>Konsep</a:t>
            </a:r>
            <a:r>
              <a:rPr lang="en-US" dirty="0"/>
              <a:t> JST</a:t>
            </a:r>
            <a:endParaRPr lang="id-ID" dirty="0"/>
          </a:p>
        </p:txBody>
      </p:sp>
      <p:grpSp>
        <p:nvGrpSpPr>
          <p:cNvPr id="4" name="Group 2">
            <a:extLst>
              <a:ext uri="{FF2B5EF4-FFF2-40B4-BE49-F238E27FC236}">
                <a16:creationId xmlns:a16="http://schemas.microsoft.com/office/drawing/2014/main" id="{E6564F61-DBDF-FFB9-A880-D1208B314E00}"/>
              </a:ext>
            </a:extLst>
          </p:cNvPr>
          <p:cNvGrpSpPr>
            <a:grpSpLocks/>
          </p:cNvGrpSpPr>
          <p:nvPr/>
        </p:nvGrpSpPr>
        <p:grpSpPr bwMode="auto">
          <a:xfrm>
            <a:off x="3098898" y="1688123"/>
            <a:ext cx="6368659" cy="3022039"/>
            <a:chOff x="2776" y="282"/>
            <a:chExt cx="7283" cy="2691"/>
          </a:xfrm>
        </p:grpSpPr>
        <p:pic>
          <p:nvPicPr>
            <p:cNvPr id="14339" name="Picture 3">
              <a:extLst>
                <a:ext uri="{FF2B5EF4-FFF2-40B4-BE49-F238E27FC236}">
                  <a16:creationId xmlns:a16="http://schemas.microsoft.com/office/drawing/2014/main" id="{F8A87F50-BD38-E67D-A129-DA02CDB2E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 y="296"/>
              <a:ext cx="7253" cy="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8CAFFDAB-3689-DD9C-4647-C83F1C4BCF31}"/>
                </a:ext>
              </a:extLst>
            </p:cNvPr>
            <p:cNvSpPr>
              <a:spLocks noChangeArrowheads="1"/>
            </p:cNvSpPr>
            <p:nvPr/>
          </p:nvSpPr>
          <p:spPr bwMode="auto">
            <a:xfrm>
              <a:off x="2784" y="289"/>
              <a:ext cx="7268" cy="26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8" name="TextBox 7">
            <a:extLst>
              <a:ext uri="{FF2B5EF4-FFF2-40B4-BE49-F238E27FC236}">
                <a16:creationId xmlns:a16="http://schemas.microsoft.com/office/drawing/2014/main" id="{D986FDEB-FDEE-77AB-196A-910A125F511F}"/>
              </a:ext>
            </a:extLst>
          </p:cNvPr>
          <p:cNvSpPr txBox="1"/>
          <p:nvPr/>
        </p:nvSpPr>
        <p:spPr>
          <a:xfrm>
            <a:off x="2191042" y="4904659"/>
            <a:ext cx="7684477" cy="1477328"/>
          </a:xfrm>
          <a:prstGeom prst="rect">
            <a:avLst/>
          </a:prstGeom>
          <a:noFill/>
        </p:spPr>
        <p:txBody>
          <a:bodyPr wrap="square">
            <a:spAutoFit/>
          </a:bodyPr>
          <a:lstStyle/>
          <a:p>
            <a:pPr marL="1600200" lvl="3" indent="-228600">
              <a:spcBef>
                <a:spcPts val="450"/>
              </a:spcBef>
              <a:spcAft>
                <a:spcPts val="0"/>
              </a:spcAft>
              <a:buSzPts val="1200"/>
              <a:buFont typeface="Times New Roman" panose="02020603050405020304" pitchFamily="18" charset="0"/>
              <a:buChar char="•"/>
              <a:tabLst>
                <a:tab pos="942340" algn="l"/>
                <a:tab pos="942975" algn="l"/>
                <a:tab pos="1399540" algn="l"/>
              </a:tabLst>
            </a:pPr>
            <a:r>
              <a:rPr lang="id-ID" sz="1800" dirty="0" err="1">
                <a:effectLst/>
                <a:latin typeface="Times New Roman" panose="02020603050405020304" pitchFamily="18" charset="0"/>
                <a:ea typeface="Times New Roman" panose="02020603050405020304" pitchFamily="18" charset="0"/>
              </a:rPr>
              <a:t>aj</a:t>
            </a:r>
            <a:r>
              <a:rPr lang="id-ID" sz="1800" dirty="0">
                <a:effectLst/>
                <a:latin typeface="Times New Roman" panose="02020603050405020304" pitchFamily="18" charset="0"/>
                <a:ea typeface="Times New Roman" panose="02020603050405020304" pitchFamily="18" charset="0"/>
              </a:rPr>
              <a:t>	:Nilai</a:t>
            </a:r>
            <a:r>
              <a:rPr lang="id-ID" sz="1800" spc="-10" dirty="0">
                <a:effectLst/>
                <a:latin typeface="Times New Roman" panose="02020603050405020304" pitchFamily="18" charset="0"/>
                <a:ea typeface="Times New Roman" panose="02020603050405020304" pitchFamily="18" charset="0"/>
              </a:rPr>
              <a:t> </a:t>
            </a:r>
            <a:r>
              <a:rPr lang="id-ID" sz="1800" dirty="0" err="1">
                <a:effectLst/>
                <a:latin typeface="Times New Roman" panose="02020603050405020304" pitchFamily="18" charset="0"/>
                <a:ea typeface="Times New Roman" panose="02020603050405020304" pitchFamily="18" charset="0"/>
              </a:rPr>
              <a:t>aktivasi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dari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unit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j</a:t>
            </a:r>
            <a:endParaRPr lang="id-ID" sz="1600" dirty="0">
              <a:effectLst/>
              <a:latin typeface="Times New Roman" panose="02020603050405020304" pitchFamily="18" charset="0"/>
              <a:ea typeface="Times New Roman" panose="02020603050405020304" pitchFamily="18" charset="0"/>
            </a:endParaRPr>
          </a:p>
          <a:p>
            <a:pPr marL="1600200" lvl="3" indent="-228600">
              <a:buSzPts val="1200"/>
              <a:buFont typeface="Times New Roman" panose="02020603050405020304" pitchFamily="18" charset="0"/>
              <a:buChar char="•"/>
              <a:tabLst>
                <a:tab pos="942340" algn="l"/>
                <a:tab pos="942975" algn="l"/>
                <a:tab pos="1399540" algn="l"/>
              </a:tabLst>
            </a:pPr>
            <a:r>
              <a:rPr lang="id-ID" sz="1800" dirty="0" err="1">
                <a:effectLst/>
                <a:latin typeface="Times New Roman" panose="02020603050405020304" pitchFamily="18" charset="0"/>
                <a:ea typeface="Times New Roman" panose="02020603050405020304" pitchFamily="18" charset="0"/>
              </a:rPr>
              <a:t>wj,i</a:t>
            </a:r>
            <a:r>
              <a:rPr lang="id-ID" sz="1800" dirty="0">
                <a:effectLst/>
                <a:latin typeface="Times New Roman" panose="02020603050405020304" pitchFamily="18" charset="0"/>
                <a:ea typeface="Times New Roman" panose="02020603050405020304" pitchFamily="18" charset="0"/>
              </a:rPr>
              <a:t>	:Bobot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dari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unit j</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ke</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unit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i</a:t>
            </a:r>
            <a:endParaRPr lang="id-ID" sz="1600" dirty="0">
              <a:effectLst/>
              <a:latin typeface="Times New Roman" panose="02020603050405020304" pitchFamily="18" charset="0"/>
              <a:ea typeface="Times New Roman" panose="02020603050405020304" pitchFamily="18" charset="0"/>
            </a:endParaRPr>
          </a:p>
          <a:p>
            <a:pPr marL="1600200" lvl="3" indent="-228600">
              <a:buSzPts val="1200"/>
              <a:buFont typeface="Times New Roman" panose="02020603050405020304" pitchFamily="18" charset="0"/>
              <a:buChar char="•"/>
              <a:tabLst>
                <a:tab pos="942340" algn="l"/>
                <a:tab pos="942975" algn="l"/>
                <a:tab pos="1399540" algn="l"/>
              </a:tabLst>
            </a:pPr>
            <a:r>
              <a:rPr lang="id-ID" sz="1800" dirty="0">
                <a:effectLst/>
                <a:latin typeface="Times New Roman" panose="02020603050405020304" pitchFamily="18" charset="0"/>
                <a:ea typeface="Times New Roman" panose="02020603050405020304" pitchFamily="18" charset="0"/>
              </a:rPr>
              <a:t>In</a:t>
            </a:r>
            <a:r>
              <a:rPr lang="en-US" sz="180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i	:Penjumlahan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bobot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masukan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ke</a:t>
            </a:r>
            <a:r>
              <a:rPr lang="id-ID" sz="1800" spc="-1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unit i</a:t>
            </a:r>
            <a:endParaRPr lang="id-ID" sz="1600" dirty="0">
              <a:effectLst/>
              <a:latin typeface="Times New Roman" panose="02020603050405020304" pitchFamily="18" charset="0"/>
              <a:ea typeface="Times New Roman" panose="02020603050405020304" pitchFamily="18" charset="0"/>
            </a:endParaRPr>
          </a:p>
          <a:p>
            <a:pPr marL="1600200" lvl="3" indent="-228600">
              <a:buSzPts val="1200"/>
              <a:buFont typeface="Times New Roman" panose="02020603050405020304" pitchFamily="18" charset="0"/>
              <a:buChar char="•"/>
              <a:tabLst>
                <a:tab pos="942340" algn="l"/>
                <a:tab pos="942975" algn="l"/>
                <a:tab pos="1399540" algn="l"/>
              </a:tabLst>
            </a:pPr>
            <a:r>
              <a:rPr lang="id-ID" sz="1800" dirty="0">
                <a:effectLst/>
                <a:latin typeface="Times New Roman" panose="02020603050405020304" pitchFamily="18" charset="0"/>
                <a:ea typeface="Times New Roman" panose="02020603050405020304" pitchFamily="18" charset="0"/>
              </a:rPr>
              <a:t>g	:Fungsi</a:t>
            </a:r>
            <a:r>
              <a:rPr lang="id-ID" sz="1800" spc="-10" dirty="0">
                <a:effectLst/>
                <a:latin typeface="Times New Roman" panose="02020603050405020304" pitchFamily="18" charset="0"/>
                <a:ea typeface="Times New Roman" panose="02020603050405020304" pitchFamily="18" charset="0"/>
              </a:rPr>
              <a:t> </a:t>
            </a:r>
            <a:r>
              <a:rPr lang="id-ID" sz="1800" dirty="0" err="1">
                <a:effectLst/>
                <a:latin typeface="Times New Roman" panose="02020603050405020304" pitchFamily="18" charset="0"/>
                <a:ea typeface="Times New Roman" panose="02020603050405020304" pitchFamily="18" charset="0"/>
              </a:rPr>
              <a:t>aktivasi</a:t>
            </a:r>
            <a:endParaRPr lang="id-ID" sz="1600" dirty="0">
              <a:effectLst/>
              <a:latin typeface="Times New Roman" panose="02020603050405020304" pitchFamily="18" charset="0"/>
              <a:ea typeface="Times New Roman" panose="02020603050405020304" pitchFamily="18" charset="0"/>
            </a:endParaRPr>
          </a:p>
          <a:p>
            <a:pPr marL="1600200" lvl="3" indent="-228600">
              <a:spcBef>
                <a:spcPts val="5"/>
              </a:spcBef>
              <a:spcAft>
                <a:spcPts val="0"/>
              </a:spcAft>
              <a:buSzPts val="1200"/>
              <a:buFont typeface="Times New Roman" panose="02020603050405020304" pitchFamily="18" charset="0"/>
              <a:buChar char="•"/>
              <a:tabLst>
                <a:tab pos="942340" algn="l"/>
                <a:tab pos="942975" algn="l"/>
                <a:tab pos="1399540" algn="l"/>
              </a:tabLst>
            </a:pPr>
            <a:r>
              <a:rPr lang="id-ID" sz="1800" dirty="0" err="1">
                <a:effectLst/>
                <a:latin typeface="Times New Roman" panose="02020603050405020304" pitchFamily="18" charset="0"/>
                <a:ea typeface="Times New Roman" panose="02020603050405020304" pitchFamily="18" charset="0"/>
              </a:rPr>
              <a:t>ai</a:t>
            </a:r>
            <a:r>
              <a:rPr lang="id-ID" sz="1800" dirty="0">
                <a:effectLst/>
                <a:latin typeface="Times New Roman" panose="02020603050405020304" pitchFamily="18" charset="0"/>
                <a:ea typeface="Times New Roman" panose="02020603050405020304" pitchFamily="18" charset="0"/>
              </a:rPr>
              <a:t>	:Nilai</a:t>
            </a:r>
            <a:r>
              <a:rPr lang="id-ID" sz="1800" spc="-10" dirty="0">
                <a:effectLst/>
                <a:latin typeface="Times New Roman" panose="02020603050405020304" pitchFamily="18" charset="0"/>
                <a:ea typeface="Times New Roman" panose="02020603050405020304" pitchFamily="18" charset="0"/>
              </a:rPr>
              <a:t> </a:t>
            </a:r>
            <a:r>
              <a:rPr lang="id-ID" sz="1800" dirty="0" err="1">
                <a:effectLst/>
                <a:latin typeface="Times New Roman" panose="02020603050405020304" pitchFamily="18" charset="0"/>
                <a:ea typeface="Times New Roman" panose="02020603050405020304" pitchFamily="18" charset="0"/>
              </a:rPr>
              <a:t>aktivasi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dari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unit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i</a:t>
            </a:r>
            <a:endParaRPr lang="id-ID"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5165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D1F34B6D-2ACA-3222-0DD4-763519676E47}"/>
              </a:ext>
            </a:extLst>
          </p:cNvPr>
          <p:cNvSpPr>
            <a:spLocks noGrp="1" noChangeArrowheads="1"/>
          </p:cNvSpPr>
          <p:nvPr>
            <p:ph type="title"/>
          </p:nvPr>
        </p:nvSpPr>
        <p:spPr>
          <a:xfrm>
            <a:off x="2133600" y="152400"/>
            <a:ext cx="7704138" cy="381000"/>
          </a:xfrm>
        </p:spPr>
        <p:txBody>
          <a:bodyPr>
            <a:normAutofit fontScale="90000"/>
          </a:bodyPr>
          <a:lstStyle/>
          <a:p>
            <a:r>
              <a:rPr lang="en-US" altLang="id-ID" sz="2400">
                <a:ln>
                  <a:noFill/>
                </a:ln>
              </a:rPr>
              <a:t>KOMPONEN JST</a:t>
            </a:r>
            <a:endParaRPr lang="id-ID" altLang="id-ID" sz="2400">
              <a:ln>
                <a:noFill/>
              </a:ln>
            </a:endParaRPr>
          </a:p>
        </p:txBody>
      </p:sp>
      <p:sp>
        <p:nvSpPr>
          <p:cNvPr id="4" name="Content Placeholder 3">
            <a:extLst>
              <a:ext uri="{FF2B5EF4-FFF2-40B4-BE49-F238E27FC236}">
                <a16:creationId xmlns:a16="http://schemas.microsoft.com/office/drawing/2014/main" id="{9AF9A99D-1315-1BDC-FC2C-1BE8EC7C2295}"/>
              </a:ext>
            </a:extLst>
          </p:cNvPr>
          <p:cNvSpPr>
            <a:spLocks noGrp="1"/>
          </p:cNvSpPr>
          <p:nvPr>
            <p:ph idx="1"/>
          </p:nvPr>
        </p:nvSpPr>
        <p:spPr>
          <a:xfrm>
            <a:off x="5867400" y="685801"/>
            <a:ext cx="4648200" cy="3865563"/>
          </a:xfrm>
        </p:spPr>
        <p:txBody>
          <a:bodyPr rtlCol="0">
            <a:normAutofit fontScale="92500" lnSpcReduction="20000"/>
          </a:bodyPr>
          <a:lstStyle/>
          <a:p>
            <a:pPr fontAlgn="auto">
              <a:buClr>
                <a:schemeClr val="accent1">
                  <a:lumMod val="75000"/>
                </a:schemeClr>
              </a:buClr>
              <a:buFont typeface="Arial"/>
              <a:buChar char="•"/>
              <a:defRPr/>
            </a:pPr>
            <a:r>
              <a:rPr lang="en-US" dirty="0"/>
              <a:t>Neuron2 </a:t>
            </a:r>
            <a:r>
              <a:rPr lang="en-US" dirty="0" err="1"/>
              <a:t>akan</a:t>
            </a:r>
            <a:r>
              <a:rPr lang="en-US" dirty="0"/>
              <a:t> </a:t>
            </a:r>
            <a:r>
              <a:rPr lang="en-US" dirty="0" err="1"/>
              <a:t>dikumpulkan</a:t>
            </a:r>
            <a:r>
              <a:rPr lang="en-US" dirty="0"/>
              <a:t> </a:t>
            </a:r>
            <a:r>
              <a:rPr lang="en-US" dirty="0" err="1"/>
              <a:t>dalam</a:t>
            </a:r>
            <a:r>
              <a:rPr lang="en-US" dirty="0"/>
              <a:t> </a:t>
            </a:r>
            <a:r>
              <a:rPr lang="en-US" dirty="0" err="1"/>
              <a:t>lapisan</a:t>
            </a:r>
            <a:r>
              <a:rPr lang="en-US" dirty="0"/>
              <a:t> (layer)</a:t>
            </a:r>
            <a:r>
              <a:rPr lang="en-US" dirty="0" err="1"/>
              <a:t>yg</a:t>
            </a:r>
            <a:r>
              <a:rPr lang="en-US" dirty="0"/>
              <a:t> </a:t>
            </a:r>
            <a:r>
              <a:rPr lang="en-US" dirty="0" err="1"/>
              <a:t>disebut</a:t>
            </a:r>
            <a:r>
              <a:rPr lang="en-US" dirty="0"/>
              <a:t> dg neuron layer.</a:t>
            </a:r>
          </a:p>
          <a:p>
            <a:pPr fontAlgn="auto">
              <a:buClr>
                <a:schemeClr val="accent1">
                  <a:lumMod val="75000"/>
                </a:schemeClr>
              </a:buClr>
              <a:buFont typeface="Arial"/>
              <a:buChar char="•"/>
              <a:defRPr/>
            </a:pPr>
            <a:r>
              <a:rPr lang="en-US" dirty="0" err="1"/>
              <a:t>Biasanya</a:t>
            </a:r>
            <a:r>
              <a:rPr lang="en-US" dirty="0"/>
              <a:t> neuron pd </a:t>
            </a:r>
            <a:r>
              <a:rPr lang="en-US" dirty="0" err="1"/>
              <a:t>suatu</a:t>
            </a:r>
            <a:r>
              <a:rPr lang="en-US" dirty="0"/>
              <a:t> </a:t>
            </a:r>
            <a:r>
              <a:rPr lang="en-US" dirty="0" err="1"/>
              <a:t>lapisan</a:t>
            </a:r>
            <a:r>
              <a:rPr lang="en-US" dirty="0"/>
              <a:t> </a:t>
            </a:r>
            <a:r>
              <a:rPr lang="en-US" dirty="0" err="1"/>
              <a:t>akn</a:t>
            </a:r>
            <a:r>
              <a:rPr lang="en-US" dirty="0"/>
              <a:t> </a:t>
            </a:r>
            <a:r>
              <a:rPr lang="en-US" dirty="0" err="1"/>
              <a:t>dihubungkan</a:t>
            </a:r>
            <a:r>
              <a:rPr lang="en-US" dirty="0"/>
              <a:t> </a:t>
            </a:r>
            <a:r>
              <a:rPr lang="en-US" dirty="0" err="1"/>
              <a:t>dengan</a:t>
            </a:r>
            <a:r>
              <a:rPr lang="en-US" dirty="0"/>
              <a:t> </a:t>
            </a:r>
            <a:r>
              <a:rPr lang="en-US" dirty="0" err="1"/>
              <a:t>lapisan</a:t>
            </a:r>
            <a:r>
              <a:rPr lang="en-US" dirty="0"/>
              <a:t> </a:t>
            </a:r>
            <a:r>
              <a:rPr lang="en-US" dirty="0" err="1"/>
              <a:t>sebelum</a:t>
            </a:r>
            <a:r>
              <a:rPr lang="en-US" dirty="0"/>
              <a:t> dan </a:t>
            </a:r>
            <a:r>
              <a:rPr lang="en-US" dirty="0" err="1"/>
              <a:t>sesudahnya</a:t>
            </a:r>
            <a:r>
              <a:rPr lang="en-US" dirty="0"/>
              <a:t> </a:t>
            </a:r>
            <a:r>
              <a:rPr lang="en-US" dirty="0" err="1"/>
              <a:t>kecuali</a:t>
            </a:r>
            <a:r>
              <a:rPr lang="en-US" dirty="0"/>
              <a:t>, </a:t>
            </a:r>
            <a:r>
              <a:rPr lang="en-US" dirty="0" err="1"/>
              <a:t>lapisan</a:t>
            </a:r>
            <a:r>
              <a:rPr lang="en-US" dirty="0"/>
              <a:t> pada input dan output.</a:t>
            </a:r>
          </a:p>
          <a:p>
            <a:pPr fontAlgn="auto">
              <a:buClr>
                <a:schemeClr val="accent1">
                  <a:lumMod val="75000"/>
                </a:schemeClr>
              </a:buClr>
              <a:buFont typeface="Arial"/>
              <a:buChar char="•"/>
              <a:defRPr/>
            </a:pPr>
            <a:r>
              <a:rPr lang="en-US" dirty="0" err="1"/>
              <a:t>Informasi</a:t>
            </a:r>
            <a:r>
              <a:rPr lang="en-US" dirty="0"/>
              <a:t> </a:t>
            </a:r>
            <a:r>
              <a:rPr lang="en-US" dirty="0" err="1"/>
              <a:t>yg</a:t>
            </a:r>
            <a:r>
              <a:rPr lang="en-US" dirty="0"/>
              <a:t> </a:t>
            </a:r>
            <a:r>
              <a:rPr lang="en-US" dirty="0" err="1"/>
              <a:t>diberikan</a:t>
            </a:r>
            <a:r>
              <a:rPr lang="en-US" dirty="0"/>
              <a:t> </a:t>
            </a:r>
            <a:r>
              <a:rPr lang="en-US" dirty="0" err="1"/>
              <a:t>akan</a:t>
            </a:r>
            <a:r>
              <a:rPr lang="en-US" dirty="0"/>
              <a:t> </a:t>
            </a:r>
            <a:r>
              <a:rPr lang="en-US" dirty="0" err="1"/>
              <a:t>dirambat</a:t>
            </a:r>
            <a:r>
              <a:rPr lang="en-US" dirty="0"/>
              <a:t> oleh </a:t>
            </a:r>
            <a:r>
              <a:rPr lang="en-US" dirty="0" err="1"/>
              <a:t>lapisan</a:t>
            </a:r>
            <a:r>
              <a:rPr lang="en-US" dirty="0"/>
              <a:t> </a:t>
            </a:r>
            <a:r>
              <a:rPr lang="en-US" dirty="0" err="1"/>
              <a:t>ke</a:t>
            </a:r>
            <a:r>
              <a:rPr lang="en-US" dirty="0"/>
              <a:t> </a:t>
            </a:r>
            <a:r>
              <a:rPr lang="en-US" dirty="0" err="1"/>
              <a:t>lapisan</a:t>
            </a:r>
            <a:r>
              <a:rPr lang="en-US" dirty="0"/>
              <a:t> </a:t>
            </a:r>
            <a:r>
              <a:rPr lang="en-US" dirty="0" err="1"/>
              <a:t>mulai</a:t>
            </a:r>
            <a:r>
              <a:rPr lang="en-US" dirty="0"/>
              <a:t> </a:t>
            </a:r>
            <a:r>
              <a:rPr lang="en-US" dirty="0" err="1"/>
              <a:t>dr</a:t>
            </a:r>
            <a:r>
              <a:rPr lang="en-US" dirty="0"/>
              <a:t> </a:t>
            </a:r>
            <a:r>
              <a:rPr lang="en-US" dirty="0" err="1"/>
              <a:t>lapisan</a:t>
            </a:r>
            <a:r>
              <a:rPr lang="en-US" dirty="0"/>
              <a:t> input </a:t>
            </a:r>
            <a:r>
              <a:rPr lang="en-US" dirty="0" err="1"/>
              <a:t>sampai</a:t>
            </a:r>
            <a:r>
              <a:rPr lang="en-US" dirty="0"/>
              <a:t> </a:t>
            </a:r>
            <a:r>
              <a:rPr lang="en-US" dirty="0" err="1"/>
              <a:t>dengan</a:t>
            </a:r>
            <a:r>
              <a:rPr lang="en-US" dirty="0"/>
              <a:t> </a:t>
            </a:r>
            <a:r>
              <a:rPr lang="en-US" dirty="0" err="1"/>
              <a:t>lapisan</a:t>
            </a:r>
            <a:r>
              <a:rPr lang="en-US" dirty="0"/>
              <a:t> output </a:t>
            </a:r>
            <a:r>
              <a:rPr lang="en-US" dirty="0" err="1"/>
              <a:t>yg</a:t>
            </a:r>
            <a:r>
              <a:rPr lang="en-US" dirty="0"/>
              <a:t> </a:t>
            </a:r>
            <a:r>
              <a:rPr lang="en-US" dirty="0" err="1"/>
              <a:t>sering</a:t>
            </a:r>
            <a:r>
              <a:rPr lang="en-US" dirty="0"/>
              <a:t> </a:t>
            </a:r>
            <a:r>
              <a:rPr lang="en-US" dirty="0" err="1"/>
              <a:t>dikenal</a:t>
            </a:r>
            <a:r>
              <a:rPr lang="en-US" dirty="0"/>
              <a:t> dg hidden layer</a:t>
            </a:r>
            <a:endParaRPr lang="id-ID" dirty="0"/>
          </a:p>
        </p:txBody>
      </p:sp>
      <p:pic>
        <p:nvPicPr>
          <p:cNvPr id="33796" name="Picture 7">
            <a:extLst>
              <a:ext uri="{FF2B5EF4-FFF2-40B4-BE49-F238E27FC236}">
                <a16:creationId xmlns:a16="http://schemas.microsoft.com/office/drawing/2014/main" id="{5458D619-95F8-E9DA-A083-FDA6F0AEA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02" y="2430194"/>
            <a:ext cx="422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744</TotalTime>
  <Words>3095</Words>
  <Application>Microsoft Office PowerPoint</Application>
  <PresentationFormat>Widescreen</PresentationFormat>
  <Paragraphs>501</Paragraphs>
  <Slides>67</Slides>
  <Notes>1</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4" baseType="lpstr">
      <vt:lpstr>Arial</vt:lpstr>
      <vt:lpstr>Calibri</vt:lpstr>
      <vt:lpstr>Cambria</vt:lpstr>
      <vt:lpstr>Corbel</vt:lpstr>
      <vt:lpstr>Times New Roman</vt:lpstr>
      <vt:lpstr>Parallax</vt:lpstr>
      <vt:lpstr>Equation</vt:lpstr>
      <vt:lpstr>jaringan syaraf tiruan</vt:lpstr>
      <vt:lpstr>Tujuan Materi</vt:lpstr>
      <vt:lpstr>Mengapa Jaringan Syaraf Tiruan</vt:lpstr>
      <vt:lpstr>Mengapa Jaringan Syaraf Tiruan</vt:lpstr>
      <vt:lpstr>JST</vt:lpstr>
      <vt:lpstr>Jaringan Syaraf Biologi</vt:lpstr>
      <vt:lpstr>Konsep JST</vt:lpstr>
      <vt:lpstr>Konsep JST</vt:lpstr>
      <vt:lpstr>KOMPONEN JST</vt:lpstr>
      <vt:lpstr>Fungsi Aktivasi</vt:lpstr>
      <vt:lpstr>Fungsi Undak Biner Hard Limit </vt:lpstr>
      <vt:lpstr>Fungsi Undak Biner Treshold </vt:lpstr>
      <vt:lpstr>Fungsi Bipolar </vt:lpstr>
      <vt:lpstr>JST</vt:lpstr>
      <vt:lpstr>Model Neuron McCulloch-Pitts</vt:lpstr>
      <vt:lpstr>Model Neuron McCulloch-Pitts (untuk mengenali fungsi AND)</vt:lpstr>
      <vt:lpstr>Model Neuron McCulloch-Pitts (untuk mengenali fungsi OR)</vt:lpstr>
      <vt:lpstr>PowerPoint Presentation</vt:lpstr>
      <vt:lpstr>PowerPoint Presentation</vt:lpstr>
      <vt:lpstr>PowerPoint Presentation</vt:lpstr>
      <vt:lpstr>Algoritma Pembelajaran Dengan Supervisi </vt:lpstr>
      <vt:lpstr>PowerPoint Presentation</vt:lpstr>
      <vt:lpstr>Hebb Rule</vt:lpstr>
      <vt:lpstr>Hebb Rule  (fungsi logika “AND” dengan masukan dan keluaran bipolar)</vt:lpstr>
      <vt:lpstr>Hebb Rule  (fungsi logika “AND” dengan masukan dan keluaran bipolar)</vt:lpstr>
      <vt:lpstr>Hebb Rule  (fungsi logika “AND” dengan masukan dan keluaran bipolar)</vt:lpstr>
      <vt:lpstr>PowerPoint Presentation</vt:lpstr>
      <vt:lpstr>Perceptron</vt:lpstr>
      <vt:lpstr>Perceptron</vt:lpstr>
      <vt:lpstr>Perceptron (Case)</vt:lpstr>
      <vt:lpstr>Perceptron Epoch ke 1</vt:lpstr>
      <vt:lpstr>Perceptron Epoch ke 1</vt:lpstr>
      <vt:lpstr>Perceptron Epoch ke 1</vt:lpstr>
      <vt:lpstr>Perceptron Epoch ke 1</vt:lpstr>
      <vt:lpstr>PowerPoint Presentation</vt:lpstr>
      <vt:lpstr>Perceptron Epoch ke 2</vt:lpstr>
      <vt:lpstr>Perceptron Epoch ke 2</vt:lpstr>
      <vt:lpstr>Perceptron Epoch ke 2</vt:lpstr>
      <vt:lpstr>Perceptron Epoch ke 2</vt:lpstr>
      <vt:lpstr>PowerPoint Presentation</vt:lpstr>
      <vt:lpstr>Perceptron Epoch ke 9</vt:lpstr>
      <vt:lpstr>Perceptron Epoch ke 9</vt:lpstr>
      <vt:lpstr>Perceptron Epoch ke 9</vt:lpstr>
      <vt:lpstr>Perceptron Epoch ke 9</vt:lpstr>
      <vt:lpstr>Perceptron Epoch ke 9</vt:lpstr>
      <vt:lpstr>Tugas </vt:lpstr>
      <vt:lpstr>PowerPoint Presentation</vt:lpstr>
      <vt:lpstr>Delta Rule</vt:lpstr>
      <vt:lpstr>Delta Rule Epoch ke 1</vt:lpstr>
      <vt:lpstr>Delta Rule Epoch ke 1</vt:lpstr>
      <vt:lpstr>Delta Rule Epoch ke 1</vt:lpstr>
      <vt:lpstr>Delta Rule Epoch ke 1</vt:lpstr>
      <vt:lpstr>Delta Rule Epoch ke 1</vt:lpstr>
      <vt:lpstr>Delta Rule Epoch ke 4</vt:lpstr>
      <vt:lpstr>Delta Rule Epoch ke 4</vt:lpstr>
      <vt:lpstr>Delta Rule Epoch ke 4</vt:lpstr>
      <vt:lpstr>Delta Rule Epoch ke 4</vt:lpstr>
      <vt:lpstr>Backpropagation</vt:lpstr>
      <vt:lpstr>Algoritma Backpropagation</vt:lpstr>
      <vt:lpstr>Algoritma Backpropagation</vt:lpstr>
      <vt:lpstr>PowerPoint Presentation</vt:lpstr>
      <vt:lpstr>PowerPoint Presentation</vt:lpstr>
      <vt:lpstr>Heteroassociative Memory </vt:lpstr>
      <vt:lpstr>Heteroassociative Memory </vt:lpstr>
      <vt:lpstr>Bidirectional Associative Memory (BAM)</vt:lpstr>
      <vt:lpstr>Learning Vector Quantization (LVQ)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model jaringan syaraf tiruan</dc:title>
  <dc:creator>ASUS</dc:creator>
  <cp:lastModifiedBy>ASUS</cp:lastModifiedBy>
  <cp:revision>74</cp:revision>
  <dcterms:created xsi:type="dcterms:W3CDTF">2021-01-06T07:34:14Z</dcterms:created>
  <dcterms:modified xsi:type="dcterms:W3CDTF">2022-12-05T05:01:01Z</dcterms:modified>
</cp:coreProperties>
</file>