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9" r:id="rId31"/>
    <p:sldId id="290" r:id="rId32"/>
    <p:sldId id="291" r:id="rId33"/>
    <p:sldId id="292" r:id="rId34"/>
    <p:sldId id="283" r:id="rId35"/>
    <p:sldId id="284" r:id="rId36"/>
    <p:sldId id="285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286" r:id="rId4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C9DF-8C64-4105-9464-173C29C904B5}" type="datetimeFigureOut">
              <a:rPr lang="id-ID" smtClean="0"/>
              <a:pPr/>
              <a:t>3/23/17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5CF59-B889-4557-BC1C-88F6DA63D53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ugaskuliah777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/>
          <a:p>
            <a:r>
              <a:rPr lang="id-ID" dirty="0" smtClean="0"/>
              <a:t>SISTEM PAKAR</a:t>
            </a:r>
            <a:br>
              <a:rPr lang="id-ID" dirty="0" smtClean="0"/>
            </a:br>
            <a:r>
              <a:rPr lang="id-ID" sz="2400" dirty="0" smtClean="0"/>
              <a:t>(expert system)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88" y="2143116"/>
            <a:ext cx="3571900" cy="357190"/>
          </a:xfrm>
        </p:spPr>
        <p:txBody>
          <a:bodyPr>
            <a:noAutofit/>
          </a:bodyPr>
          <a:lstStyle/>
          <a:p>
            <a:r>
              <a:rPr lang="id-ID" sz="1600" dirty="0" smtClean="0"/>
              <a:t>Oleh : Edy Mulyanto</a:t>
            </a:r>
            <a:endParaRPr lang="id-ID" sz="16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3071810"/>
            <a:ext cx="3000396" cy="2672621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857496"/>
            <a:ext cx="3910310" cy="2928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Interpretasi</a:t>
            </a:r>
          </a:p>
          <a:p>
            <a:pPr lvl="1"/>
            <a:r>
              <a:rPr lang="id-ID" dirty="0"/>
              <a:t>Yaitu pengambilan keputusan dari hasil observasi, diantaranya : pengawasan, </a:t>
            </a:r>
            <a:r>
              <a:rPr lang="id-ID" dirty="0" smtClean="0"/>
              <a:t>pengenalan </a:t>
            </a:r>
            <a:r>
              <a:rPr lang="es-ES" dirty="0" err="1" smtClean="0"/>
              <a:t>ucapan</a:t>
            </a:r>
            <a:r>
              <a:rPr lang="es-ES" dirty="0"/>
              <a:t>, </a:t>
            </a:r>
            <a:r>
              <a:rPr lang="es-ES" dirty="0" err="1"/>
              <a:t>analisis</a:t>
            </a:r>
            <a:r>
              <a:rPr lang="es-ES" dirty="0"/>
              <a:t> </a:t>
            </a:r>
            <a:r>
              <a:rPr lang="es-ES" dirty="0" err="1"/>
              <a:t>citra</a:t>
            </a:r>
            <a:r>
              <a:rPr lang="es-ES" dirty="0"/>
              <a:t>, </a:t>
            </a:r>
            <a:r>
              <a:rPr lang="es-ES" dirty="0" err="1"/>
              <a:t>interpretasi</a:t>
            </a:r>
            <a:r>
              <a:rPr lang="es-ES" dirty="0"/>
              <a:t> </a:t>
            </a:r>
            <a:r>
              <a:rPr lang="es-ES" dirty="0" err="1"/>
              <a:t>sinyal</a:t>
            </a:r>
            <a:r>
              <a:rPr lang="es-ES" dirty="0"/>
              <a:t>, dan </a:t>
            </a:r>
            <a:r>
              <a:rPr lang="es-ES" dirty="0" err="1"/>
              <a:t>beberapa</a:t>
            </a:r>
            <a:r>
              <a:rPr lang="es-ES" dirty="0"/>
              <a:t> </a:t>
            </a:r>
            <a:r>
              <a:rPr lang="es-ES" dirty="0" err="1"/>
              <a:t>analisis</a:t>
            </a:r>
            <a:r>
              <a:rPr lang="es-ES" dirty="0"/>
              <a:t> </a:t>
            </a:r>
            <a:r>
              <a:rPr lang="es-ES" dirty="0" err="1"/>
              <a:t>kecerdasan</a:t>
            </a:r>
            <a:endParaRPr lang="es-ES" dirty="0"/>
          </a:p>
          <a:p>
            <a:r>
              <a:rPr lang="id-ID" dirty="0" smtClean="0"/>
              <a:t>Prediksi</a:t>
            </a:r>
            <a:endParaRPr lang="id-ID" dirty="0"/>
          </a:p>
          <a:p>
            <a:pPr lvl="1"/>
            <a:r>
              <a:rPr lang="id-ID" dirty="0"/>
              <a:t>Memprediksi akibat-akibat yang dimungkinkan dari situasi-situasi tertentu, diantaranya </a:t>
            </a:r>
            <a:r>
              <a:rPr lang="id-ID" dirty="0" smtClean="0"/>
              <a:t>peramalan</a:t>
            </a:r>
            <a:r>
              <a:rPr lang="id-ID" dirty="0"/>
              <a:t>, prediksi demografis, peralaman ekonomi, prediksi lalulintas, estimasi hasil, </a:t>
            </a:r>
            <a:r>
              <a:rPr lang="id-ID" dirty="0" smtClean="0"/>
              <a:t>militer, pemasaran</a:t>
            </a:r>
            <a:r>
              <a:rPr lang="id-ID" dirty="0"/>
              <a:t>, atau peramalan keuangan.</a:t>
            </a:r>
          </a:p>
          <a:p>
            <a:r>
              <a:rPr lang="id-ID" dirty="0" smtClean="0"/>
              <a:t>Diagnosis</a:t>
            </a:r>
            <a:endParaRPr lang="id-ID" dirty="0"/>
          </a:p>
          <a:p>
            <a:pPr lvl="1"/>
            <a:r>
              <a:rPr lang="id-ID" dirty="0"/>
              <a:t>Menentukan sebab malfungsi dalam situasi kompleks yang didasarkan pada gejala-gejala </a:t>
            </a:r>
            <a:r>
              <a:rPr lang="id-ID" dirty="0" smtClean="0"/>
              <a:t>yang teramati</a:t>
            </a:r>
            <a:r>
              <a:rPr lang="id-ID" dirty="0"/>
              <a:t>, diantaranya : medis, elektronis, mekanis, dan diagnosis perangkat lunak</a:t>
            </a:r>
          </a:p>
          <a:p>
            <a:r>
              <a:rPr lang="id-ID" dirty="0" smtClean="0"/>
              <a:t>Desain</a:t>
            </a:r>
            <a:endParaRPr lang="id-ID" dirty="0"/>
          </a:p>
          <a:p>
            <a:pPr lvl="1"/>
            <a:r>
              <a:rPr lang="id-ID" dirty="0"/>
              <a:t>Menentukan konfigurasi komponen-komponen sistem yang cocok dengan tujuan-tujuan </a:t>
            </a:r>
            <a:r>
              <a:rPr lang="id-ID" dirty="0" smtClean="0"/>
              <a:t>kinerja tertentu </a:t>
            </a:r>
            <a:r>
              <a:rPr lang="id-ID" dirty="0"/>
              <a:t>dan kendala-kendala tertentu, diantaranya : layout sirkuit, perancangan </a:t>
            </a:r>
            <a:r>
              <a:rPr lang="id-ID" dirty="0" smtClean="0"/>
              <a:t>bangunan.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Perencanaan</a:t>
            </a:r>
          </a:p>
          <a:p>
            <a:pPr lvl="1"/>
            <a:r>
              <a:rPr lang="sv-SE" dirty="0"/>
              <a:t>Merencanakan serangkaian tindakan yang akan dapat mencapai sejumlah tujuan dengan </a:t>
            </a:r>
            <a:r>
              <a:rPr lang="sv-SE" dirty="0" smtClean="0"/>
              <a:t>kondisi</a:t>
            </a:r>
            <a:r>
              <a:rPr lang="id-ID" dirty="0" smtClean="0"/>
              <a:t> awal </a:t>
            </a:r>
            <a:r>
              <a:rPr lang="id-ID" dirty="0"/>
              <a:t>tertentu, diantaranya : perencanaan keuangan, komunikasi, militer, pengembangan </a:t>
            </a:r>
            <a:r>
              <a:rPr lang="id-ID" dirty="0" smtClean="0"/>
              <a:t>politik, routing </a:t>
            </a:r>
            <a:r>
              <a:rPr lang="id-ID" dirty="0"/>
              <a:t>dan manajemen proyek.</a:t>
            </a:r>
          </a:p>
          <a:p>
            <a:r>
              <a:rPr lang="id-ID" dirty="0" smtClean="0"/>
              <a:t>Monitoring</a:t>
            </a:r>
            <a:endParaRPr lang="id-ID" dirty="0"/>
          </a:p>
          <a:p>
            <a:pPr lvl="1"/>
            <a:r>
              <a:rPr lang="id-ID" dirty="0"/>
              <a:t>Membandingkan tingkah laku suatu sistem yang teramati dengan tingkah laku yang </a:t>
            </a:r>
            <a:r>
              <a:rPr lang="id-ID" dirty="0" smtClean="0"/>
              <a:t>diharapkan darinya</a:t>
            </a:r>
            <a:r>
              <a:rPr lang="id-ID" dirty="0"/>
              <a:t>, diantaranya : Computer Aided Monitoring </a:t>
            </a:r>
            <a:r>
              <a:rPr lang="id-ID" dirty="0" smtClean="0"/>
              <a:t>System</a:t>
            </a:r>
          </a:p>
          <a:p>
            <a:r>
              <a:rPr lang="id-ID" dirty="0"/>
              <a:t>Debugging dan repair</a:t>
            </a:r>
          </a:p>
          <a:p>
            <a:pPr lvl="1"/>
            <a:r>
              <a:rPr lang="id-ID" dirty="0"/>
              <a:t>Menentukan dan mengimplementasikan cara-cara untuk mengatasi malfungsi, </a:t>
            </a:r>
            <a:r>
              <a:rPr lang="id-ID" dirty="0" smtClean="0"/>
              <a:t>diantaranya memberikan </a:t>
            </a:r>
            <a:r>
              <a:rPr lang="id-ID" dirty="0"/>
              <a:t>resep obat terhadap suatu kegagalan.</a:t>
            </a:r>
          </a:p>
          <a:p>
            <a:r>
              <a:rPr lang="id-ID" dirty="0" smtClean="0"/>
              <a:t>Instruksi</a:t>
            </a:r>
            <a:endParaRPr lang="id-ID" dirty="0"/>
          </a:p>
          <a:p>
            <a:pPr lvl="1"/>
            <a:r>
              <a:rPr lang="id-ID" dirty="0"/>
              <a:t>Melakukan instruksi untuk diagnosis, debugging dan perbaikan kinerja.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Kontrol</a:t>
            </a:r>
          </a:p>
          <a:p>
            <a:pPr lvl="1"/>
            <a:r>
              <a:rPr lang="id-ID" dirty="0"/>
              <a:t>Mengatur tingkah laku suatu environment yang kompleks seperti kontrol terhadap </a:t>
            </a:r>
            <a:r>
              <a:rPr lang="id-ID" dirty="0" smtClean="0"/>
              <a:t>interpretasiinterpretasi, </a:t>
            </a:r>
            <a:r>
              <a:rPr lang="fi-FI" dirty="0" smtClean="0"/>
              <a:t>prediksi</a:t>
            </a:r>
            <a:r>
              <a:rPr lang="fi-FI" dirty="0"/>
              <a:t>, perbaikan, dan monitoring kelakuan sistem</a:t>
            </a:r>
          </a:p>
          <a:p>
            <a:r>
              <a:rPr lang="id-ID" dirty="0" smtClean="0"/>
              <a:t>Seleksi</a:t>
            </a:r>
            <a:endParaRPr lang="id-ID" dirty="0"/>
          </a:p>
          <a:p>
            <a:pPr lvl="1"/>
            <a:r>
              <a:rPr lang="fi-FI" dirty="0"/>
              <a:t>Mengidentifikasi pilihan terbaik dari sekumpulan (list) kemungkinan.</a:t>
            </a:r>
          </a:p>
          <a:p>
            <a:r>
              <a:rPr lang="id-ID" dirty="0" smtClean="0"/>
              <a:t>Simulasi</a:t>
            </a:r>
            <a:endParaRPr lang="id-ID" dirty="0"/>
          </a:p>
          <a:p>
            <a:pPr lvl="1"/>
            <a:r>
              <a:rPr lang="id-ID" dirty="0"/>
              <a:t>Pemodelan interaksi antara komponen-komponen sistem.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Memungkinkan orang awam bisa mengerjakan pekerjaan para ahli</a:t>
            </a:r>
          </a:p>
          <a:p>
            <a:r>
              <a:rPr lang="id-ID" dirty="0" smtClean="0"/>
              <a:t>Bisa </a:t>
            </a:r>
            <a:r>
              <a:rPr lang="id-ID" dirty="0"/>
              <a:t>melakukan proses secara berulang secara otomatis</a:t>
            </a:r>
          </a:p>
          <a:p>
            <a:r>
              <a:rPr lang="id-ID" dirty="0" smtClean="0"/>
              <a:t>Menyimpan </a:t>
            </a:r>
            <a:r>
              <a:rPr lang="id-ID" dirty="0"/>
              <a:t>pengetahuan dan keahlian para pakar</a:t>
            </a:r>
          </a:p>
          <a:p>
            <a:r>
              <a:rPr lang="id-ID" dirty="0" smtClean="0"/>
              <a:t>Mampu </a:t>
            </a:r>
            <a:r>
              <a:rPr lang="id-ID" dirty="0"/>
              <a:t>mengambil dan melestarikan keahlian para pakar (terutama yang termasuk </a:t>
            </a:r>
            <a:r>
              <a:rPr lang="id-ID" dirty="0" smtClean="0"/>
              <a:t>keahlian langka)</a:t>
            </a:r>
          </a:p>
          <a:p>
            <a:r>
              <a:rPr lang="id-ID" dirty="0"/>
              <a:t>Tidak memerlukan biaya saat tidak digunakan, sedangkan pada pakar manusia </a:t>
            </a:r>
            <a:r>
              <a:rPr lang="id-ID" dirty="0" smtClean="0"/>
              <a:t>memerlukan biaya </a:t>
            </a:r>
            <a:r>
              <a:rPr lang="id-ID" dirty="0"/>
              <a:t>sehari-hari.</a:t>
            </a:r>
          </a:p>
          <a:p>
            <a:r>
              <a:rPr lang="id-ID" dirty="0" smtClean="0"/>
              <a:t>Dapat </a:t>
            </a:r>
            <a:r>
              <a:rPr lang="id-ID" dirty="0"/>
              <a:t>digandakan (diperbanyak) sesuai kebutuhan dengan waktu yang minimal dan </a:t>
            </a:r>
            <a:r>
              <a:rPr lang="id-ID" dirty="0" smtClean="0"/>
              <a:t>sedikit biaya</a:t>
            </a:r>
            <a:endParaRPr lang="id-ID" dirty="0"/>
          </a:p>
          <a:p>
            <a:r>
              <a:rPr lang="id-ID" dirty="0" smtClean="0"/>
              <a:t>Dapat </a:t>
            </a:r>
            <a:r>
              <a:rPr lang="id-ID" dirty="0"/>
              <a:t>memecahkan masalah lebih cepat daripada kemampuan manusia dengan </a:t>
            </a:r>
            <a:r>
              <a:rPr lang="id-ID" dirty="0" smtClean="0"/>
              <a:t>catatan menggunakan </a:t>
            </a:r>
            <a:r>
              <a:rPr lang="id-ID" dirty="0"/>
              <a:t>data yang sama.</a:t>
            </a:r>
          </a:p>
          <a:p>
            <a:r>
              <a:rPr lang="sv-SE" dirty="0" smtClean="0"/>
              <a:t>Menghemat </a:t>
            </a:r>
            <a:r>
              <a:rPr lang="sv-SE" dirty="0"/>
              <a:t>waktu dalam pengambilan </a:t>
            </a:r>
            <a:r>
              <a:rPr lang="sv-SE" dirty="0" smtClean="0"/>
              <a:t>keputusan</a:t>
            </a:r>
            <a:r>
              <a:rPr lang="id-ID" dirty="0" smtClean="0"/>
              <a:t>.</a:t>
            </a:r>
            <a:endParaRPr lang="sv-SE" dirty="0"/>
          </a:p>
          <a:p>
            <a:r>
              <a:rPr lang="id-ID" dirty="0" smtClean="0"/>
              <a:t>Meningkatkan </a:t>
            </a:r>
            <a:r>
              <a:rPr lang="id-ID" dirty="0"/>
              <a:t>kualitas dan produktivitas karena dapat memberi nasehat yang konsisten </a:t>
            </a:r>
            <a:r>
              <a:rPr lang="id-ID" dirty="0" smtClean="0"/>
              <a:t>dan mengurangi kesalahan.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Biaya yang diperlukan untuk membuat, memelihara, dan mengembangkannya sangat mahal</a:t>
            </a:r>
          </a:p>
          <a:p>
            <a:r>
              <a:rPr lang="id-ID" dirty="0" smtClean="0"/>
              <a:t>Sulit </a:t>
            </a:r>
            <a:r>
              <a:rPr lang="id-ID" dirty="0"/>
              <a:t>dikembangkan, hal ini erat kaitannya dengan ketersediaan pakar di bidangnya </a:t>
            </a:r>
            <a:r>
              <a:rPr lang="id-ID" dirty="0" smtClean="0"/>
              <a:t>dan kepakaran </a:t>
            </a:r>
            <a:r>
              <a:rPr lang="id-ID" dirty="0"/>
              <a:t>sangat sulit diekstrak dari manusia karena sangat sulit bagi seorang pakar </a:t>
            </a:r>
            <a:r>
              <a:rPr lang="id-ID" dirty="0" smtClean="0"/>
              <a:t>untuk menjelaskan </a:t>
            </a:r>
            <a:r>
              <a:rPr lang="id-ID" dirty="0"/>
              <a:t>langkah mereka dalam menangani masalah.</a:t>
            </a:r>
          </a:p>
          <a:p>
            <a:r>
              <a:rPr lang="id-ID" dirty="0" smtClean="0"/>
              <a:t>Sistem </a:t>
            </a:r>
            <a:r>
              <a:rPr lang="id-ID" dirty="0"/>
              <a:t>pakar tidak 100% benar karena seseorang yang terlibat dalam pembuatan sistem </a:t>
            </a:r>
            <a:r>
              <a:rPr lang="id-ID" dirty="0" smtClean="0"/>
              <a:t>pakar tidak </a:t>
            </a:r>
            <a:r>
              <a:rPr lang="id-ID" dirty="0"/>
              <a:t>selalu benar. Oleh karena itu perlu diuji ulang secara teliti sebelum digunakan.</a:t>
            </a:r>
          </a:p>
          <a:p>
            <a:r>
              <a:rPr lang="id-ID" dirty="0" smtClean="0"/>
              <a:t>Pendekatan </a:t>
            </a:r>
            <a:r>
              <a:rPr lang="id-ID" dirty="0"/>
              <a:t>oleh setiap pakar untuk suatu situasi atau problem bisa berbeda-beda, </a:t>
            </a:r>
            <a:r>
              <a:rPr lang="id-ID" dirty="0" smtClean="0"/>
              <a:t>meskipun sama-sama </a:t>
            </a:r>
            <a:r>
              <a:rPr lang="id-ID" dirty="0"/>
              <a:t>benar.</a:t>
            </a:r>
          </a:p>
          <a:p>
            <a:r>
              <a:rPr lang="id-ID" dirty="0" smtClean="0"/>
              <a:t>Transfer </a:t>
            </a:r>
            <a:r>
              <a:rPr lang="id-ID" dirty="0"/>
              <a:t>pengetahuan dapat bersifat subjektif dan bias</a:t>
            </a:r>
          </a:p>
          <a:p>
            <a:r>
              <a:rPr lang="id-ID" dirty="0" smtClean="0"/>
              <a:t>Kurangnya </a:t>
            </a:r>
            <a:r>
              <a:rPr lang="id-ID" dirty="0"/>
              <a:t>rasa percaya pengguna dapat menghalangi pemakaian sistem pakar.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46"/>
          </a:xfrm>
        </p:spPr>
        <p:txBody>
          <a:bodyPr/>
          <a:lstStyle/>
          <a:p>
            <a:r>
              <a:rPr lang="id-ID" dirty="0" smtClean="0"/>
              <a:t>STRUKTUR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73292"/>
            <a:ext cx="7186637" cy="57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Antarmuka Pengguna (User Interface</a:t>
            </a:r>
            <a:r>
              <a:rPr lang="id-ID" b="1" dirty="0" smtClean="0"/>
              <a:t>)</a:t>
            </a:r>
          </a:p>
          <a:p>
            <a:pPr lvl="1"/>
            <a:r>
              <a:rPr lang="sv-SE" dirty="0"/>
              <a:t>Merupakan mekanisme yang digunakan oleh pengguna dan sistem pakar untuk berkomunikasi.</a:t>
            </a:r>
          </a:p>
          <a:p>
            <a:pPr lvl="1"/>
            <a:r>
              <a:rPr lang="sv-SE" dirty="0"/>
              <a:t>Antarmuka menerima informasi dari pemakai dan mengubahnya ke dalam bentuk yang </a:t>
            </a:r>
            <a:r>
              <a:rPr lang="sv-SE" dirty="0" smtClean="0"/>
              <a:t>dapat</a:t>
            </a:r>
            <a:r>
              <a:rPr lang="id-ID" dirty="0" smtClean="0"/>
              <a:t> diterima </a:t>
            </a:r>
            <a:r>
              <a:rPr lang="id-ID" dirty="0"/>
              <a:t>oleh sistem. Selain itu antarmuka menerima dari sistem dan menyajikannya ke </a:t>
            </a:r>
            <a:r>
              <a:rPr lang="id-ID" dirty="0" smtClean="0"/>
              <a:t>dalam bentuk </a:t>
            </a:r>
            <a:r>
              <a:rPr lang="id-ID" dirty="0"/>
              <a:t>yang dapat dimengerti oleh pemakai.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Basis </a:t>
            </a:r>
            <a:r>
              <a:rPr lang="id-ID" b="1" dirty="0" smtClean="0"/>
              <a:t>Pengetahuan</a:t>
            </a:r>
          </a:p>
          <a:p>
            <a:pPr lvl="1"/>
            <a:r>
              <a:rPr lang="id-ID" dirty="0"/>
              <a:t>Basis pengetahuan mengandung pengetahuan untuk pemahaman, formulasi, dan </a:t>
            </a:r>
            <a:r>
              <a:rPr lang="id-ID" dirty="0" smtClean="0"/>
              <a:t>penyelesaian masalah</a:t>
            </a:r>
            <a:r>
              <a:rPr lang="id-ID" dirty="0"/>
              <a:t>. Komponen sistem pakar ini disusun atas 2 elemen dasar, yaitu :</a:t>
            </a:r>
          </a:p>
          <a:p>
            <a:pPr lvl="2"/>
            <a:r>
              <a:rPr lang="id-ID" dirty="0" smtClean="0"/>
              <a:t>fakta </a:t>
            </a:r>
            <a:r>
              <a:rPr lang="id-ID" dirty="0"/>
              <a:t>: informasi tentang obyek dalam area permasalahan tertentu</a:t>
            </a:r>
          </a:p>
          <a:p>
            <a:pPr lvl="2"/>
            <a:r>
              <a:rPr lang="id-ID" dirty="0" smtClean="0"/>
              <a:t>aturan </a:t>
            </a:r>
            <a:r>
              <a:rPr lang="id-ID" dirty="0"/>
              <a:t>: informasi tentang cara bagaimana memperoleh fakta baru dari fakta yang </a:t>
            </a:r>
            <a:r>
              <a:rPr lang="id-ID" dirty="0" smtClean="0"/>
              <a:t>telah diketahui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2800" b="1" dirty="0"/>
              <a:t>Akuisisi Pengetahuan (Knowledge Acquisition</a:t>
            </a:r>
            <a:r>
              <a:rPr lang="id-ID" sz="2800" b="1" dirty="0" smtClean="0"/>
              <a:t>)</a:t>
            </a:r>
          </a:p>
          <a:p>
            <a:r>
              <a:rPr lang="id-ID" dirty="0"/>
              <a:t>Akuisisi pengetahuan adalah akumulasi, transfer, dan transformasi keahlian dalam </a:t>
            </a:r>
            <a:r>
              <a:rPr lang="id-ID" dirty="0" smtClean="0"/>
              <a:t>menyelesaikan masalah </a:t>
            </a:r>
            <a:r>
              <a:rPr lang="id-ID" dirty="0"/>
              <a:t>dari sumber pengetahuan ke dalam program komputer. Dalam tahap ini </a:t>
            </a:r>
            <a:r>
              <a:rPr lang="id-ID" dirty="0" smtClean="0"/>
              <a:t>knowledge engineer </a:t>
            </a:r>
            <a:r>
              <a:rPr lang="id-ID" dirty="0"/>
              <a:t>berusaha menyerap pengetahuan untuk selanjutnya ditransfer ke dalam basis pengetahuan</a:t>
            </a:r>
            <a:r>
              <a:rPr lang="id-ID" dirty="0" smtClean="0"/>
              <a:t>.   Pengetahuan </a:t>
            </a:r>
            <a:r>
              <a:rPr lang="id-ID" dirty="0"/>
              <a:t>diperoleh dari pakar, dilengkapi dengan buku, basis data, laporan penelitian </a:t>
            </a:r>
            <a:r>
              <a:rPr lang="id-ID" dirty="0" smtClean="0"/>
              <a:t>dan pengalaman </a:t>
            </a:r>
            <a:r>
              <a:rPr lang="id-ID" dirty="0"/>
              <a:t>pemakai.</a:t>
            </a:r>
          </a:p>
          <a:p>
            <a:r>
              <a:rPr lang="id-ID" dirty="0"/>
              <a:t>Metode akuisisi pengetahuan :</a:t>
            </a:r>
          </a:p>
          <a:p>
            <a:pPr>
              <a:buNone/>
            </a:pPr>
            <a:r>
              <a:rPr lang="id-ID" dirty="0" smtClean="0"/>
              <a:t>	• </a:t>
            </a:r>
            <a:r>
              <a:rPr lang="id-ID" dirty="0"/>
              <a:t>Wawancara</a:t>
            </a:r>
          </a:p>
          <a:p>
            <a:pPr lvl="1"/>
            <a:r>
              <a:rPr lang="id-ID" dirty="0"/>
              <a:t>Metode yang paling banyak digunakan, yang melibatkan pembicaraan dengan pakar </a:t>
            </a:r>
            <a:r>
              <a:rPr lang="id-ID" dirty="0" smtClean="0"/>
              <a:t>secara langsung </a:t>
            </a:r>
            <a:r>
              <a:rPr lang="id-ID" dirty="0"/>
              <a:t>dalam suatu wawancara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Analisis protokol</a:t>
            </a:r>
          </a:p>
          <a:p>
            <a:pPr lvl="1"/>
            <a:r>
              <a:rPr lang="id-ID" dirty="0"/>
              <a:t>Dalam metode ini pakar diminta untuk melakukan suatu pekerjaan dan mengungkapkan </a:t>
            </a:r>
            <a:r>
              <a:rPr lang="id-ID" dirty="0" smtClean="0"/>
              <a:t>proses </a:t>
            </a:r>
            <a:r>
              <a:rPr lang="sv-SE" dirty="0" smtClean="0"/>
              <a:t>pemikirannya </a:t>
            </a:r>
            <a:r>
              <a:rPr lang="sv-SE" dirty="0"/>
              <a:t>dengan menggunakan kata-kata. Pekerjaan tersebut direkam, dituliskan, </a:t>
            </a:r>
            <a:r>
              <a:rPr lang="sv-SE" dirty="0" smtClean="0"/>
              <a:t>dan</a:t>
            </a:r>
            <a:r>
              <a:rPr lang="id-ID" dirty="0" smtClean="0"/>
              <a:t>  dianalisis</a:t>
            </a:r>
            <a:r>
              <a:rPr lang="id-ID" dirty="0"/>
              <a:t>.</a:t>
            </a:r>
          </a:p>
          <a:p>
            <a:r>
              <a:rPr lang="id-ID" dirty="0" smtClean="0"/>
              <a:t>Observasi </a:t>
            </a:r>
            <a:r>
              <a:rPr lang="id-ID" dirty="0"/>
              <a:t>pada pekerjaan pakar</a:t>
            </a:r>
          </a:p>
          <a:p>
            <a:pPr lvl="1"/>
            <a:r>
              <a:rPr lang="id-ID" dirty="0"/>
              <a:t>Pekerjaan dalam bidang tertentu yang dilakukan pakar direkam dan diobservasi</a:t>
            </a:r>
          </a:p>
          <a:p>
            <a:r>
              <a:rPr lang="id-ID" dirty="0" smtClean="0"/>
              <a:t>Induksi </a:t>
            </a:r>
            <a:r>
              <a:rPr lang="id-ID" dirty="0"/>
              <a:t>aturan dari contoh</a:t>
            </a:r>
          </a:p>
          <a:p>
            <a:pPr lvl="1"/>
            <a:r>
              <a:rPr lang="id-ID" dirty="0"/>
              <a:t>Induksi adalah suatu proses penalaran dari khusus ke umum. Suatu sistem induksi aturan </a:t>
            </a:r>
            <a:r>
              <a:rPr lang="id-ID" dirty="0" smtClean="0"/>
              <a:t>diberi  contoh-contoh </a:t>
            </a:r>
            <a:r>
              <a:rPr lang="id-ID" dirty="0"/>
              <a:t>dari suatu masalah yang hasilnya telah diketahui. Setelah diberikan </a:t>
            </a:r>
            <a:r>
              <a:rPr lang="id-ID" dirty="0" smtClean="0"/>
              <a:t>beberapa contoh</a:t>
            </a:r>
            <a:r>
              <a:rPr lang="id-ID" dirty="0"/>
              <a:t>, sistem induksi aturan tersebut dapat membuat aturan yang benar untuk </a:t>
            </a:r>
            <a:r>
              <a:rPr lang="id-ID" dirty="0" smtClean="0"/>
              <a:t>kasus-kasus contoh</a:t>
            </a:r>
            <a:r>
              <a:rPr lang="id-ID" dirty="0"/>
              <a:t>. Selanjutnya aturan dapat digunakan untuk menilai kasus lain yang hasilnya </a:t>
            </a:r>
            <a:r>
              <a:rPr lang="id-ID" dirty="0" smtClean="0"/>
              <a:t>tidak  diketahui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467544" y="1988840"/>
            <a:ext cx="74888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err="1">
                <a:solidFill>
                  <a:srgbClr val="FF3300"/>
                </a:solidFill>
                <a:latin typeface="Times New Roman" pitchFamily="18" charset="0"/>
              </a:rPr>
              <a:t>Kepakaran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 (</a:t>
            </a:r>
            <a:r>
              <a:rPr lang="en-US" sz="2400" b="1" i="1" dirty="0">
                <a:solidFill>
                  <a:srgbClr val="FF3300"/>
                </a:solidFill>
                <a:latin typeface="Times New Roman" pitchFamily="18" charset="0"/>
              </a:rPr>
              <a:t>Expertise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endParaRPr lang="en-US" sz="2400" dirty="0">
              <a:solidFill>
                <a:srgbClr val="FF3300"/>
              </a:solidFill>
              <a:latin typeface="Times New Roman" pitchFamily="18" charset="0"/>
            </a:endParaRPr>
          </a:p>
          <a:p>
            <a:pPr marL="342900" indent="-342900"/>
            <a:r>
              <a:rPr lang="en-US" sz="2400" dirty="0" err="1">
                <a:latin typeface="Times New Roman" pitchFamily="18" charset="0"/>
              </a:rPr>
              <a:t>Kepakaran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merupakan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pengetahuan</a:t>
            </a:r>
            <a:r>
              <a:rPr lang="en-US" sz="2400" dirty="0">
                <a:latin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</a:rPr>
              <a:t>diperoleh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pelatihan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</a:rPr>
              <a:t>membaca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pengalaman</a:t>
            </a:r>
            <a:r>
              <a:rPr lang="en-US" sz="2400" dirty="0">
                <a:latin typeface="Times New Roman" pitchFamily="18" charset="0"/>
              </a:rPr>
              <a:t>. </a:t>
            </a:r>
          </a:p>
          <a:p>
            <a:pPr marL="342900" indent="-342900"/>
            <a:endParaRPr lang="en-US" sz="2400" dirty="0">
              <a:latin typeface="Times New Roman" pitchFamily="18" charset="0"/>
            </a:endParaRPr>
          </a:p>
          <a:p>
            <a:pPr marL="342900" indent="-342900"/>
            <a:r>
              <a:rPr lang="en-US" sz="2400" dirty="0" err="1">
                <a:latin typeface="Times New Roman" pitchFamily="18" charset="0"/>
              </a:rPr>
              <a:t>Kepakaran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inilah</a:t>
            </a:r>
            <a:r>
              <a:rPr lang="en-US" sz="2400" dirty="0">
                <a:latin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</a:rPr>
              <a:t>memungkinkan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para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ahli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mengambil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keputusan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lebih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cepat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lebih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baik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daripada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seseorang</a:t>
            </a:r>
            <a:r>
              <a:rPr lang="en-US" sz="2400" dirty="0">
                <a:latin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</a:rPr>
              <a:t>bukan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pakar</a:t>
            </a:r>
            <a:r>
              <a:rPr lang="en-US" sz="2400" dirty="0">
                <a:latin typeface="Times New Roman" pitchFamily="18" charset="0"/>
              </a:rPr>
              <a:t>. </a:t>
            </a:r>
          </a:p>
          <a:p>
            <a:pPr marL="342900" indent="-342900"/>
            <a:endParaRPr lang="en-US" sz="2400" dirty="0">
              <a:latin typeface="Times New Roman" pitchFamily="18" charset="0"/>
            </a:endParaRPr>
          </a:p>
          <a:p>
            <a:pPr marL="342900" indent="-342900"/>
            <a:endParaRPr lang="sv-SE" dirty="0">
              <a:latin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1538" y="285728"/>
            <a:ext cx="5257808" cy="1143000"/>
          </a:xfrm>
        </p:spPr>
        <p:txBody>
          <a:bodyPr/>
          <a:lstStyle/>
          <a:p>
            <a:pPr algn="r"/>
            <a:r>
              <a:rPr lang="id-ID" dirty="0" smtClean="0"/>
              <a:t>SISTEM PAKAR</a:t>
            </a:r>
            <a:endParaRPr lang="id-ID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285728"/>
            <a:ext cx="1523786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8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Mesin/Motor </a:t>
            </a:r>
            <a:r>
              <a:rPr lang="id-ID" b="1" dirty="0"/>
              <a:t>Inferensi (inference engine</a:t>
            </a:r>
            <a:r>
              <a:rPr lang="id-ID" b="1" dirty="0" smtClean="0"/>
              <a:t>)</a:t>
            </a:r>
          </a:p>
          <a:p>
            <a:pPr lvl="1"/>
            <a:r>
              <a:rPr lang="sv-SE" dirty="0"/>
              <a:t>Komponen ini mengandung mekanisme pola pikir dan penalaran yang digunakan oleh pakar </a:t>
            </a:r>
            <a:r>
              <a:rPr lang="sv-SE" dirty="0" smtClean="0"/>
              <a:t>dalam</a:t>
            </a:r>
            <a:r>
              <a:rPr lang="id-ID" dirty="0" smtClean="0"/>
              <a:t> menyelesaikan </a:t>
            </a:r>
            <a:r>
              <a:rPr lang="id-ID" dirty="0"/>
              <a:t>suatu masalah. Mesin inferensi adalah program komputer yang </a:t>
            </a:r>
            <a:r>
              <a:rPr lang="id-ID" dirty="0" smtClean="0"/>
              <a:t>memberikan metodologi </a:t>
            </a:r>
            <a:r>
              <a:rPr lang="id-ID" dirty="0"/>
              <a:t>untuk penalaran tentang informasi yang ada dalam basis pengetahuan dan </a:t>
            </a:r>
            <a:r>
              <a:rPr lang="id-ID" dirty="0" smtClean="0"/>
              <a:t>dalam </a:t>
            </a:r>
            <a:r>
              <a:rPr lang="nl-NL" dirty="0" smtClean="0"/>
              <a:t>workplace</a:t>
            </a:r>
            <a:r>
              <a:rPr lang="nl-NL" dirty="0"/>
              <a:t>, dan untuk memformulasikan kesimpulan.</a:t>
            </a: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Perbaikan </a:t>
            </a:r>
            <a:r>
              <a:rPr lang="id-ID" b="1" dirty="0" smtClean="0"/>
              <a:t>Pengetahuan</a:t>
            </a:r>
          </a:p>
          <a:p>
            <a:pPr lvl="1"/>
            <a:r>
              <a:rPr lang="id-ID" dirty="0"/>
              <a:t>Pakar memiliki kemampuan untuk menganalisis dan meningkatkan kinerjanya serta </a:t>
            </a:r>
            <a:r>
              <a:rPr lang="id-ID" dirty="0" smtClean="0"/>
              <a:t>kemampuan </a:t>
            </a:r>
            <a:r>
              <a:rPr lang="sv-SE" dirty="0" smtClean="0"/>
              <a:t>untuk </a:t>
            </a:r>
            <a:r>
              <a:rPr lang="sv-SE" dirty="0"/>
              <a:t>belajar dari kinerjanya. Kemampuan tersebut adalah penting dalam </a:t>
            </a:r>
            <a:r>
              <a:rPr lang="sv-SE" dirty="0" smtClean="0"/>
              <a:t>pembelajaran</a:t>
            </a:r>
            <a:r>
              <a:rPr lang="id-ID" dirty="0" smtClean="0"/>
              <a:t> </a:t>
            </a:r>
            <a:r>
              <a:rPr lang="sv-SE" dirty="0" smtClean="0"/>
              <a:t>terkomputerisasi</a:t>
            </a:r>
            <a:r>
              <a:rPr lang="sv-SE" dirty="0"/>
              <a:t>, sehingga program akan mampu menganalisis penyebab kesuksesan dan </a:t>
            </a:r>
            <a:r>
              <a:rPr lang="sv-SE" dirty="0" smtClean="0"/>
              <a:t>kegagalan</a:t>
            </a:r>
            <a:r>
              <a:rPr lang="id-ID" dirty="0" smtClean="0"/>
              <a:t> yang </a:t>
            </a:r>
            <a:r>
              <a:rPr lang="id-ID" dirty="0"/>
              <a:t>dialaminya dan juga mengevaluasi apakah pengetahuan-pengetahuan yang ada masih </a:t>
            </a:r>
            <a:r>
              <a:rPr lang="id-ID" dirty="0" smtClean="0"/>
              <a:t>cocok </a:t>
            </a:r>
            <a:r>
              <a:rPr lang="it-IT" dirty="0" smtClean="0"/>
              <a:t>untuk </a:t>
            </a:r>
            <a:r>
              <a:rPr lang="it-IT" dirty="0"/>
              <a:t>digunakan di masa </a:t>
            </a:r>
            <a:r>
              <a:rPr lang="it-IT" dirty="0" smtClean="0"/>
              <a:t>mendatang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Fasilitas </a:t>
            </a:r>
            <a:r>
              <a:rPr lang="id-ID" b="1" dirty="0" smtClean="0"/>
              <a:t>Penjelasan</a:t>
            </a:r>
          </a:p>
          <a:p>
            <a:pPr lvl="1"/>
            <a:r>
              <a:rPr lang="id-ID" dirty="0"/>
              <a:t>Adalah komponen tambahan </a:t>
            </a:r>
            <a:r>
              <a:rPr lang="id-ID" dirty="0" smtClean="0"/>
              <a:t>yang digunakan untuk menjelaskan solusi atau kesimpulan.</a:t>
            </a:r>
          </a:p>
          <a:p>
            <a:pPr lvl="1"/>
            <a:r>
              <a:rPr lang="id-ID" dirty="0" smtClean="0"/>
              <a:t>Juga untuk menjelaskan jalannya sistem pakar.</a:t>
            </a:r>
            <a:endParaRPr lang="id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Workplace / </a:t>
            </a:r>
            <a:r>
              <a:rPr lang="id-ID" b="1" dirty="0" smtClean="0"/>
              <a:t>Blackboard</a:t>
            </a:r>
          </a:p>
          <a:p>
            <a:pPr lvl="1"/>
            <a:r>
              <a:rPr lang="id-ID" dirty="0"/>
              <a:t>Workplace merupakan area dari sekumpulan memori kerja (working memory), digunakan </a:t>
            </a:r>
            <a:r>
              <a:rPr lang="id-ID" dirty="0" smtClean="0"/>
              <a:t>untuk merekam </a:t>
            </a:r>
            <a:r>
              <a:rPr lang="id-ID" dirty="0"/>
              <a:t>kejadian yang sedang berlangsung termasuk keputusan sementara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BASIS PENGETAHUAN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(</a:t>
            </a:r>
            <a:r>
              <a:rPr lang="id-ID" b="1" dirty="0"/>
              <a:t>KNOWLEDGE BASE)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Basis pengetahuan berisi pengetahuan-pengetahuan dalam penyelesaian masalah. Ada 2 </a:t>
            </a:r>
            <a:r>
              <a:rPr lang="id-ID" dirty="0" smtClean="0"/>
              <a:t>bentuk pendekatan </a:t>
            </a:r>
            <a:r>
              <a:rPr lang="id-ID" dirty="0"/>
              <a:t>basis pengetahuan </a:t>
            </a:r>
            <a:r>
              <a:rPr lang="id-ID" dirty="0" smtClean="0"/>
              <a:t>:</a:t>
            </a:r>
          </a:p>
          <a:p>
            <a:pPr lvl="1"/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(rule-based reasoning</a:t>
            </a:r>
            <a:r>
              <a:rPr lang="en-US" dirty="0" smtClean="0"/>
              <a:t>)</a:t>
            </a:r>
            <a:endParaRPr lang="id-ID" dirty="0" smtClean="0"/>
          </a:p>
          <a:p>
            <a:pPr lvl="1"/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(case-based reasoning)</a:t>
            </a:r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BASIS PENGETAHUAN </a:t>
            </a:r>
            <a:br>
              <a:rPr lang="id-ID" b="1" dirty="0" smtClean="0"/>
            </a:br>
            <a:r>
              <a:rPr lang="id-ID" b="1" dirty="0" smtClean="0"/>
              <a:t>(KNOWLEDGE BASE)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(rule-based reasoning)</a:t>
            </a:r>
            <a:endParaRPr lang="id-ID" dirty="0" smtClean="0"/>
          </a:p>
          <a:p>
            <a:pPr lvl="1"/>
            <a:r>
              <a:rPr lang="id-ID" dirty="0"/>
              <a:t>Pada penalaran berbasis aturan, pengetahuan direpresentasikan dengan menggunakan </a:t>
            </a:r>
            <a:r>
              <a:rPr lang="id-ID" dirty="0" smtClean="0"/>
              <a:t>aturan berbentuk </a:t>
            </a:r>
            <a:r>
              <a:rPr lang="id-ID" dirty="0"/>
              <a:t>IF-THEN. Bentuk ini digunakan apabila kita memiliki sejumlah pengetahuan </a:t>
            </a:r>
            <a:r>
              <a:rPr lang="id-ID" dirty="0" smtClean="0"/>
              <a:t>pakar pada </a:t>
            </a:r>
            <a:r>
              <a:rPr lang="id-ID" dirty="0"/>
              <a:t>suatu permasalahan tertentu, dan si pakar dapat menyelesaikan masalah tersebut </a:t>
            </a:r>
            <a:r>
              <a:rPr lang="id-ID" dirty="0" smtClean="0"/>
              <a:t>secara </a:t>
            </a:r>
            <a:r>
              <a:rPr lang="sv-SE" dirty="0" smtClean="0"/>
              <a:t>berurutan</a:t>
            </a:r>
            <a:r>
              <a:rPr lang="sv-SE" dirty="0"/>
              <a:t>. Disamping itu, bentuk ini juga digunakan apabila dibutuhkan penjelasan tentang </a:t>
            </a:r>
            <a:r>
              <a:rPr lang="sv-SE" dirty="0" smtClean="0"/>
              <a:t>jejak</a:t>
            </a:r>
            <a:r>
              <a:rPr lang="id-ID" dirty="0" smtClean="0"/>
              <a:t> (langkah-langkah</a:t>
            </a:r>
            <a:r>
              <a:rPr lang="id-ID" dirty="0"/>
              <a:t>) pencapaian solusi.</a:t>
            </a:r>
          </a:p>
          <a:p>
            <a:r>
              <a:rPr lang="id-ID" dirty="0"/>
              <a:t>Contoh : aturan identifikasi hewan</a:t>
            </a:r>
          </a:p>
          <a:p>
            <a:pPr lvl="1"/>
            <a:r>
              <a:rPr lang="en-US" dirty="0"/>
              <a:t>Rule 1 : IF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berambut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menyusui</a:t>
            </a:r>
            <a:r>
              <a:rPr lang="en-US" dirty="0"/>
              <a:t> THEN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endParaRPr lang="en-US" dirty="0"/>
          </a:p>
          <a:p>
            <a:pPr lvl="1"/>
            <a:r>
              <a:rPr lang="id-ID" dirty="0"/>
              <a:t>Rule 2 : IF hewan mempunyai sayap dan bertelur THEN hewan jenis burung</a:t>
            </a:r>
          </a:p>
          <a:p>
            <a:pPr lvl="1"/>
            <a:r>
              <a:rPr lang="id-ID" dirty="0"/>
              <a:t>Rule 3 : IF hewan mamalia dan memakan daging THEN hewan karnivora</a:t>
            </a:r>
          </a:p>
          <a:p>
            <a:pPr lvl="1"/>
            <a:r>
              <a:rPr lang="id-ID" dirty="0"/>
              <a:t>Dst...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BASIS PENGETAHUAN </a:t>
            </a:r>
            <a:br>
              <a:rPr lang="id-ID" b="1" dirty="0" smtClean="0"/>
            </a:br>
            <a:r>
              <a:rPr lang="id-ID" b="1" dirty="0" smtClean="0"/>
              <a:t>(KNOWLEDGE BASE)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(case-based reasoning</a:t>
            </a:r>
            <a:r>
              <a:rPr lang="en-US" dirty="0" smtClean="0"/>
              <a:t>)</a:t>
            </a:r>
            <a:endParaRPr lang="id-ID" dirty="0" smtClean="0"/>
          </a:p>
          <a:p>
            <a:pPr lvl="1"/>
            <a:r>
              <a:rPr lang="de-DE" dirty="0"/>
              <a:t>Pada penalaran berbasis kasus, basis pengetahuan akan berisi solusi-solusi yang telah </a:t>
            </a:r>
            <a:r>
              <a:rPr lang="de-DE" dirty="0" smtClean="0"/>
              <a:t>dicapai</a:t>
            </a:r>
            <a:r>
              <a:rPr lang="id-ID" dirty="0" smtClean="0"/>
              <a:t> sebelumnya</a:t>
            </a:r>
            <a:r>
              <a:rPr lang="id-ID" dirty="0"/>
              <a:t>, kemudian akan diturunkan suatu solusi untuk keadaan yang terjadi sekarang (</a:t>
            </a:r>
            <a:r>
              <a:rPr lang="id-ID" dirty="0" smtClean="0"/>
              <a:t>fakta yang </a:t>
            </a:r>
            <a:r>
              <a:rPr lang="id-ID" dirty="0"/>
              <a:t>ada). Bentuk ini digunakan apabila user menginginkan untuk tahu lebih banyak lagi </a:t>
            </a:r>
            <a:r>
              <a:rPr lang="id-ID" dirty="0" smtClean="0"/>
              <a:t>pada  kasus-kasus </a:t>
            </a:r>
            <a:r>
              <a:rPr lang="id-ID" dirty="0"/>
              <a:t>yang hampir sama (mirip). Selain itu bentuk ini juga digunakan bila kita </a:t>
            </a:r>
            <a:r>
              <a:rPr lang="id-ID" dirty="0" smtClean="0"/>
              <a:t>telah </a:t>
            </a:r>
            <a:r>
              <a:rPr lang="nb-NO" dirty="0" smtClean="0"/>
              <a:t>memiliki </a:t>
            </a:r>
            <a:r>
              <a:rPr lang="nb-NO" dirty="0"/>
              <a:t>sejumlah situasi atau kasus tertentu dalam basis pengetahuan.</a:t>
            </a:r>
            <a:endParaRPr lang="id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MESIN INFERENSI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(</a:t>
            </a:r>
            <a:r>
              <a:rPr lang="id-ID" b="1" dirty="0"/>
              <a:t>INFERENCE ENGINE)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Ada 2 cara penalaran yang dapat dikerjakan dalam melakukan inferensi :</a:t>
            </a:r>
          </a:p>
          <a:p>
            <a:pPr>
              <a:buNone/>
            </a:pPr>
            <a:r>
              <a:rPr lang="id-ID" dirty="0"/>
              <a:t>a. Forward Chaining</a:t>
            </a:r>
          </a:p>
          <a:p>
            <a:r>
              <a:rPr lang="id-ID" dirty="0"/>
              <a:t>Pencocokan fakta atau pernyataan dimulai dari bagian sebelah kiri dulu (IF dulu). Dengan </a:t>
            </a:r>
            <a:r>
              <a:rPr lang="id-ID" dirty="0" smtClean="0"/>
              <a:t>kata </a:t>
            </a:r>
            <a:r>
              <a:rPr lang="sv-SE" dirty="0" smtClean="0"/>
              <a:t>lain </a:t>
            </a:r>
            <a:r>
              <a:rPr lang="sv-SE" dirty="0"/>
              <a:t>penalaran dimulai dari fakta terlebih dahulu untuk menguji kebenaran hipotesis.</a:t>
            </a:r>
          </a:p>
          <a:p>
            <a:pPr>
              <a:buNone/>
            </a:pPr>
            <a:r>
              <a:rPr lang="id-ID" dirty="0"/>
              <a:t>b. Backward Chaining</a:t>
            </a:r>
          </a:p>
          <a:p>
            <a:r>
              <a:rPr lang="id-ID" dirty="0"/>
              <a:t>Pencocokan fakta atau pernyataan dimulai dari bagian sebelah kanan (THEN dulu). Dengan </a:t>
            </a:r>
            <a:r>
              <a:rPr lang="id-ID" dirty="0" smtClean="0"/>
              <a:t>kata </a:t>
            </a:r>
            <a:r>
              <a:rPr lang="es-ES" dirty="0" err="1" smtClean="0"/>
              <a:t>lain</a:t>
            </a:r>
            <a:r>
              <a:rPr lang="es-ES" dirty="0" smtClean="0"/>
              <a:t> </a:t>
            </a:r>
            <a:r>
              <a:rPr lang="es-ES" dirty="0" err="1"/>
              <a:t>penalaran</a:t>
            </a:r>
            <a:r>
              <a:rPr lang="es-ES" dirty="0"/>
              <a:t> </a:t>
            </a:r>
            <a:r>
              <a:rPr lang="es-ES" dirty="0" err="1"/>
              <a:t>dimulai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dirty="0" err="1"/>
              <a:t>hipotesis</a:t>
            </a:r>
            <a:r>
              <a:rPr lang="es-ES" dirty="0"/>
              <a:t> </a:t>
            </a:r>
            <a:r>
              <a:rPr lang="es-ES" dirty="0" err="1"/>
              <a:t>terlebih</a:t>
            </a:r>
            <a:r>
              <a:rPr lang="es-ES" dirty="0"/>
              <a:t> </a:t>
            </a:r>
            <a:r>
              <a:rPr lang="es-ES" dirty="0" err="1"/>
              <a:t>dahulu</a:t>
            </a:r>
            <a:r>
              <a:rPr lang="es-ES" dirty="0"/>
              <a:t>, dan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menguji</a:t>
            </a:r>
            <a:r>
              <a:rPr lang="es-ES" dirty="0"/>
              <a:t> </a:t>
            </a:r>
            <a:r>
              <a:rPr lang="es-ES" dirty="0" err="1"/>
              <a:t>kebenaran</a:t>
            </a:r>
            <a:r>
              <a:rPr lang="es-ES" dirty="0"/>
              <a:t> </a:t>
            </a:r>
            <a:r>
              <a:rPr lang="es-ES" dirty="0" err="1" smtClean="0"/>
              <a:t>hipotesis</a:t>
            </a:r>
            <a:r>
              <a:rPr lang="id-ID" dirty="0" smtClean="0"/>
              <a:t>tersebut </a:t>
            </a:r>
            <a:r>
              <a:rPr lang="id-ID" dirty="0"/>
              <a:t>harus dicari fakta-fakta yang ada dalam basis pengetahuan.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Contoh :</a:t>
            </a:r>
          </a:p>
          <a:p>
            <a:r>
              <a:rPr lang="id-ID" dirty="0"/>
              <a:t>R1 : IF suku bunga turun THEN harga obligasi naik</a:t>
            </a:r>
          </a:p>
          <a:p>
            <a:r>
              <a:rPr lang="id-ID" dirty="0"/>
              <a:t>R2 : IF suku bunga naik THEN harga obligasi turun</a:t>
            </a:r>
          </a:p>
          <a:p>
            <a:r>
              <a:rPr lang="id-ID" dirty="0"/>
              <a:t>R3 : IF suku bunga tidak berubah THEN harga obligasi tidak berubah</a:t>
            </a:r>
          </a:p>
          <a:p>
            <a:r>
              <a:rPr lang="en-US" dirty="0"/>
              <a:t>R4 : IF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THEN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turun</a:t>
            </a:r>
            <a:endParaRPr lang="en-US" dirty="0"/>
          </a:p>
          <a:p>
            <a:r>
              <a:rPr lang="en-US" dirty="0"/>
              <a:t>R5 : IF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THEN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naik</a:t>
            </a:r>
            <a:endParaRPr lang="en-US" dirty="0"/>
          </a:p>
          <a:p>
            <a:r>
              <a:rPr lang="en-US" dirty="0"/>
              <a:t>R6 : IF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obligasi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THEN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 smtClean="0"/>
              <a:t>obligasi</a:t>
            </a:r>
            <a:r>
              <a:rPr lang="id-ID" dirty="0" smtClean="0"/>
              <a:t> </a:t>
            </a:r>
          </a:p>
          <a:p>
            <a:r>
              <a:rPr lang="id-ID" dirty="0" smtClean="0"/>
              <a:t>Apabila </a:t>
            </a:r>
            <a:r>
              <a:rPr lang="id-ID" dirty="0"/>
              <a:t>diketahui bahwa dolar turun, maka untuk memutuskan apakah akan membeli </a:t>
            </a:r>
            <a:r>
              <a:rPr lang="id-ID" dirty="0" smtClean="0"/>
              <a:t>obligasi atau </a:t>
            </a:r>
            <a:r>
              <a:rPr lang="id-ID" dirty="0"/>
              <a:t>tidak dapat ditunjukkan sebagai berikut 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b="1" dirty="0"/>
              <a:t>Forward Chaining</a:t>
            </a:r>
          </a:p>
          <a:p>
            <a:r>
              <a:rPr lang="id-ID" dirty="0"/>
              <a:t>Dari fakta dolar turun, berdasarkan Rule 5, diperoleh konklusi suku bunga naik. </a:t>
            </a:r>
            <a:endParaRPr lang="id-ID" dirty="0" smtClean="0"/>
          </a:p>
          <a:p>
            <a:r>
              <a:rPr lang="id-ID" dirty="0" smtClean="0"/>
              <a:t>Dari </a:t>
            </a:r>
            <a:r>
              <a:rPr lang="id-ID" dirty="0"/>
              <a:t>Rule </a:t>
            </a:r>
            <a:r>
              <a:rPr lang="id-ID" dirty="0" smtClean="0"/>
              <a:t>2 suku </a:t>
            </a:r>
            <a:r>
              <a:rPr lang="id-ID" dirty="0"/>
              <a:t>bunga naik menyebabkan harga obligasi turun. </a:t>
            </a:r>
            <a:endParaRPr lang="id-ID" dirty="0" smtClean="0"/>
          </a:p>
          <a:p>
            <a:r>
              <a:rPr lang="id-ID" dirty="0" smtClean="0"/>
              <a:t>Dengan </a:t>
            </a:r>
            <a:r>
              <a:rPr lang="id-ID" dirty="0"/>
              <a:t>Rule 6, jika harga obligasi </a:t>
            </a:r>
            <a:r>
              <a:rPr lang="id-ID" dirty="0" smtClean="0"/>
              <a:t>turun, maka </a:t>
            </a:r>
            <a:r>
              <a:rPr lang="id-ID" dirty="0"/>
              <a:t>kesimpulan yang diambil adalah membeli obligasi.</a:t>
            </a:r>
          </a:p>
          <a:p>
            <a:r>
              <a:rPr lang="id-ID" b="1" dirty="0"/>
              <a:t>Backward Chaining</a:t>
            </a:r>
          </a:p>
          <a:p>
            <a:r>
              <a:rPr lang="id-ID" dirty="0"/>
              <a:t>Dari solusi yaitu membeli obligasi, dengan menggunakan Rule 6 diperoleh anteseden </a:t>
            </a:r>
            <a:r>
              <a:rPr lang="id-ID" dirty="0" smtClean="0"/>
              <a:t>harga obligasi </a:t>
            </a:r>
            <a:r>
              <a:rPr lang="id-ID" dirty="0"/>
              <a:t>turun. </a:t>
            </a:r>
            <a:endParaRPr lang="id-ID" dirty="0" smtClean="0"/>
          </a:p>
          <a:p>
            <a:r>
              <a:rPr lang="id-ID" dirty="0" smtClean="0"/>
              <a:t>Dari </a:t>
            </a:r>
            <a:r>
              <a:rPr lang="id-ID" dirty="0"/>
              <a:t>Rule 2 dibuktikan harga obligasi turun bernilai benar jika suku bunga </a:t>
            </a:r>
            <a:r>
              <a:rPr lang="id-ID" dirty="0" smtClean="0"/>
              <a:t>naik bernilai </a:t>
            </a:r>
            <a:r>
              <a:rPr lang="id-ID" dirty="0"/>
              <a:t>benar . </a:t>
            </a:r>
            <a:endParaRPr lang="id-ID" dirty="0" smtClean="0"/>
          </a:p>
          <a:p>
            <a:r>
              <a:rPr lang="id-ID" dirty="0" smtClean="0"/>
              <a:t>Dari </a:t>
            </a:r>
            <a:r>
              <a:rPr lang="id-ID" dirty="0"/>
              <a:t>Rule 5 suku bunga naik bernilai memang bernilai benar karena </a:t>
            </a:r>
            <a:r>
              <a:rPr lang="id-ID" dirty="0" smtClean="0"/>
              <a:t>diketahui fakta </a:t>
            </a:r>
            <a:r>
              <a:rPr lang="id-ID" dirty="0"/>
              <a:t>dolar turun.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9"/>
          <p:cNvSpPr txBox="1">
            <a:spLocks noChangeArrowheads="1"/>
          </p:cNvSpPr>
          <p:nvPr/>
        </p:nvSpPr>
        <p:spPr bwMode="auto">
          <a:xfrm>
            <a:off x="467544" y="1628800"/>
            <a:ext cx="82089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sz="2800" b="1" dirty="0" err="1">
                <a:solidFill>
                  <a:srgbClr val="FF3300"/>
                </a:solidFill>
              </a:rPr>
              <a:t>Pakar</a:t>
            </a:r>
            <a:r>
              <a:rPr lang="en-US" sz="2800" b="1" dirty="0">
                <a:solidFill>
                  <a:srgbClr val="FF3300"/>
                </a:solidFill>
              </a:rPr>
              <a:t> (</a:t>
            </a:r>
            <a:r>
              <a:rPr lang="en-US" sz="2800" b="1" i="1" dirty="0">
                <a:solidFill>
                  <a:srgbClr val="FF3300"/>
                </a:solidFill>
              </a:rPr>
              <a:t>Expert</a:t>
            </a:r>
            <a:r>
              <a:rPr lang="en-US" sz="2800" b="1" dirty="0">
                <a:solidFill>
                  <a:srgbClr val="FF3300"/>
                </a:solidFill>
              </a:rPr>
              <a:t>)</a:t>
            </a:r>
            <a:endParaRPr lang="en-US" sz="2800" dirty="0">
              <a:solidFill>
                <a:srgbClr val="FF3300"/>
              </a:solidFill>
            </a:endParaRPr>
          </a:p>
          <a:p>
            <a:pPr marL="342900" indent="-342900"/>
            <a:r>
              <a:rPr lang="en-US" sz="2800" dirty="0" err="1"/>
              <a:t>Pakar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, </a:t>
            </a:r>
            <a:r>
              <a:rPr lang="en-US" sz="2800" dirty="0" err="1"/>
              <a:t>pengalaman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menerapkannya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memecahkan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nasehat</a:t>
            </a:r>
            <a:r>
              <a:rPr lang="en-US" sz="2800" dirty="0"/>
              <a:t>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1538" y="285728"/>
            <a:ext cx="5257808" cy="1143000"/>
          </a:xfrm>
        </p:spPr>
        <p:txBody>
          <a:bodyPr/>
          <a:lstStyle/>
          <a:p>
            <a:pPr algn="r"/>
            <a:r>
              <a:rPr lang="id-ID" dirty="0" smtClean="0"/>
              <a:t>SISTEM PAKAR</a:t>
            </a:r>
            <a:endParaRPr lang="id-ID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285728"/>
            <a:ext cx="1523786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9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IE (Forward)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8153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pakar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5 </a:t>
            </a:r>
            <a:r>
              <a:rPr lang="en-US" sz="2400" dirty="0" err="1"/>
              <a:t>buah</a:t>
            </a:r>
            <a:r>
              <a:rPr lang="en-US" sz="2400" dirty="0"/>
              <a:t> Rule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R1 : 	</a:t>
            </a:r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Batuk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Pilek</a:t>
            </a:r>
            <a:r>
              <a:rPr lang="en-US" sz="2400" dirty="0" smtClean="0">
                <a:solidFill>
                  <a:srgbClr val="FF0000"/>
                </a:solidFill>
              </a:rPr>
              <a:t>)  </a:t>
            </a:r>
            <a:r>
              <a:rPr lang="en-US" sz="2400" b="1" dirty="0">
                <a:solidFill>
                  <a:srgbClr val="FF0000"/>
                </a:solidFill>
              </a:rPr>
              <a:t>THEN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Flu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R2 :	</a:t>
            </a:r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  ( </a:t>
            </a:r>
            <a:r>
              <a:rPr lang="en-US" sz="2400" dirty="0" err="1" smtClean="0">
                <a:solidFill>
                  <a:srgbClr val="FF0000"/>
                </a:solidFill>
              </a:rPr>
              <a:t>Mual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Panas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Pusing</a:t>
            </a:r>
            <a:r>
              <a:rPr lang="en-US" sz="2400" dirty="0" smtClean="0">
                <a:solidFill>
                  <a:srgbClr val="FF0000"/>
                </a:solidFill>
              </a:rPr>
              <a:t>)  </a:t>
            </a:r>
            <a:r>
              <a:rPr lang="en-US" sz="2400" b="1" dirty="0">
                <a:solidFill>
                  <a:srgbClr val="FF0000"/>
                </a:solidFill>
              </a:rPr>
              <a:t>THEN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Masuk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Angin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R3 :	</a:t>
            </a:r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Muntah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FF0000"/>
                </a:solidFill>
              </a:rPr>
              <a:t>THEN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Mual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R4 :	</a:t>
            </a:r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Keringat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Dingin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>
                <a:solidFill>
                  <a:srgbClr val="FF0000"/>
                </a:solidFill>
              </a:rPr>
              <a:t>THEN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Demam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R5 :	</a:t>
            </a:r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Demam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 smtClean="0">
                <a:solidFill>
                  <a:srgbClr val="FF0000"/>
                </a:solidFill>
              </a:rPr>
              <a:t>atuk</a:t>
            </a:r>
            <a:r>
              <a:rPr lang="en-US" sz="2400" dirty="0" smtClean="0">
                <a:solidFill>
                  <a:srgbClr val="FF0000"/>
                </a:solidFill>
              </a:rPr>
              <a:t>)  </a:t>
            </a:r>
            <a:r>
              <a:rPr lang="en-US" sz="2400" b="1" dirty="0">
                <a:solidFill>
                  <a:srgbClr val="FF0000"/>
                </a:solidFill>
              </a:rPr>
              <a:t>THEN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R</a:t>
            </a:r>
            <a:r>
              <a:rPr lang="en-US" sz="2400" dirty="0" err="1" smtClean="0">
                <a:solidFill>
                  <a:srgbClr val="FF0000"/>
                </a:solidFill>
              </a:rPr>
              <a:t>adang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</a:t>
            </a:r>
          </a:p>
          <a:p>
            <a:r>
              <a:rPr lang="en-US" sz="2400" dirty="0" err="1"/>
              <a:t>Fakta-fakta</a:t>
            </a:r>
            <a:r>
              <a:rPr lang="en-US" sz="2400" dirty="0"/>
              <a:t> </a:t>
            </a:r>
            <a:r>
              <a:rPr lang="en-US" sz="2400" dirty="0" err="1" smtClean="0"/>
              <a:t>Gejala</a:t>
            </a:r>
            <a:r>
              <a:rPr lang="en-US" sz="2400" dirty="0" smtClean="0"/>
              <a:t> :  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Muntah</a:t>
            </a:r>
            <a:r>
              <a:rPr lang="en-US" sz="2400" dirty="0" smtClean="0"/>
              <a:t>, </a:t>
            </a:r>
            <a:r>
              <a:rPr lang="en-US" sz="2400" dirty="0" err="1" smtClean="0"/>
              <a:t>Panas</a:t>
            </a:r>
            <a:r>
              <a:rPr lang="en-US" sz="2400" dirty="0" smtClean="0"/>
              <a:t>, </a:t>
            </a:r>
            <a:r>
              <a:rPr lang="en-US" sz="2400" dirty="0" err="1" smtClean="0"/>
              <a:t>Keringat</a:t>
            </a:r>
            <a:r>
              <a:rPr lang="en-US" sz="2400" dirty="0" smtClean="0"/>
              <a:t> </a:t>
            </a:r>
            <a:r>
              <a:rPr lang="en-US" sz="2400" dirty="0" err="1" smtClean="0"/>
              <a:t>Dingin</a:t>
            </a:r>
            <a:r>
              <a:rPr lang="en-US" sz="2400" dirty="0" smtClean="0"/>
              <a:t>, </a:t>
            </a:r>
            <a:r>
              <a:rPr lang="en-US" sz="2400" dirty="0" err="1" smtClean="0"/>
              <a:t>Pilek</a:t>
            </a:r>
            <a:r>
              <a:rPr lang="en-US" sz="2400" dirty="0" smtClean="0"/>
              <a:t>,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 smtClean="0"/>
              <a:t>Pusing</a:t>
            </a:r>
            <a:r>
              <a:rPr lang="en-US" sz="2400" dirty="0" smtClean="0"/>
              <a:t> 	</a:t>
            </a:r>
          </a:p>
          <a:p>
            <a:r>
              <a:rPr lang="en-US" sz="2400" dirty="0" smtClean="0"/>
              <a:t>Goal :  </a:t>
            </a:r>
            <a:r>
              <a:rPr lang="en-US" sz="2400" dirty="0" err="1" smtClean="0"/>
              <a:t>sakit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?</a:t>
            </a:r>
            <a:endParaRPr lang="en-US" sz="2400" dirty="0"/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61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Iterasi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n-US" dirty="0" smtClean="0"/>
              <a:t>R1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batuk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mual</a:t>
            </a:r>
            <a:endParaRPr lang="en-US" dirty="0" smtClean="0"/>
          </a:p>
          <a:p>
            <a:r>
              <a:rPr lang="en-US" dirty="0" smtClean="0"/>
              <a:t>R3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mual</a:t>
            </a:r>
            <a:endParaRPr lang="en-US" dirty="0" smtClean="0"/>
          </a:p>
          <a:p>
            <a:r>
              <a:rPr lang="en-US" dirty="0" smtClean="0"/>
              <a:t>R4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: </a:t>
            </a:r>
            <a:r>
              <a:rPr lang="en-US" dirty="0" err="1" smtClean="0"/>
              <a:t>demam</a:t>
            </a:r>
            <a:endParaRPr lang="en-US" dirty="0" smtClean="0"/>
          </a:p>
          <a:p>
            <a:r>
              <a:rPr lang="en-US" dirty="0" smtClean="0"/>
              <a:t>R5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batuk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IE (Forward)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27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Iterasi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</a:p>
          <a:p>
            <a:r>
              <a:rPr lang="en-US" dirty="0" smtClean="0"/>
              <a:t>R1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batuk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smtClean="0"/>
              <a:t>: 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endParaRPr lang="en-US" dirty="0" smtClean="0"/>
          </a:p>
          <a:p>
            <a:r>
              <a:rPr lang="en-US" dirty="0" smtClean="0"/>
              <a:t>R3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mual</a:t>
            </a:r>
            <a:endParaRPr lang="en-US" dirty="0" smtClean="0"/>
          </a:p>
          <a:p>
            <a:r>
              <a:rPr lang="en-US" dirty="0" smtClean="0"/>
              <a:t>R4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: </a:t>
            </a:r>
            <a:r>
              <a:rPr lang="en-US" dirty="0" err="1" smtClean="0"/>
              <a:t>demam</a:t>
            </a:r>
            <a:endParaRPr lang="en-US" dirty="0" smtClean="0"/>
          </a:p>
          <a:p>
            <a:r>
              <a:rPr lang="en-US" dirty="0" smtClean="0"/>
              <a:t>R5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batuk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IE (Forward)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4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IE (Forward)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Mual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Demam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/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Angin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Saran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Segera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Poliklinik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Udinus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41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Contoh Hasil </a:t>
            </a:r>
            <a:br>
              <a:rPr lang="id-ID" sz="2400" dirty="0" smtClean="0"/>
            </a:br>
            <a:r>
              <a:rPr lang="id-ID" sz="2400" dirty="0" smtClean="0"/>
              <a:t>Representasi Pengetahuan dr Pakar</a:t>
            </a:r>
            <a:endParaRPr lang="id-ID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6173"/>
            <a:ext cx="8786842" cy="53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 Hasil </a:t>
            </a:r>
            <a:br>
              <a:rPr lang="id-ID" sz="2400" dirty="0" smtClean="0"/>
            </a:br>
            <a:r>
              <a:rPr lang="id-ID" sz="2400" dirty="0" smtClean="0"/>
              <a:t>Representasi Pengetahuan dr Pakar</a:t>
            </a:r>
            <a:endParaRPr lang="id-ID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928802"/>
            <a:ext cx="5717052" cy="3333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Hasil </a:t>
            </a:r>
            <a:br>
              <a:rPr lang="id-ID" dirty="0" smtClean="0"/>
            </a:br>
            <a:r>
              <a:rPr lang="id-ID" dirty="0" smtClean="0"/>
              <a:t>Representasi Pengetahuan dr Pakar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1857364"/>
            <a:ext cx="721179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04 at 8.14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3960440" cy="54006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6-04-04 at 8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764704"/>
            <a:ext cx="4536504" cy="551723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899564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04 at 8.29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3960440" cy="5257826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6-04-04 at 8.33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836712"/>
            <a:ext cx="4464495" cy="518457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581917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04 at 8.35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92696"/>
            <a:ext cx="6419634" cy="568863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0854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85728"/>
            <a:ext cx="5257808" cy="1143000"/>
          </a:xfrm>
        </p:spPr>
        <p:txBody>
          <a:bodyPr/>
          <a:lstStyle/>
          <a:p>
            <a:pPr algn="r"/>
            <a:r>
              <a:rPr lang="id-ID" dirty="0" smtClean="0"/>
              <a:t>SISTEM PAKAR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/>
          <a:lstStyle/>
          <a:p>
            <a:r>
              <a:rPr lang="id-ID" dirty="0" smtClean="0"/>
              <a:t>Sistem Pakar (Expert System) adalah salah satu cabang dari AI yg paling banyak dibuat aplikasinya selain Game.</a:t>
            </a:r>
          </a:p>
          <a:p>
            <a:r>
              <a:rPr lang="id-ID" dirty="0" smtClean="0"/>
              <a:t>Sistem Pakar mencoba membuat komputer berfikir dan menyelesaikan masalah layaknya seorang pakar (expert).</a:t>
            </a:r>
            <a:endParaRPr lang="id-ID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285728"/>
            <a:ext cx="1523786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04 at 8.43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6" y="836712"/>
            <a:ext cx="9144000" cy="51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750" t="14000" r="25000" b="5000"/>
          <a:stretch>
            <a:fillRect/>
          </a:stretch>
        </p:blipFill>
        <p:spPr bwMode="auto">
          <a:xfrm>
            <a:off x="1143000" y="78988"/>
            <a:ext cx="6477000" cy="639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750" t="5000" r="28125" b="2000"/>
          <a:stretch>
            <a:fillRect/>
          </a:stretch>
        </p:blipFill>
        <p:spPr bwMode="auto">
          <a:xfrm>
            <a:off x="2133600" y="0"/>
            <a:ext cx="486205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2500" t="15000" r="31875" b="8000"/>
          <a:stretch>
            <a:fillRect/>
          </a:stretch>
        </p:blipFill>
        <p:spPr bwMode="auto">
          <a:xfrm>
            <a:off x="1905000" y="0"/>
            <a:ext cx="4953000" cy="669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3125" t="13000" r="25000" b="6000"/>
          <a:stretch>
            <a:fillRect/>
          </a:stretch>
        </p:blipFill>
        <p:spPr bwMode="auto">
          <a:xfrm>
            <a:off x="1143000" y="0"/>
            <a:ext cx="671500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matrik dan aturan produksi dari representasi pengetahuan seorang pakar.</a:t>
            </a:r>
          </a:p>
          <a:p>
            <a:r>
              <a:rPr lang="id-ID" dirty="0" smtClean="0"/>
              <a:t>Boleh diagnosis, perbaikan kerusakan, identifikasi, seleksi dll.</a:t>
            </a:r>
          </a:p>
          <a:p>
            <a:r>
              <a:rPr lang="id-ID" dirty="0" smtClean="0"/>
              <a:t>Kumpulkan ke </a:t>
            </a:r>
            <a:r>
              <a:rPr lang="id-ID" smtClean="0"/>
              <a:t>email :          </a:t>
            </a:r>
            <a:r>
              <a:rPr lang="id-ID" smtClean="0">
                <a:hlinkClick r:id="rId2"/>
              </a:rPr>
              <a:t>tugastugasmhs@gmail.com</a:t>
            </a:r>
            <a:r>
              <a:rPr lang="id-ID" smtClean="0"/>
              <a:t> </a:t>
            </a:r>
            <a:endParaRPr lang="id-ID" dirty="0" smtClean="0"/>
          </a:p>
          <a:p>
            <a:endParaRPr lang="id-ID" dirty="0" smtClean="0"/>
          </a:p>
          <a:p>
            <a:pPr lvl="1">
              <a:buNone/>
            </a:pPr>
            <a:r>
              <a:rPr lang="id-ID" dirty="0" smtClean="0"/>
              <a:t>   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BEBERAPA 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MYCIN</a:t>
            </a:r>
          </a:p>
          <a:p>
            <a:pPr lvl="1"/>
            <a:r>
              <a:rPr lang="en-US" dirty="0"/>
              <a:t>Paling </a:t>
            </a:r>
            <a:r>
              <a:rPr lang="en-US" dirty="0" err="1"/>
              <a:t>terkenal</a:t>
            </a:r>
            <a:r>
              <a:rPr lang="en-US" dirty="0"/>
              <a:t>,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Edward </a:t>
            </a:r>
            <a:r>
              <a:rPr lang="en-US" dirty="0" err="1"/>
              <a:t>Shortlife</a:t>
            </a:r>
            <a:r>
              <a:rPr lang="en-US" dirty="0"/>
              <a:t> of </a:t>
            </a:r>
            <a:r>
              <a:rPr lang="en-US" dirty="0" err="1"/>
              <a:t>Standford</a:t>
            </a:r>
            <a:r>
              <a:rPr lang="en-US" dirty="0"/>
              <a:t> University </a:t>
            </a:r>
            <a:r>
              <a:rPr lang="en-US" dirty="0" err="1"/>
              <a:t>tahun</a:t>
            </a:r>
            <a:r>
              <a:rPr lang="en-US" dirty="0"/>
              <a:t> 70-an</a:t>
            </a:r>
          </a:p>
          <a:p>
            <a:pPr lvl="1"/>
            <a:r>
              <a:rPr lang="id-ID" dirty="0" smtClean="0"/>
              <a:t>Sistem </a:t>
            </a:r>
            <a:r>
              <a:rPr lang="id-ID" dirty="0"/>
              <a:t>pakar medical yang bisa mendiagnosa penyakit infeksi dan merekomendasi pengobatan</a:t>
            </a:r>
          </a:p>
          <a:p>
            <a:pPr lvl="1"/>
            <a:r>
              <a:rPr lang="id-ID" dirty="0" smtClean="0"/>
              <a:t>MYCIN </a:t>
            </a:r>
            <a:r>
              <a:rPr lang="id-ID" dirty="0"/>
              <a:t>membantu dokter mengidentifikasi pasien yang menderita </a:t>
            </a:r>
            <a:r>
              <a:rPr lang="id-ID" dirty="0" smtClean="0"/>
              <a:t>penyakit</a:t>
            </a:r>
            <a:r>
              <a:rPr lang="id-ID" dirty="0"/>
              <a:t> </a:t>
            </a:r>
            <a:r>
              <a:rPr lang="id-ID" dirty="0" smtClean="0"/>
              <a:t>dgn memasukkan </a:t>
            </a:r>
            <a:r>
              <a:rPr lang="id-ID" dirty="0"/>
              <a:t>data pasien: umur, riwayat kesehatan, hasil laboratorium </a:t>
            </a:r>
            <a:r>
              <a:rPr lang="id-ID" dirty="0" smtClean="0"/>
              <a:t>dan </a:t>
            </a:r>
            <a:r>
              <a:rPr lang="sv-SE" dirty="0" smtClean="0"/>
              <a:t>informasi </a:t>
            </a:r>
            <a:r>
              <a:rPr lang="sv-SE" dirty="0"/>
              <a:t>terkait lainnya. Dengan informasi ini ditambah pengetahuan yang sudah ada </a:t>
            </a:r>
            <a:r>
              <a:rPr lang="sv-SE" dirty="0" smtClean="0"/>
              <a:t>dalam</a:t>
            </a:r>
            <a:r>
              <a:rPr lang="id-ID" dirty="0" smtClean="0"/>
              <a:t> komputer</a:t>
            </a:r>
            <a:r>
              <a:rPr lang="id-ID" dirty="0"/>
              <a:t>, MYCIN mendiagnosa selanjutnya merekomendasi obat dan dosis yang </a:t>
            </a:r>
            <a:r>
              <a:rPr lang="id-ID" dirty="0" smtClean="0"/>
              <a:t>harus dimakan.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DENDRAL</a:t>
            </a:r>
          </a:p>
          <a:p>
            <a:pPr lvl="1"/>
            <a:r>
              <a:rPr lang="id-ID" dirty="0"/>
              <a:t>Mengidentifikasi struktur molekular campuran kimia yang tak </a:t>
            </a:r>
            <a:r>
              <a:rPr lang="id-ID" dirty="0" smtClean="0"/>
              <a:t>dikenal.</a:t>
            </a:r>
          </a:p>
          <a:p>
            <a:r>
              <a:rPr lang="id-ID" dirty="0" smtClean="0"/>
              <a:t>XCON</a:t>
            </a:r>
          </a:p>
          <a:p>
            <a:pPr lvl="1"/>
            <a:r>
              <a:rPr lang="id-ID" dirty="0"/>
              <a:t>Merupakan sistem pakar untuk membantu konfigurasi sistem komputer </a:t>
            </a:r>
            <a:r>
              <a:rPr lang="id-ID" dirty="0" smtClean="0"/>
              <a:t>besar.</a:t>
            </a:r>
          </a:p>
          <a:p>
            <a:r>
              <a:rPr lang="id-ID" dirty="0" smtClean="0"/>
              <a:t>XSEL</a:t>
            </a:r>
          </a:p>
          <a:p>
            <a:pPr lvl="1"/>
            <a:r>
              <a:rPr lang="id-ID" dirty="0"/>
              <a:t>Dirancang untuk membantu karyawan bagian penjualan dalam memilih komponen istem VAX.</a:t>
            </a:r>
          </a:p>
          <a:p>
            <a:pPr lvl="1"/>
            <a:r>
              <a:rPr lang="id-ID" dirty="0"/>
              <a:t>Karena banyaknya pilihan karyawan tersebut sering menghadapi kesulitan dalam memilih </a:t>
            </a:r>
            <a:r>
              <a:rPr lang="id-ID" dirty="0" smtClean="0"/>
              <a:t>suatu komponen </a:t>
            </a:r>
            <a:r>
              <a:rPr lang="id-ID" dirty="0"/>
              <a:t>yang paling tepat.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PROSPECTOR</a:t>
            </a:r>
          </a:p>
          <a:p>
            <a:pPr lvl="1"/>
            <a:r>
              <a:rPr lang="id-ID" dirty="0"/>
              <a:t>sistem pakar yang membantu ahli geologi dalam mencari dan menemukan </a:t>
            </a:r>
            <a:r>
              <a:rPr lang="id-ID" dirty="0" smtClean="0"/>
              <a:t>deposit. </a:t>
            </a:r>
          </a:p>
          <a:p>
            <a:pPr lvl="1"/>
            <a:r>
              <a:rPr lang="id-ID" dirty="0" smtClean="0"/>
              <a:t>Data yg diinputkan : </a:t>
            </a:r>
            <a:r>
              <a:rPr lang="it-IT" dirty="0"/>
              <a:t>ciri-ciri geologi dicatat, sampel tanah dan </a:t>
            </a:r>
            <a:r>
              <a:rPr lang="it-IT" dirty="0" smtClean="0"/>
              <a:t>batu-batuan</a:t>
            </a:r>
            <a:r>
              <a:rPr lang="id-ID" dirty="0" smtClean="0"/>
              <a:t>.</a:t>
            </a:r>
          </a:p>
          <a:p>
            <a:r>
              <a:rPr lang="id-ID" dirty="0" smtClean="0"/>
              <a:t>DELTA</a:t>
            </a:r>
          </a:p>
          <a:p>
            <a:pPr lvl="1"/>
            <a:r>
              <a:rPr lang="id-ID" dirty="0"/>
              <a:t>Dibuat oleh perusahaan General Electric (GE) membantu karyawan bagian pemeliharaan </a:t>
            </a:r>
            <a:r>
              <a:rPr lang="id-ID" dirty="0" smtClean="0"/>
              <a:t>mesin lokomotif </a:t>
            </a:r>
            <a:r>
              <a:rPr lang="id-ID" dirty="0"/>
              <a:t>diesel dalam memantau mesin-mesin yang tidak berfungsi dengan baik </a:t>
            </a:r>
            <a:r>
              <a:rPr lang="id-ID" dirty="0" smtClean="0"/>
              <a:t>dan membimbing </a:t>
            </a:r>
            <a:r>
              <a:rPr lang="id-ID" dirty="0"/>
              <a:t>ke arah prosedur perbaikan.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FOLIO</a:t>
            </a:r>
          </a:p>
          <a:p>
            <a:pPr lvl="1"/>
            <a:r>
              <a:rPr lang="id-ID" dirty="0"/>
              <a:t>Sistem pakar yang menolong stock broker dan tugas manajer dalam menangani investasi </a:t>
            </a:r>
            <a:r>
              <a:rPr lang="id-ID" dirty="0" smtClean="0"/>
              <a:t>bagi kepentingan </a:t>
            </a:r>
            <a:r>
              <a:rPr lang="id-ID" dirty="0"/>
              <a:t>para langganannya. Stock broker mewawancarai langganan untuk </a:t>
            </a:r>
            <a:r>
              <a:rPr lang="id-ID" dirty="0" smtClean="0"/>
              <a:t>menentukan </a:t>
            </a:r>
            <a:r>
              <a:rPr lang="fi-FI" dirty="0" smtClean="0"/>
              <a:t>tujuan </a:t>
            </a:r>
            <a:r>
              <a:rPr lang="fi-FI" dirty="0"/>
              <a:t>sumber dan investasi mereka.</a:t>
            </a:r>
          </a:p>
          <a:p>
            <a:pPr lvl="1"/>
            <a:r>
              <a:rPr lang="it-IT" dirty="0" smtClean="0"/>
              <a:t>FOLIO </a:t>
            </a:r>
            <a:r>
              <a:rPr lang="it-IT" dirty="0"/>
              <a:t>bisa memberikan rekomendasi tentang keamanan investasi, mengevaluasi stock </a:t>
            </a:r>
            <a:r>
              <a:rPr lang="it-IT" dirty="0" smtClean="0"/>
              <a:t>beresiko</a:t>
            </a:r>
            <a:r>
              <a:rPr lang="id-ID" dirty="0" smtClean="0"/>
              <a:t> tinggi,menghitung </a:t>
            </a:r>
            <a:r>
              <a:rPr lang="id-ID" dirty="0"/>
              <a:t>pengembalian modal, dan membuat keputusan dalam hal pemasaran </a:t>
            </a:r>
            <a:r>
              <a:rPr lang="id-ID" dirty="0" smtClean="0"/>
              <a:t>suatu komoditi</a:t>
            </a:r>
            <a:r>
              <a:rPr lang="id-ID" dirty="0"/>
              <a:t>.</a:t>
            </a:r>
          </a:p>
          <a:p>
            <a:pPr lvl="1"/>
            <a:r>
              <a:rPr lang="id-ID" dirty="0" smtClean="0"/>
              <a:t>Membantu </a:t>
            </a:r>
            <a:r>
              <a:rPr lang="id-ID" dirty="0"/>
              <a:t>para perencana keuangan untuk memperkecil kerugian karena pajak, inflasi </a:t>
            </a:r>
            <a:r>
              <a:rPr lang="id-ID" dirty="0" smtClean="0"/>
              <a:t>atau </a:t>
            </a:r>
            <a:r>
              <a:rPr lang="fi-FI" dirty="0" smtClean="0"/>
              <a:t>faktor </a:t>
            </a:r>
            <a:r>
              <a:rPr lang="fi-FI" dirty="0"/>
              <a:t>lain misal turun naiknya nilai mata </a:t>
            </a:r>
            <a:r>
              <a:rPr lang="fi-FI" dirty="0" smtClean="0"/>
              <a:t>uang</a:t>
            </a:r>
            <a:r>
              <a:rPr lang="id-ID" dirty="0" smtClean="0"/>
              <a:t>.</a:t>
            </a:r>
          </a:p>
          <a:p>
            <a:pPr>
              <a:buNone/>
            </a:pPr>
            <a:endParaRPr lang="id-ID" dirty="0" smtClean="0"/>
          </a:p>
          <a:p>
            <a:pPr lvl="1"/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EL</a:t>
            </a:r>
          </a:p>
          <a:p>
            <a:pPr lvl="1"/>
            <a:r>
              <a:rPr lang="id-ID" dirty="0"/>
              <a:t>Digunakan untuk menganalisa dan membantu rekayasa rancangan sirkuit elektronik yang </a:t>
            </a:r>
            <a:r>
              <a:rPr lang="id-ID" dirty="0" smtClean="0"/>
              <a:t>terbuat </a:t>
            </a:r>
            <a:r>
              <a:rPr lang="es-ES" dirty="0" err="1" smtClean="0"/>
              <a:t>dari</a:t>
            </a:r>
            <a:r>
              <a:rPr lang="es-ES" dirty="0" smtClean="0"/>
              <a:t> </a:t>
            </a:r>
            <a:r>
              <a:rPr lang="es-ES" dirty="0"/>
              <a:t>transistor, </a:t>
            </a:r>
            <a:r>
              <a:rPr lang="es-ES" dirty="0" err="1"/>
              <a:t>dioda</a:t>
            </a:r>
            <a:r>
              <a:rPr lang="es-ES" dirty="0"/>
              <a:t> dan resistor.</a:t>
            </a:r>
          </a:p>
          <a:p>
            <a:pPr lvl="1"/>
            <a:r>
              <a:rPr lang="id-ID" dirty="0" smtClean="0"/>
              <a:t>Diagram </a:t>
            </a:r>
            <a:r>
              <a:rPr lang="id-ID" dirty="0"/>
              <a:t>skematik dari sirkuit ini dimasukkan ke dalam komputer dan EL </a:t>
            </a:r>
            <a:r>
              <a:rPr lang="id-ID" dirty="0" smtClean="0"/>
              <a:t>menganalisis </a:t>
            </a:r>
            <a:r>
              <a:rPr lang="nn-NO" dirty="0" smtClean="0"/>
              <a:t>menentukan </a:t>
            </a:r>
            <a:r>
              <a:rPr lang="nn-NO" dirty="0"/>
              <a:t>karakteristik sirkuit, nilai voltase, dan strum yang ada pada semua titik sirkuit.</a:t>
            </a:r>
          </a:p>
          <a:p>
            <a:pPr lvl="1"/>
            <a:r>
              <a:rPr lang="id-ID" dirty="0" smtClean="0"/>
              <a:t>Basis </a:t>
            </a:r>
            <a:r>
              <a:rPr lang="id-ID" dirty="0"/>
              <a:t>pengetahuan pada EL merupakan prinsip umum elektronik seperti hukum OHM, </a:t>
            </a:r>
            <a:r>
              <a:rPr lang="id-ID" dirty="0" smtClean="0"/>
              <a:t>hukumkirchoff</a:t>
            </a:r>
            <a:r>
              <a:rPr lang="id-ID" dirty="0"/>
              <a:t>, karakteristik komponen, teori operasi transistor.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1952</Words>
  <Application>Microsoft Macintosh PowerPoint</Application>
  <PresentationFormat>On-screen Show (4:3)</PresentationFormat>
  <Paragraphs>200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SISTEM PAKAR (expert system)</vt:lpstr>
      <vt:lpstr>SISTEM PAKAR</vt:lpstr>
      <vt:lpstr>SISTEM PAKAR</vt:lpstr>
      <vt:lpstr>SISTEM PAKAR</vt:lpstr>
      <vt:lpstr>BEBERAPA CONTOH</vt:lpstr>
      <vt:lpstr>BEBERAPA CONTOH</vt:lpstr>
      <vt:lpstr>BEBERAPA CONTOH</vt:lpstr>
      <vt:lpstr>BEBERAPA CONTOH</vt:lpstr>
      <vt:lpstr>BEBERAPA CONTOH</vt:lpstr>
      <vt:lpstr>RUANG LINGKUP </vt:lpstr>
      <vt:lpstr>RUANG LINGKUP </vt:lpstr>
      <vt:lpstr>RUANG LINGKUP </vt:lpstr>
      <vt:lpstr>MANFAAT</vt:lpstr>
      <vt:lpstr>KELEMAHAN</vt:lpstr>
      <vt:lpstr>STRUKTUR</vt:lpstr>
      <vt:lpstr>KOMPONEN</vt:lpstr>
      <vt:lpstr>KOMPONEN</vt:lpstr>
      <vt:lpstr>KOMPONEN</vt:lpstr>
      <vt:lpstr>KOMPONEN </vt:lpstr>
      <vt:lpstr>KOMPONEN</vt:lpstr>
      <vt:lpstr>KOMPONEN</vt:lpstr>
      <vt:lpstr>KOMPONEN</vt:lpstr>
      <vt:lpstr>KOMPONEN</vt:lpstr>
      <vt:lpstr>BASIS PENGETAHUAN  (KNOWLEDGE BASE)</vt:lpstr>
      <vt:lpstr>BASIS PENGETAHUAN  (KNOWLEDGE BASE)</vt:lpstr>
      <vt:lpstr>BASIS PENGETAHUAN  (KNOWLEDGE BASE)</vt:lpstr>
      <vt:lpstr>MESIN INFERENSI  (INFERENCE ENGINE)</vt:lpstr>
      <vt:lpstr>Contoh IE </vt:lpstr>
      <vt:lpstr>Contoh IE </vt:lpstr>
      <vt:lpstr>Contoh IE (Forward)</vt:lpstr>
      <vt:lpstr>Contoh IE (Forward)</vt:lpstr>
      <vt:lpstr>Contoh IE (Forward)</vt:lpstr>
      <vt:lpstr>Contoh IE (Forward)</vt:lpstr>
      <vt:lpstr>Contoh Hasil  Representasi Pengetahuan dr Pakar</vt:lpstr>
      <vt:lpstr>Contoh Hasil  Representasi Pengetahuan dr Pakar</vt:lpstr>
      <vt:lpstr>Contoh Hasil  Representasi Pengetahuan dr Pakar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PAKAR (expert system)</dc:title>
  <dc:creator>user</dc:creator>
  <cp:lastModifiedBy>Edy Mulyanto</cp:lastModifiedBy>
  <cp:revision>21</cp:revision>
  <dcterms:created xsi:type="dcterms:W3CDTF">2015-04-06T00:57:32Z</dcterms:created>
  <dcterms:modified xsi:type="dcterms:W3CDTF">2017-03-23T03:34:38Z</dcterms:modified>
</cp:coreProperties>
</file>