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1" r:id="rId6"/>
    <p:sldId id="309" r:id="rId7"/>
    <p:sldId id="310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39097"/>
            <a:ext cx="5447072" cy="3494791"/>
          </a:xfrm>
        </p:spPr>
        <p:txBody>
          <a:bodyPr>
            <a:normAutofit/>
          </a:bodyPr>
          <a:lstStyle/>
          <a:p>
            <a:r>
              <a:rPr lang="en-US" sz="5400" dirty="0"/>
              <a:t>ARTIFICIAL ENTELLEGENCE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Riffa </a:t>
            </a:r>
            <a:r>
              <a:rPr lang="en-US" dirty="0" err="1"/>
              <a:t>haviani</a:t>
            </a:r>
            <a:r>
              <a:rPr lang="en-US" dirty="0"/>
              <a:t> </a:t>
            </a:r>
            <a:r>
              <a:rPr lang="en-US" dirty="0" err="1"/>
              <a:t>laluima</a:t>
            </a:r>
            <a:r>
              <a:rPr lang="en-US" dirty="0"/>
              <a:t>.,</a:t>
            </a:r>
            <a:r>
              <a:rPr lang="en-US" dirty="0" err="1"/>
              <a:t>m.t.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908A-9D20-4220-AC50-84C5EB6E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EBB26-51F2-4EAE-9959-61F76101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665EA-B41F-073F-5ABE-A740295B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0" y="197645"/>
            <a:ext cx="10268810" cy="514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6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FCF3-98C2-6F86-0357-418E94BA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REPRESENTASI PENGETAHUAN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CDE5-2AF6-C5A7-BABA-62573796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Representasi dimaksudkan untuk menangkap sifat-sifat penting </a:t>
            </a:r>
            <a:r>
              <a:rPr lang="id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problema</a:t>
            </a: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&amp; membuat informasi tersebut. dapat diakses oleh prosedur pemecahan permasalahan.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Bahasa representasi harus dapat membuat seorang pemrogram mampu mengekspresikan pengetahuan yang diperlukan untuk mendapatkan solusi permasalahan.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Banyak cara untuk merepresentasikan pengetahuan (fakta) dalam program AI. Ada dua </a:t>
            </a:r>
            <a:r>
              <a:rPr lang="id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entiti</a:t>
            </a: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perlu diperhatikan: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Fakta: kejadian sebenarnya. Fakta inilah yang akan kita representasikan.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Representasi dari fakta. Dari representasi ini, kita akan dapat memanipulasinya.</a:t>
            </a:r>
          </a:p>
        </p:txBody>
      </p:sp>
    </p:spTree>
    <p:extLst>
      <p:ext uri="{BB962C8B-B14F-4D97-AF65-F5344CB8AC3E}">
        <p14:creationId xmlns:p14="http://schemas.microsoft.com/office/powerpoint/2010/main" val="257426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7B8F-0F16-1CB5-3CB5-39954C79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REPRESENTASI PENGETAHUAN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568A-8BDC-D436-C12A-898A3281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id-ID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Graph</a:t>
            </a:r>
            <a:r>
              <a:rPr lang="id-ID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Keadaan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 Terdiri dari </a:t>
            </a:r>
            <a:r>
              <a:rPr lang="id-ID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menunjukkan keadaan yaitu keadaan awal dan keadaan baru yang akan dicapai.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b. </a:t>
            </a:r>
            <a:r>
              <a:rPr lang="id-ID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dihubungkan dengan menggunakan </a:t>
            </a:r>
            <a:r>
              <a:rPr lang="id-ID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arc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id-ID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edge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/busur yang diberi panah.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c. </a:t>
            </a:r>
            <a:r>
              <a:rPr lang="id-ID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Graph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mendefinisikan kondisi tujuan (</a:t>
            </a:r>
            <a:r>
              <a:rPr lang="id-ID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d-ID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goal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</a:t>
            </a:r>
            <a:r>
              <a:rPr lang="id-ID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yg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merupakan solusi dari cakupan sebuah persoalan.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d. State </a:t>
            </a:r>
            <a:r>
              <a:rPr lang="id-ID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space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mencari karakteristik pemecahan soal, sebagai proses dari menemukan sebuah </a:t>
            </a:r>
            <a:r>
              <a:rPr lang="id-ID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path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/jalur dari </a:t>
            </a:r>
            <a:r>
              <a:rPr lang="id-ID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awal sampai </a:t>
            </a:r>
            <a:r>
              <a:rPr lang="id-ID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tujuan.</a:t>
            </a:r>
          </a:p>
        </p:txBody>
      </p:sp>
    </p:spTree>
    <p:extLst>
      <p:ext uri="{BB962C8B-B14F-4D97-AF65-F5344CB8AC3E}">
        <p14:creationId xmlns:p14="http://schemas.microsoft.com/office/powerpoint/2010/main" val="191279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4168-C6EC-BD86-9CED-F65D98D5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REPRESENTASI PENGETAHUAN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BD64-BFC5-4CDE-7FCC-22BFDEDD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State </a:t>
            </a:r>
            <a:r>
              <a:rPr lang="id-ID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Space</a:t>
            </a:r>
            <a:r>
              <a:rPr lang="id-ID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dapat </a:t>
            </a:r>
            <a:r>
              <a:rPr lang="id-ID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direpresentasilan</a:t>
            </a:r>
            <a:r>
              <a:rPr lang="id-ID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dengan 4 komponen: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id-ID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 N : himpunan dari </a:t>
            </a:r>
            <a:r>
              <a:rPr lang="id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</a:t>
            </a: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d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graph</a:t>
            </a: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berkorespondensi ke </a:t>
            </a:r>
            <a:r>
              <a:rPr lang="id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node-node</a:t>
            </a: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dalam sebuah proses pemecahan persoalan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id-ID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b. A : himpunan dari </a:t>
            </a:r>
            <a:r>
              <a:rPr lang="id-ID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arc</a:t>
            </a:r>
            <a:r>
              <a:rPr lang="id-ID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id-ID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edge</a:t>
            </a:r>
            <a:r>
              <a:rPr lang="id-ID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antara </a:t>
            </a:r>
            <a:r>
              <a:rPr lang="id-ID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node-node</a:t>
            </a:r>
            <a:r>
              <a:rPr lang="id-ID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berkorespondensi ke langkah-langkah dalam sebuah proses pemecahan persoalan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id-ID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c. S : himpunan bagian yang tidak kosong dari N, terdiri dari start </a:t>
            </a:r>
            <a:r>
              <a:rPr lang="id-ID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  <a:r>
              <a:rPr lang="id-ID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id-ID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d. GD : himpunan bagian yang tidak kosong dari N, terdiri dari </a:t>
            </a:r>
            <a:r>
              <a:rPr lang="id-ID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goal</a:t>
            </a:r>
            <a:r>
              <a:rPr lang="id-ID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d-ID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  <a:r>
              <a:rPr lang="id-ID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85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903B-2A45-21E2-E691-93D96CCA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REPRESENTASI PENGETAHUAN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504E-C989-7383-38A4-5971070D5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Path Solusi Path Solusi </a:t>
            </a:r>
          </a:p>
          <a:p>
            <a:pPr lvl="1"/>
            <a:r>
              <a:rPr lang="sv-SE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merupakan sebuah path yang melalui graph dari node S menuju node GD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7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4360-887C-91EA-CDAC-82057D30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92A031-A71B-440A-0FD7-E57B76EB9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480" y="1737360"/>
            <a:ext cx="7486246" cy="3737134"/>
          </a:xfrm>
        </p:spPr>
      </p:pic>
    </p:spTree>
    <p:extLst>
      <p:ext uri="{BB962C8B-B14F-4D97-AF65-F5344CB8AC3E}">
        <p14:creationId xmlns:p14="http://schemas.microsoft.com/office/powerpoint/2010/main" val="19981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57FC-3200-CA3E-EE78-BE687E79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id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3B4772-844C-7BB4-5198-D96BE9700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334" y="2495588"/>
            <a:ext cx="9837346" cy="1866823"/>
          </a:xfrm>
        </p:spPr>
      </p:pic>
    </p:spTree>
    <p:extLst>
      <p:ext uri="{BB962C8B-B14F-4D97-AF65-F5344CB8AC3E}">
        <p14:creationId xmlns:p14="http://schemas.microsoft.com/office/powerpoint/2010/main" val="21126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6731-7F92-FB94-A76C-A3A17E43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81ED3-7D54-76FE-5DB6-38A5F3CDF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746" y="821255"/>
            <a:ext cx="8269107" cy="4299386"/>
          </a:xfrm>
        </p:spPr>
      </p:pic>
    </p:spTree>
    <p:extLst>
      <p:ext uri="{BB962C8B-B14F-4D97-AF65-F5344CB8AC3E}">
        <p14:creationId xmlns:p14="http://schemas.microsoft.com/office/powerpoint/2010/main" val="686140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E34B-FE74-E6CF-F781-15C7B062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E2ADF-0000-FABF-E7B3-9328419C8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565" y="1180287"/>
            <a:ext cx="7266013" cy="3940354"/>
          </a:xfrm>
        </p:spPr>
      </p:pic>
    </p:spTree>
    <p:extLst>
      <p:ext uri="{BB962C8B-B14F-4D97-AF65-F5344CB8AC3E}">
        <p14:creationId xmlns:p14="http://schemas.microsoft.com/office/powerpoint/2010/main" val="3680725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859A-C317-FCA8-3A8E-03A624EE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26D1C9-00A7-FC16-CF26-A4B217604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845" y="55632"/>
            <a:ext cx="6962375" cy="5813356"/>
          </a:xfrm>
        </p:spPr>
      </p:pic>
    </p:spTree>
    <p:extLst>
      <p:ext uri="{BB962C8B-B14F-4D97-AF65-F5344CB8AC3E}">
        <p14:creationId xmlns:p14="http://schemas.microsoft.com/office/powerpoint/2010/main" val="190370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C441-3579-4675-8CBD-6CC9203F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penilaian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05440-D2F5-4A20-99EB-8E04470B0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UAS 	: 20%</a:t>
            </a:r>
          </a:p>
          <a:p>
            <a:r>
              <a:rPr lang="en-US" dirty="0"/>
              <a:t>UTS	: 20%</a:t>
            </a:r>
          </a:p>
          <a:p>
            <a:r>
              <a:rPr lang="en-US" dirty="0"/>
              <a:t>TUGAS	</a:t>
            </a:r>
            <a:r>
              <a:rPr lang="en-US" dirty="0" err="1"/>
              <a:t>mingguan</a:t>
            </a:r>
            <a:r>
              <a:rPr lang="en-US" dirty="0"/>
              <a:t> : 25 %</a:t>
            </a:r>
          </a:p>
          <a:p>
            <a:r>
              <a:rPr lang="en-US" dirty="0"/>
              <a:t>TUGAS </a:t>
            </a:r>
            <a:r>
              <a:rPr lang="en-US" dirty="0" err="1"/>
              <a:t>Besar</a:t>
            </a:r>
            <a:r>
              <a:rPr lang="en-US" dirty="0"/>
              <a:t> : 25 % </a:t>
            </a:r>
          </a:p>
          <a:p>
            <a:r>
              <a:rPr lang="en-US" dirty="0"/>
              <a:t>QUIZ	: 10%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603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464B-1D8A-C1A5-5844-DEE64E08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7075A-E080-1881-5578-1B5461AFF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800" y="457200"/>
            <a:ext cx="7017779" cy="5411788"/>
          </a:xfrm>
        </p:spPr>
      </p:pic>
    </p:spTree>
    <p:extLst>
      <p:ext uri="{BB962C8B-B14F-4D97-AF65-F5344CB8AC3E}">
        <p14:creationId xmlns:p14="http://schemas.microsoft.com/office/powerpoint/2010/main" val="1026798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631B-A253-AE35-25F6-C787241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AF466F-F69A-9F97-0300-FB15BF67E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948" y="784873"/>
            <a:ext cx="5345157" cy="5084115"/>
          </a:xfrm>
        </p:spPr>
      </p:pic>
    </p:spTree>
    <p:extLst>
      <p:ext uri="{BB962C8B-B14F-4D97-AF65-F5344CB8AC3E}">
        <p14:creationId xmlns:p14="http://schemas.microsoft.com/office/powerpoint/2010/main" val="91106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E0F2-0EF2-A5FB-7993-DAC5E4BF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D904E-5303-4CA3-A492-A8159D3DC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911" y="513244"/>
            <a:ext cx="9597657" cy="3308509"/>
          </a:xfrm>
        </p:spPr>
      </p:pic>
    </p:spTree>
    <p:extLst>
      <p:ext uri="{BB962C8B-B14F-4D97-AF65-F5344CB8AC3E}">
        <p14:creationId xmlns:p14="http://schemas.microsoft.com/office/powerpoint/2010/main" val="1275878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BF44-ED52-E803-3BE5-2F4AA875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88764F-C39D-33D0-F73F-902600CF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336" y="65377"/>
            <a:ext cx="6677411" cy="6064805"/>
          </a:xfrm>
        </p:spPr>
      </p:pic>
    </p:spTree>
    <p:extLst>
      <p:ext uri="{BB962C8B-B14F-4D97-AF65-F5344CB8AC3E}">
        <p14:creationId xmlns:p14="http://schemas.microsoft.com/office/powerpoint/2010/main" val="3363844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83E8-DF8F-2F42-64F0-386FB777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7EED-3320-F71D-6D74-1C03C48D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749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AB73-9968-40FF-96B0-74076C7D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29242"/>
          </a:xfrm>
        </p:spPr>
        <p:txBody>
          <a:bodyPr>
            <a:normAutofit/>
          </a:bodyPr>
          <a:lstStyle/>
          <a:p>
            <a:r>
              <a:rPr lang="en-US" dirty="0"/>
              <a:t>DEFINISI AI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3B61-1979-44B2-821A-F28388F4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492359" cy="3760891"/>
          </a:xfrm>
        </p:spPr>
        <p:txBody>
          <a:bodyPr/>
          <a:lstStyle/>
          <a:p>
            <a:r>
              <a:rPr lang="en-ID" dirty="0" err="1">
                <a:solidFill>
                  <a:schemeClr val="tx1"/>
                </a:solidFill>
              </a:rPr>
              <a:t>Terdapat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berbagai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istilah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mengenai</a:t>
            </a:r>
            <a:r>
              <a:rPr lang="en-ID" dirty="0">
                <a:solidFill>
                  <a:schemeClr val="tx1"/>
                </a:solidFill>
              </a:rPr>
              <a:t> Artificial Intelligence (AI), </a:t>
            </a:r>
            <a:r>
              <a:rPr lang="en-ID" dirty="0" err="1">
                <a:solidFill>
                  <a:schemeClr val="tx1"/>
                </a:solidFill>
              </a:rPr>
              <a:t>diantaranya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seperti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tertera</a:t>
            </a:r>
            <a:r>
              <a:rPr lang="en-ID" dirty="0">
                <a:solidFill>
                  <a:schemeClr val="tx1"/>
                </a:solidFill>
              </a:rPr>
              <a:t> pada [1] </a:t>
            </a:r>
            <a:r>
              <a:rPr lang="en-ID" dirty="0" err="1">
                <a:solidFill>
                  <a:schemeClr val="tx1"/>
                </a:solidFill>
              </a:rPr>
              <a:t>dimana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terdapat</a:t>
            </a:r>
            <a:r>
              <a:rPr lang="en-ID" dirty="0">
                <a:solidFill>
                  <a:schemeClr val="tx1"/>
                </a:solidFill>
              </a:rPr>
              <a:t> 4 </a:t>
            </a:r>
            <a:r>
              <a:rPr lang="en-ID" dirty="0" err="1">
                <a:solidFill>
                  <a:schemeClr val="tx1"/>
                </a:solidFill>
              </a:rPr>
              <a:t>macam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definisi</a:t>
            </a:r>
            <a:r>
              <a:rPr lang="en-ID" dirty="0">
                <a:solidFill>
                  <a:schemeClr val="tx1"/>
                </a:solidFill>
              </a:rPr>
              <a:t> AI </a:t>
            </a:r>
            <a:r>
              <a:rPr lang="en-ID" dirty="0" err="1">
                <a:solidFill>
                  <a:schemeClr val="tx1"/>
                </a:solidFill>
              </a:rPr>
              <a:t>yaitu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berfikir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rasional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bertindak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rasional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berfikir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seperti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manusia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bertindak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seperti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manusia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Pengertian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setiap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definisi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dilihat</a:t>
            </a:r>
            <a:r>
              <a:rPr lang="en-ID" dirty="0">
                <a:solidFill>
                  <a:schemeClr val="tx1"/>
                </a:solidFill>
              </a:rPr>
              <a:t> pada </a:t>
            </a:r>
            <a:r>
              <a:rPr lang="en-ID" dirty="0" err="1">
                <a:solidFill>
                  <a:schemeClr val="tx1"/>
                </a:solidFill>
              </a:rPr>
              <a:t>tabel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berikut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17146-3E38-B0D3-75E2-AA53844A2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56" y="1476364"/>
            <a:ext cx="5840361" cy="27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3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927A-D70C-47FD-851F-1B1997B3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DEFINISI AI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5E72-29AF-4CC4-9B96-76BC26113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Teknologi</a:t>
            </a:r>
            <a:r>
              <a:rPr lang="en-ID" dirty="0"/>
              <a:t> yang </a:t>
            </a:r>
            <a:r>
              <a:rPr lang="en-ID" dirty="0" err="1"/>
              <a:t>berada</a:t>
            </a:r>
            <a:r>
              <a:rPr lang="en-ID" dirty="0"/>
              <a:t> pada </a:t>
            </a:r>
            <a:r>
              <a:rPr lang="en-ID" dirty="0" err="1"/>
              <a:t>definisi</a:t>
            </a:r>
            <a:r>
              <a:rPr lang="en-ID" dirty="0"/>
              <a:t> AI </a:t>
            </a:r>
            <a:r>
              <a:rPr lang="en-ID" dirty="0" err="1"/>
              <a:t>sebagai</a:t>
            </a:r>
            <a:r>
              <a:rPr lang="en-ID" dirty="0"/>
              <a:t> “</a:t>
            </a:r>
            <a:r>
              <a:rPr lang="en-ID" dirty="0" err="1"/>
              <a:t>berfikir</a:t>
            </a:r>
            <a:r>
              <a:rPr lang="en-ID" dirty="0"/>
              <a:t>”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otak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(humanly)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model </a:t>
            </a:r>
            <a:r>
              <a:rPr lang="en-ID" dirty="0" err="1"/>
              <a:t>komputasi</a:t>
            </a:r>
            <a:r>
              <a:rPr lang="en-ID" dirty="0"/>
              <a:t> yang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rasional</a:t>
            </a:r>
            <a:r>
              <a:rPr lang="en-ID" dirty="0"/>
              <a:t> (rationally)</a:t>
            </a:r>
          </a:p>
          <a:p>
            <a:r>
              <a:rPr lang="en-ID" dirty="0"/>
              <a:t>AI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aksi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output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output yang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aksi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(acting humanly)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aksi</a:t>
            </a:r>
            <a:r>
              <a:rPr lang="en-ID" dirty="0"/>
              <a:t> yang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kaidah</a:t>
            </a:r>
            <a:r>
              <a:rPr lang="en-ID" dirty="0"/>
              <a:t> (acting rationally).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328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6912-A7F7-4770-8E69-40D685B5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Artificial Intelligence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2AD92C-EDDF-483B-8BFD-88A0E9795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57412"/>
            <a:ext cx="9418320" cy="2543175"/>
          </a:xfrm>
        </p:spPr>
      </p:pic>
    </p:spTree>
    <p:extLst>
      <p:ext uri="{BB962C8B-B14F-4D97-AF65-F5344CB8AC3E}">
        <p14:creationId xmlns:p14="http://schemas.microsoft.com/office/powerpoint/2010/main" val="114544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F83D-14B5-48D7-9AB3-2B09C4F5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65C8-CF73-41A1-90FC-FF5059790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1604"/>
            <a:ext cx="10058400" cy="4397969"/>
          </a:xfrm>
        </p:spPr>
        <p:txBody>
          <a:bodyPr>
            <a:no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Terdapat berbagai jenis pembagian teknologi AI :</a:t>
            </a:r>
          </a:p>
          <a:p>
            <a:r>
              <a:rPr lang="sv-SE" dirty="0">
                <a:solidFill>
                  <a:schemeClr val="tx1"/>
                </a:solidFill>
              </a:rPr>
              <a:t>1. </a:t>
            </a:r>
            <a:r>
              <a:rPr lang="en-ID" dirty="0">
                <a:solidFill>
                  <a:schemeClr val="tx1"/>
                </a:solidFill>
              </a:rPr>
              <a:t>General AI </a:t>
            </a:r>
            <a:r>
              <a:rPr lang="en-ID" dirty="0" err="1">
                <a:solidFill>
                  <a:schemeClr val="tx1"/>
                </a:solidFill>
              </a:rPr>
              <a:t>memiliki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tipe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kecerdasan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seperti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manusia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kecerdasan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mampu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beradaptasi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mampu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tugas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secara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luas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mulai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tugas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sederhana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hingga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kompleks</a:t>
            </a:r>
            <a:r>
              <a:rPr lang="en-ID" dirty="0">
                <a:solidFill>
                  <a:schemeClr val="tx1"/>
                </a:solidFill>
              </a:rPr>
              <a:t>. Adapun </a:t>
            </a:r>
            <a:r>
              <a:rPr lang="en-ID" dirty="0" err="1">
                <a:solidFill>
                  <a:schemeClr val="tx1"/>
                </a:solidFill>
              </a:rPr>
              <a:t>contoh</a:t>
            </a:r>
            <a:r>
              <a:rPr lang="en-ID" dirty="0">
                <a:solidFill>
                  <a:schemeClr val="tx1"/>
                </a:solidFill>
              </a:rPr>
              <a:t> specific AI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b="1" dirty="0">
                <a:solidFill>
                  <a:srgbClr val="0070C0"/>
                </a:solidFill>
              </a:rPr>
              <a:t>chatbot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untuk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pemesanan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tiket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pesawat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klasifikasi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jenis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penyakit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kulit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dst</a:t>
            </a:r>
            <a:r>
              <a:rPr lang="en-ID" dirty="0">
                <a:solidFill>
                  <a:schemeClr val="tx1"/>
                </a:solidFill>
              </a:rPr>
              <a:t>. 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2.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Berdasar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prinsip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kerja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teknologi</a:t>
            </a:r>
            <a:r>
              <a:rPr lang="en-ID" dirty="0">
                <a:solidFill>
                  <a:schemeClr val="tx1"/>
                </a:solidFill>
              </a:rPr>
              <a:t> AI, AI (intelligent agent) </a:t>
            </a:r>
            <a:r>
              <a:rPr lang="en-ID" dirty="0" err="1">
                <a:solidFill>
                  <a:schemeClr val="tx1"/>
                </a:solidFill>
              </a:rPr>
              <a:t>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digolongkan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menjadi</a:t>
            </a:r>
            <a:r>
              <a:rPr lang="en-ID" dirty="0">
                <a:solidFill>
                  <a:schemeClr val="tx1"/>
                </a:solidFill>
              </a:rPr>
              <a:t> problem </a:t>
            </a:r>
            <a:r>
              <a:rPr lang="en-ID" b="1" dirty="0">
                <a:solidFill>
                  <a:srgbClr val="0070C0"/>
                </a:solidFill>
              </a:rPr>
              <a:t>solving agent dan knowledge based agent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Prinsip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kerja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teknologi</a:t>
            </a:r>
            <a:r>
              <a:rPr lang="en-ID" dirty="0">
                <a:solidFill>
                  <a:schemeClr val="tx1"/>
                </a:solidFill>
              </a:rPr>
              <a:t> AI pada problem solving agent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penggunaan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algoritma</a:t>
            </a:r>
            <a:r>
              <a:rPr lang="en-ID" dirty="0">
                <a:solidFill>
                  <a:schemeClr val="tx1"/>
                </a:solidFill>
              </a:rPr>
              <a:t> searching </a:t>
            </a:r>
            <a:r>
              <a:rPr lang="en-ID" dirty="0" err="1">
                <a:solidFill>
                  <a:schemeClr val="tx1"/>
                </a:solidFill>
              </a:rPr>
              <a:t>untuk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mencari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solusi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terbaik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sebuah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persoalan</a:t>
            </a:r>
            <a:r>
              <a:rPr lang="en-ID" dirty="0">
                <a:solidFill>
                  <a:schemeClr val="tx1"/>
                </a:solidFill>
              </a:rPr>
              <a:t>. </a:t>
            </a:r>
          </a:p>
          <a:p>
            <a:r>
              <a:rPr lang="en-ID" dirty="0">
                <a:solidFill>
                  <a:schemeClr val="tx1"/>
                </a:solidFill>
              </a:rPr>
              <a:t>3. </a:t>
            </a:r>
            <a:r>
              <a:rPr lang="en-ID" dirty="0" err="1">
                <a:solidFill>
                  <a:schemeClr val="tx1"/>
                </a:solidFill>
              </a:rPr>
              <a:t>Contoh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persoalan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diselesaikan</a:t>
            </a:r>
            <a:r>
              <a:rPr lang="en-ID" dirty="0">
                <a:solidFill>
                  <a:schemeClr val="tx1"/>
                </a:solidFill>
              </a:rPr>
              <a:t> oleh problem solving agent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persoalan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pencarian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rgbClr val="0070C0"/>
                </a:solidFill>
              </a:rPr>
              <a:t>rute</a:t>
            </a:r>
            <a:r>
              <a:rPr lang="en-ID" b="1" dirty="0">
                <a:solidFill>
                  <a:srgbClr val="0070C0"/>
                </a:solidFill>
              </a:rPr>
              <a:t> </a:t>
            </a:r>
            <a:r>
              <a:rPr lang="en-ID" b="1" dirty="0" err="1">
                <a:solidFill>
                  <a:srgbClr val="0070C0"/>
                </a:solidFill>
              </a:rPr>
              <a:t>terpendek</a:t>
            </a:r>
            <a:r>
              <a:rPr lang="en-ID" b="1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sebuah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lokasi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asal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lokasi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tujuan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persoalan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penjadwalan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kelas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persoalan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pewarnaan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peta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permainan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catur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dll</a:t>
            </a:r>
            <a:r>
              <a:rPr lang="en-ID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9855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06C-FD53-426A-9D00-1323F5DE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AC905-5A35-406D-AB68-C885314D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840267"/>
            <a:ext cx="5362884" cy="3761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CD14F-5228-4AB0-ACBB-A7CDEBEBC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162" y="721614"/>
            <a:ext cx="4507889" cy="37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4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BF52-FCA1-4DD2-ABDA-55A9B69C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EC916-3C2C-43FA-B28D-DA2DC1AC8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011981"/>
            <a:ext cx="9726665" cy="3910550"/>
          </a:xfrm>
        </p:spPr>
      </p:pic>
    </p:spTree>
    <p:extLst>
      <p:ext uri="{BB962C8B-B14F-4D97-AF65-F5344CB8AC3E}">
        <p14:creationId xmlns:p14="http://schemas.microsoft.com/office/powerpoint/2010/main" val="340782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8CCB-E3B1-4D03-B6C5-A66E9F81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F2C97-DC22-42E6-9098-C9574C26A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937" y="530942"/>
            <a:ext cx="8456126" cy="5060463"/>
          </a:xfrm>
        </p:spPr>
      </p:pic>
    </p:spTree>
    <p:extLst>
      <p:ext uri="{BB962C8B-B14F-4D97-AF65-F5344CB8AC3E}">
        <p14:creationId xmlns:p14="http://schemas.microsoft.com/office/powerpoint/2010/main" val="35964335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{1B98ADFF-EC70-4E0F-B594-5951AD2CFE66}tf11437505_win32</Template>
  <TotalTime>112</TotalTime>
  <Words>571</Words>
  <Application>Microsoft Office PowerPoint</Application>
  <PresentationFormat>Widescreen</PresentationFormat>
  <Paragraphs>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Georgia Pro Cond Light</vt:lpstr>
      <vt:lpstr>Speak Pro</vt:lpstr>
      <vt:lpstr>RetrospectVTI</vt:lpstr>
      <vt:lpstr>ARTIFICIAL ENTELLEGENCE</vt:lpstr>
      <vt:lpstr>penilaian</vt:lpstr>
      <vt:lpstr>DEFINISI AI</vt:lpstr>
      <vt:lpstr>DEFINISI AI</vt:lpstr>
      <vt:lpstr>Jenis Teknologi Artificial Intelligence</vt:lpstr>
      <vt:lpstr>Jenis Teknologi Artificial Intelligence</vt:lpstr>
      <vt:lpstr>PowerPoint Presentation</vt:lpstr>
      <vt:lpstr>PowerPoint Presentation</vt:lpstr>
      <vt:lpstr>PowerPoint Presentation</vt:lpstr>
      <vt:lpstr>PowerPoint Presentation</vt:lpstr>
      <vt:lpstr>REPRESENTASI PENGETAHUAN</vt:lpstr>
      <vt:lpstr>REPRESENTASI PENGETAHUAN</vt:lpstr>
      <vt:lpstr>REPRESENTASI PENGETAHUAN</vt:lpstr>
      <vt:lpstr>REPRESENTASI PENGETAHUAN</vt:lpstr>
      <vt:lpstr>Contoh </vt:lpstr>
      <vt:lpstr>Contoh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ASUS</dc:creator>
  <cp:lastModifiedBy>ASUS</cp:lastModifiedBy>
  <cp:revision>21</cp:revision>
  <dcterms:created xsi:type="dcterms:W3CDTF">2021-10-03T14:11:53Z</dcterms:created>
  <dcterms:modified xsi:type="dcterms:W3CDTF">2022-09-25T12:51:06Z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