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2"/>
  </p:notesMasterIdLst>
  <p:sldIdLst>
    <p:sldId id="278" r:id="rId2"/>
    <p:sldId id="291" r:id="rId3"/>
    <p:sldId id="280" r:id="rId4"/>
    <p:sldId id="279" r:id="rId5"/>
    <p:sldId id="281" r:id="rId6"/>
    <p:sldId id="294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7" r:id="rId16"/>
    <p:sldId id="308" r:id="rId17"/>
    <p:sldId id="309" r:id="rId18"/>
    <p:sldId id="304" r:id="rId19"/>
    <p:sldId id="305" r:id="rId20"/>
    <p:sldId id="306" r:id="rId21"/>
    <p:sldId id="311" r:id="rId22"/>
    <p:sldId id="312" r:id="rId23"/>
    <p:sldId id="310" r:id="rId24"/>
    <p:sldId id="295" r:id="rId25"/>
    <p:sldId id="313" r:id="rId26"/>
    <p:sldId id="282" r:id="rId27"/>
    <p:sldId id="315" r:id="rId28"/>
    <p:sldId id="314" r:id="rId29"/>
    <p:sldId id="316" r:id="rId30"/>
    <p:sldId id="293" r:id="rId3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F6"/>
    <a:srgbClr val="202C8F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09" autoAdjust="0"/>
  </p:normalViewPr>
  <p:slideViewPr>
    <p:cSldViewPr snapToGrid="0" snapToObjects="1">
      <p:cViewPr varScale="1">
        <p:scale>
          <a:sx n="65" d="100"/>
          <a:sy n="65" d="100"/>
        </p:scale>
        <p:origin x="858" y="6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dlm</a:t>
            </a:r>
            <a:r>
              <a:rPr lang="en-US" dirty="0"/>
              <a:t> LOGIKA FUZZY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Riffa </a:t>
            </a:r>
            <a:r>
              <a:rPr lang="en-US" dirty="0" err="1"/>
              <a:t>Haviani</a:t>
            </a:r>
            <a:r>
              <a:rPr lang="en-US" dirty="0"/>
              <a:t> </a:t>
            </a:r>
            <a:r>
              <a:rPr lang="en-US" dirty="0" err="1"/>
              <a:t>Laluma,MT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59408A-C52C-E4F3-2A1D-8D67B6970BCF}"/>
              </a:ext>
            </a:extLst>
          </p:cNvPr>
          <p:cNvSpPr txBox="1"/>
          <p:nvPr/>
        </p:nvSpPr>
        <p:spPr>
          <a:xfrm>
            <a:off x="521110" y="1483926"/>
            <a:ext cx="933081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2. </a:t>
            </a:r>
            <a:r>
              <a:rPr lang="en-US" sz="28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IF </a:t>
            </a:r>
            <a:r>
              <a:rPr lang="en-US" sz="2800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permintaan</a:t>
            </a:r>
            <a:r>
              <a:rPr lang="en-US" sz="28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TURUN AND </a:t>
            </a:r>
            <a:r>
              <a:rPr lang="en-US" sz="2800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persediaan</a:t>
            </a:r>
            <a:r>
              <a:rPr lang="en-US" sz="28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SEDIKIT THEN </a:t>
            </a:r>
            <a:r>
              <a:rPr lang="en-US" sz="2800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produksi</a:t>
            </a:r>
            <a:r>
              <a:rPr lang="en-US" sz="28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barang</a:t>
            </a:r>
            <a:r>
              <a:rPr lang="en-US" sz="28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BERKURANG</a:t>
            </a:r>
          </a:p>
          <a:p>
            <a:pPr algn="l"/>
            <a:endParaRPr lang="en-US" sz="2800" dirty="0">
              <a:solidFill>
                <a:srgbClr val="00B050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l-GR" sz="2400" dirty="0">
                <a:solidFill>
                  <a:schemeClr val="accent6">
                    <a:lumMod val="75000"/>
                  </a:schemeClr>
                </a:solidFill>
              </a:rPr>
              <a:t>α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-predikat2 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μPmtTURUN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n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μPsdSEDIKIT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		= min(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μPmtTURUN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[4000],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μPsdSEDIKIT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[300])</a:t>
            </a: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		= min (0.25, 0.6)</a:t>
            </a: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		=0.25</a:t>
            </a: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(7000-z)/5000 = 0.25 </a:t>
            </a: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		= 5750</a:t>
            </a:r>
          </a:p>
          <a:p>
            <a:pPr algn="l"/>
            <a:endParaRPr lang="en-US" sz="2400" dirty="0">
              <a:solidFill>
                <a:srgbClr val="00B050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ACB43C-04DD-0869-F031-99937D11C429}"/>
              </a:ext>
            </a:extLst>
          </p:cNvPr>
          <p:cNvSpPr txBox="1">
            <a:spLocks/>
          </p:cNvSpPr>
          <p:nvPr/>
        </p:nvSpPr>
        <p:spPr>
          <a:xfrm>
            <a:off x="521110" y="458085"/>
            <a:ext cx="6400800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>
                <a:latin typeface="Arial Black" panose="020B0604020202020204" pitchFamily="34" charset="0"/>
                <a:cs typeface="Arial Black" panose="020B0604020202020204" pitchFamily="34" charset="0"/>
              </a:rPr>
              <a:t>solusi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9096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59408A-C52C-E4F3-2A1D-8D67B6970BCF}"/>
              </a:ext>
            </a:extLst>
          </p:cNvPr>
          <p:cNvSpPr txBox="1"/>
          <p:nvPr/>
        </p:nvSpPr>
        <p:spPr>
          <a:xfrm>
            <a:off x="521110" y="1483926"/>
            <a:ext cx="933081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3. IF </a:t>
            </a:r>
            <a:r>
              <a:rPr lang="en-US" sz="3200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permintaan</a:t>
            </a:r>
            <a:r>
              <a:rPr lang="en-US" sz="32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NAIK AND </a:t>
            </a:r>
            <a:r>
              <a:rPr lang="en-US" sz="3200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persediaan</a:t>
            </a:r>
            <a:r>
              <a:rPr lang="en-US" sz="32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BANYAK THEN </a:t>
            </a:r>
            <a:r>
              <a:rPr lang="en-US" sz="3200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produksi</a:t>
            </a:r>
            <a:r>
              <a:rPr lang="en-US" sz="32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barang</a:t>
            </a:r>
            <a:r>
              <a:rPr lang="en-US" sz="32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BERTAMBAH</a:t>
            </a:r>
          </a:p>
          <a:p>
            <a:pPr algn="l"/>
            <a:endParaRPr lang="en-US" sz="2800" dirty="0">
              <a:solidFill>
                <a:srgbClr val="00B050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l-GR" sz="2400" dirty="0">
                <a:solidFill>
                  <a:schemeClr val="accent6">
                    <a:lumMod val="75000"/>
                  </a:schemeClr>
                </a:solidFill>
              </a:rPr>
              <a:t>α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-predikat3 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μPmtNAIK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n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μPsdBANYAK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		= min(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μPmtNAIK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[4000],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μPsdBANYAK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[300])</a:t>
            </a: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		= min (0.75, 0.4)</a:t>
            </a: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		=0.4</a:t>
            </a: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(z-2000)/5000 = 0.4</a:t>
            </a: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		= 4000</a:t>
            </a:r>
          </a:p>
          <a:p>
            <a:pPr algn="l"/>
            <a:endParaRPr lang="en-US" sz="2400" dirty="0">
              <a:solidFill>
                <a:srgbClr val="00B050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ACB43C-04DD-0869-F031-99937D11C429}"/>
              </a:ext>
            </a:extLst>
          </p:cNvPr>
          <p:cNvSpPr txBox="1">
            <a:spLocks/>
          </p:cNvSpPr>
          <p:nvPr/>
        </p:nvSpPr>
        <p:spPr>
          <a:xfrm>
            <a:off x="521110" y="458085"/>
            <a:ext cx="6400800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>
                <a:latin typeface="Arial Black" panose="020B0604020202020204" pitchFamily="34" charset="0"/>
                <a:cs typeface="Arial Black" panose="020B0604020202020204" pitchFamily="34" charset="0"/>
              </a:rPr>
              <a:t>solusi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4767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59408A-C52C-E4F3-2A1D-8D67B6970BCF}"/>
              </a:ext>
            </a:extLst>
          </p:cNvPr>
          <p:cNvSpPr txBox="1"/>
          <p:nvPr/>
        </p:nvSpPr>
        <p:spPr>
          <a:xfrm>
            <a:off x="521110" y="1483926"/>
            <a:ext cx="933081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4. IF </a:t>
            </a:r>
            <a:r>
              <a:rPr lang="en-US" sz="2800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permintaan</a:t>
            </a:r>
            <a:r>
              <a:rPr lang="en-US" sz="28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NAIK AND </a:t>
            </a:r>
            <a:r>
              <a:rPr lang="en-US" sz="2800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persediaan</a:t>
            </a:r>
            <a:r>
              <a:rPr lang="en-US" sz="28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SEDIKIT THEN </a:t>
            </a:r>
            <a:r>
              <a:rPr lang="en-US" sz="2800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produksi</a:t>
            </a:r>
            <a:r>
              <a:rPr lang="en-US" sz="28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barang</a:t>
            </a:r>
            <a:r>
              <a:rPr lang="en-US" sz="28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BERTAMBAH</a:t>
            </a:r>
          </a:p>
          <a:p>
            <a:pPr algn="l"/>
            <a:endParaRPr lang="en-US" sz="2800" dirty="0">
              <a:solidFill>
                <a:srgbClr val="00B050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l-GR" sz="2400" dirty="0">
                <a:solidFill>
                  <a:schemeClr val="accent6">
                    <a:lumMod val="75000"/>
                  </a:schemeClr>
                </a:solidFill>
              </a:rPr>
              <a:t>α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-predikat4 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μPmtNAIK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n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μPsdSEDIKIT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		= min(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μPmtNAIK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[4000],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μPsdSEDIKIT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[300])</a:t>
            </a: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		= min (0.75, 0.6)</a:t>
            </a: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		=0.6</a:t>
            </a: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(z-2000)/5000 = 0.6   </a:t>
            </a: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		= 5000</a:t>
            </a:r>
          </a:p>
          <a:p>
            <a:pPr algn="l"/>
            <a:endParaRPr lang="en-US" sz="2400" dirty="0">
              <a:solidFill>
                <a:srgbClr val="00B050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ACB43C-04DD-0869-F031-99937D11C429}"/>
              </a:ext>
            </a:extLst>
          </p:cNvPr>
          <p:cNvSpPr txBox="1">
            <a:spLocks/>
          </p:cNvSpPr>
          <p:nvPr/>
        </p:nvSpPr>
        <p:spPr>
          <a:xfrm>
            <a:off x="521110" y="458085"/>
            <a:ext cx="6400800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>
                <a:latin typeface="Arial Black" panose="020B0604020202020204" pitchFamily="34" charset="0"/>
                <a:cs typeface="Arial Black" panose="020B0604020202020204" pitchFamily="34" charset="0"/>
              </a:rPr>
              <a:t>solusi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8541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59408A-C52C-E4F3-2A1D-8D67B6970BCF}"/>
              </a:ext>
            </a:extLst>
          </p:cNvPr>
          <p:cNvSpPr txBox="1"/>
          <p:nvPr/>
        </p:nvSpPr>
        <p:spPr>
          <a:xfrm>
            <a:off x="521110" y="1483926"/>
            <a:ext cx="933081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Jadi </a:t>
            </a:r>
            <a:r>
              <a:rPr lang="en-US" sz="2800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nilai</a:t>
            </a:r>
            <a:r>
              <a:rPr lang="en-US" sz="28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z </a:t>
            </a:r>
            <a:r>
              <a:rPr lang="en-US" sz="2800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diperoleh</a:t>
            </a:r>
            <a:r>
              <a:rPr lang="en-US" sz="28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dari</a:t>
            </a:r>
            <a:r>
              <a:rPr lang="en-US" sz="28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hasil</a:t>
            </a:r>
            <a:r>
              <a:rPr lang="en-US" sz="28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penjumlahan</a:t>
            </a:r>
            <a:r>
              <a:rPr lang="en-US" sz="28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dan </a:t>
            </a:r>
            <a:r>
              <a:rPr lang="en-US" sz="2800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perkalian</a:t>
            </a:r>
            <a:r>
              <a:rPr lang="en-US" sz="28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sbb</a:t>
            </a:r>
            <a:r>
              <a:rPr lang="en-US" sz="28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:</a:t>
            </a:r>
          </a:p>
          <a:p>
            <a:pPr algn="l"/>
            <a:endParaRPr lang="en-US" sz="2800" dirty="0">
              <a:solidFill>
                <a:srgbClr val="00B050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Z = </a:t>
            </a:r>
            <a:r>
              <a:rPr lang="el-GR" sz="2400" dirty="0">
                <a:solidFill>
                  <a:schemeClr val="accent6">
                    <a:lumMod val="75000"/>
                  </a:schemeClr>
                </a:solidFill>
              </a:rPr>
              <a:t>α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-pred1*z1 + </a:t>
            </a:r>
            <a:r>
              <a:rPr lang="el-GR" sz="2400" dirty="0">
                <a:solidFill>
                  <a:schemeClr val="accent6">
                    <a:lumMod val="75000"/>
                  </a:schemeClr>
                </a:solidFill>
              </a:rPr>
              <a:t>α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-pred2*z2 + </a:t>
            </a:r>
            <a:r>
              <a:rPr lang="el-GR" sz="2400" dirty="0">
                <a:solidFill>
                  <a:schemeClr val="accent6">
                    <a:lumMod val="75000"/>
                  </a:schemeClr>
                </a:solidFill>
              </a:rPr>
              <a:t>α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-pred3*z3 + </a:t>
            </a:r>
            <a:r>
              <a:rPr lang="el-GR" sz="2400" dirty="0">
                <a:solidFill>
                  <a:schemeClr val="accent6">
                    <a:lumMod val="75000"/>
                  </a:schemeClr>
                </a:solidFill>
              </a:rPr>
              <a:t>α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-pred4*z4 </a:t>
            </a: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     </a:t>
            </a:r>
            <a:r>
              <a:rPr lang="el-GR" sz="2400" dirty="0">
                <a:solidFill>
                  <a:schemeClr val="accent6">
                    <a:lumMod val="75000"/>
                  </a:schemeClr>
                </a:solidFill>
              </a:rPr>
              <a:t>α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-pred1 + </a:t>
            </a:r>
            <a:r>
              <a:rPr lang="el-GR" sz="2400" dirty="0">
                <a:solidFill>
                  <a:schemeClr val="accent6">
                    <a:lumMod val="75000"/>
                  </a:schemeClr>
                </a:solidFill>
              </a:rPr>
              <a:t>α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-pred2+ </a:t>
            </a:r>
            <a:r>
              <a:rPr lang="el-GR" sz="2400" dirty="0">
                <a:solidFill>
                  <a:schemeClr val="accent6">
                    <a:lumMod val="75000"/>
                  </a:schemeClr>
                </a:solidFill>
              </a:rPr>
              <a:t>α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-pred3 + </a:t>
            </a:r>
            <a:r>
              <a:rPr lang="el-GR" sz="2400" dirty="0">
                <a:solidFill>
                  <a:schemeClr val="accent6">
                    <a:lumMod val="75000"/>
                  </a:schemeClr>
                </a:solidFill>
              </a:rPr>
              <a:t>α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-pred4</a:t>
            </a:r>
          </a:p>
          <a:p>
            <a:pPr algn="l"/>
            <a:endParaRPr lang="en-US" sz="2400" dirty="0">
              <a:solidFill>
                <a:schemeClr val="accent6">
                  <a:lumMod val="75000"/>
                </a:schemeClr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Z = 0.25*5750 + 0.25*5750 + 0.4*4000 + 0.6*5000</a:t>
            </a: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      0.25 + 0.25 + 0.4 + 0.6</a:t>
            </a:r>
          </a:p>
          <a:p>
            <a:pPr algn="l"/>
            <a:endParaRPr lang="en-US" sz="2400" dirty="0">
              <a:solidFill>
                <a:schemeClr val="accent6">
                  <a:lumMod val="75000"/>
                </a:schemeClr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Z = 7475 / 1.5 = 4983</a:t>
            </a:r>
            <a:endParaRPr lang="en-US" sz="2400" dirty="0">
              <a:solidFill>
                <a:srgbClr val="00B050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ACB43C-04DD-0869-F031-99937D11C429}"/>
              </a:ext>
            </a:extLst>
          </p:cNvPr>
          <p:cNvSpPr txBox="1">
            <a:spLocks/>
          </p:cNvSpPr>
          <p:nvPr/>
        </p:nvSpPr>
        <p:spPr>
          <a:xfrm>
            <a:off x="521110" y="458085"/>
            <a:ext cx="6400800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>
                <a:latin typeface="Arial Black" panose="020B0604020202020204" pitchFamily="34" charset="0"/>
                <a:cs typeface="Arial Black" panose="020B0604020202020204" pitchFamily="34" charset="0"/>
              </a:rPr>
              <a:t>solusi</a:t>
            </a:r>
            <a:endParaRPr lang="id-ID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BDB9CE0-7F54-1C48-3C8C-B0677DBECEDA}"/>
              </a:ext>
            </a:extLst>
          </p:cNvPr>
          <p:cNvCxnSpPr/>
          <p:nvPr/>
        </p:nvCxnSpPr>
        <p:spPr>
          <a:xfrm>
            <a:off x="1061884" y="3185652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56BF3F-4BC0-81BD-3E44-98D31354C71F}"/>
              </a:ext>
            </a:extLst>
          </p:cNvPr>
          <p:cNvCxnSpPr/>
          <p:nvPr/>
        </p:nvCxnSpPr>
        <p:spPr>
          <a:xfrm>
            <a:off x="948813" y="4311446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C899EB-F02C-7396-568A-5A87A0828956}"/>
              </a:ext>
            </a:extLst>
          </p:cNvPr>
          <p:cNvSpPr txBox="1"/>
          <p:nvPr/>
        </p:nvSpPr>
        <p:spPr>
          <a:xfrm>
            <a:off x="409267" y="5933706"/>
            <a:ext cx="107700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70C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Jadi </a:t>
            </a:r>
            <a:r>
              <a:rPr lang="en-US" sz="2400" b="1" dirty="0" err="1">
                <a:solidFill>
                  <a:srgbClr val="0070C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jumlah</a:t>
            </a:r>
            <a:r>
              <a:rPr lang="en-US" sz="2400" b="1" dirty="0">
                <a:solidFill>
                  <a:srgbClr val="0070C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makanan</a:t>
            </a:r>
            <a:r>
              <a:rPr lang="en-US" sz="2400" b="1" dirty="0">
                <a:solidFill>
                  <a:srgbClr val="0070C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kaleng</a:t>
            </a:r>
            <a:r>
              <a:rPr lang="en-US" sz="2400" b="1" dirty="0">
                <a:solidFill>
                  <a:srgbClr val="0070C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SARDEN </a:t>
            </a:r>
            <a:r>
              <a:rPr lang="en-US" sz="2400" b="1" dirty="0" err="1">
                <a:solidFill>
                  <a:srgbClr val="0070C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hrs</a:t>
            </a:r>
            <a:r>
              <a:rPr lang="en-US" sz="2400" b="1" dirty="0">
                <a:solidFill>
                  <a:srgbClr val="0070C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diproduksi</a:t>
            </a:r>
            <a:r>
              <a:rPr lang="en-US" sz="2400" b="1" dirty="0">
                <a:solidFill>
                  <a:srgbClr val="0070C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sebanyak</a:t>
            </a:r>
            <a:r>
              <a:rPr lang="en-US" sz="2400" b="1" dirty="0">
                <a:solidFill>
                  <a:srgbClr val="0070C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4983 </a:t>
            </a:r>
            <a:r>
              <a:rPr lang="en-US" sz="2400" b="1" dirty="0" err="1">
                <a:solidFill>
                  <a:srgbClr val="0070C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kemasan</a:t>
            </a:r>
            <a:endParaRPr lang="en-US" sz="2400" b="1" dirty="0">
              <a:solidFill>
                <a:srgbClr val="0070C0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588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51401" y="2665801"/>
            <a:ext cx="6214970" cy="1797767"/>
          </a:xfrm>
        </p:spPr>
        <p:txBody>
          <a:bodyPr/>
          <a:lstStyle/>
          <a:p>
            <a:pPr algn="ctr"/>
            <a:r>
              <a:rPr lang="en-US" dirty="0" err="1"/>
              <a:t>Metode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mamdani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865" y="2819889"/>
            <a:ext cx="8209935" cy="18700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berbentik</a:t>
            </a:r>
            <a:r>
              <a:rPr lang="en-US" sz="2400" dirty="0"/>
              <a:t> IF-THEN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keanggotaan</a:t>
            </a:r>
            <a:r>
              <a:rPr lang="en-US" sz="2400" dirty="0"/>
              <a:t> BERAGAM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Output </a:t>
            </a:r>
            <a:r>
              <a:rPr lang="en-US" sz="2400" dirty="0" err="1"/>
              <a:t>tegas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α-</a:t>
            </a:r>
            <a:r>
              <a:rPr lang="en-US" sz="2400" dirty="0" err="1"/>
              <a:t>predikat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Hasil </a:t>
            </a:r>
            <a:r>
              <a:rPr lang="en-US" sz="2400" dirty="0" err="1"/>
              <a:t>akhir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rata-rata</a:t>
            </a:r>
          </a:p>
          <a:p>
            <a:endParaRPr lang="en-US" sz="24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1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5AA9-9926-97E6-F48A-F215EC84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0" y="458085"/>
            <a:ext cx="6400800" cy="768096"/>
          </a:xfrm>
        </p:spPr>
        <p:txBody>
          <a:bodyPr/>
          <a:lstStyle/>
          <a:p>
            <a:pPr algn="l"/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solusi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080E2-AB30-AC19-DE67-FA188E5E0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110" y="1562148"/>
            <a:ext cx="4891548" cy="1107309"/>
          </a:xfrm>
        </p:spPr>
        <p:txBody>
          <a:bodyPr/>
          <a:lstStyle/>
          <a:p>
            <a:pPr algn="l"/>
            <a:r>
              <a:rPr lang="en-US" dirty="0" err="1"/>
              <a:t>Permintaan</a:t>
            </a:r>
            <a:r>
              <a:rPr lang="en-US" dirty="0"/>
              <a:t>;  </a:t>
            </a:r>
            <a:r>
              <a:rPr lang="en-US" dirty="0" err="1"/>
              <a:t>ada</a:t>
            </a:r>
            <a:r>
              <a:rPr lang="en-US" dirty="0"/>
              <a:t> NAIK dan TURUN. Jadi </a:t>
            </a:r>
            <a:r>
              <a:rPr lang="en-US" dirty="0" err="1"/>
              <a:t>Himpunan</a:t>
            </a:r>
            <a:r>
              <a:rPr lang="en-US" dirty="0"/>
              <a:t> fuzzy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 :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E8284-22F8-361D-53D2-7FF5C04D5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588" y="1061134"/>
            <a:ext cx="5407588" cy="2507325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1428C06-DC91-C8EF-A94C-31E3DF848378}"/>
              </a:ext>
            </a:extLst>
          </p:cNvPr>
          <p:cNvSpPr txBox="1">
            <a:spLocks/>
          </p:cNvSpPr>
          <p:nvPr/>
        </p:nvSpPr>
        <p:spPr>
          <a:xfrm>
            <a:off x="526546" y="3179796"/>
            <a:ext cx="4891548" cy="9592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/>
              <a:t>Permintaan</a:t>
            </a:r>
            <a:r>
              <a:rPr lang="en-US" dirty="0"/>
              <a:t>;  </a:t>
            </a:r>
            <a:r>
              <a:rPr lang="en-US" dirty="0" err="1"/>
              <a:t>ada</a:t>
            </a:r>
            <a:r>
              <a:rPr lang="en-US" dirty="0"/>
              <a:t> NAIK dan TURUN.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 di </a:t>
            </a:r>
            <a:r>
              <a:rPr lang="en-US" dirty="0" err="1"/>
              <a:t>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 </a:t>
            </a:r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FB6DC3-5546-C1BD-F5F9-F9BDCA732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61" y="4139093"/>
            <a:ext cx="4728797" cy="267965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F71D890-432B-50FA-302F-D5F57DBB1007}"/>
              </a:ext>
            </a:extLst>
          </p:cNvPr>
          <p:cNvSpPr txBox="1">
            <a:spLocks/>
          </p:cNvSpPr>
          <p:nvPr/>
        </p:nvSpPr>
        <p:spPr>
          <a:xfrm>
            <a:off x="5856607" y="4123403"/>
            <a:ext cx="5651531" cy="25073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/>
              <a:t>Keanggotaan</a:t>
            </a:r>
            <a:r>
              <a:rPr lang="en-US" dirty="0"/>
              <a:t> :</a:t>
            </a:r>
          </a:p>
          <a:p>
            <a:pPr algn="l"/>
            <a:r>
              <a:rPr lang="en-US" dirty="0" err="1"/>
              <a:t>μPmtTURUN</a:t>
            </a:r>
            <a:r>
              <a:rPr lang="en-US" dirty="0"/>
              <a:t>[4000] = (5000-4000)/4000</a:t>
            </a:r>
          </a:p>
          <a:p>
            <a:pPr algn="l"/>
            <a:r>
              <a:rPr lang="en-US" dirty="0"/>
              <a:t>			= 0.25</a:t>
            </a:r>
          </a:p>
          <a:p>
            <a:pPr algn="l"/>
            <a:endParaRPr lang="en-US" dirty="0"/>
          </a:p>
          <a:p>
            <a:pPr algn="l"/>
            <a:r>
              <a:rPr lang="en-US" dirty="0" err="1"/>
              <a:t>μPmtNAIK</a:t>
            </a:r>
            <a:r>
              <a:rPr lang="en-US" dirty="0"/>
              <a:t>[4000] = (4000-1000)/4000</a:t>
            </a:r>
          </a:p>
          <a:p>
            <a:pPr algn="l"/>
            <a:r>
              <a:rPr lang="en-US" dirty="0"/>
              <a:t>			= 0.75</a:t>
            </a:r>
          </a:p>
          <a:p>
            <a:pPr algn="l"/>
            <a:endParaRPr lang="en-US" dirty="0"/>
          </a:p>
          <a:p>
            <a:pPr algn="l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55014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5AA9-9926-97E6-F48A-F215EC84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0" y="458085"/>
            <a:ext cx="6400800" cy="768096"/>
          </a:xfrm>
        </p:spPr>
        <p:txBody>
          <a:bodyPr/>
          <a:lstStyle/>
          <a:p>
            <a:pPr algn="l"/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solusi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080E2-AB30-AC19-DE67-FA188E5E0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110" y="1562148"/>
            <a:ext cx="4891548" cy="1107309"/>
          </a:xfrm>
        </p:spPr>
        <p:txBody>
          <a:bodyPr/>
          <a:lstStyle/>
          <a:p>
            <a:pPr algn="l"/>
            <a:r>
              <a:rPr lang="en-US" dirty="0" err="1"/>
              <a:t>Persediaan</a:t>
            </a:r>
            <a:r>
              <a:rPr lang="en-US" dirty="0"/>
              <a:t>;  </a:t>
            </a:r>
            <a:r>
              <a:rPr lang="en-US" dirty="0" err="1"/>
              <a:t>ada</a:t>
            </a:r>
            <a:r>
              <a:rPr lang="en-US" dirty="0"/>
              <a:t> SEDIKIT dan BANYAK. Jadi </a:t>
            </a:r>
            <a:r>
              <a:rPr lang="en-US" dirty="0" err="1"/>
              <a:t>Himpunan</a:t>
            </a:r>
            <a:r>
              <a:rPr lang="en-US" dirty="0"/>
              <a:t> fuzzy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 :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1428C06-DC91-C8EF-A94C-31E3DF848378}"/>
              </a:ext>
            </a:extLst>
          </p:cNvPr>
          <p:cNvSpPr txBox="1">
            <a:spLocks/>
          </p:cNvSpPr>
          <p:nvPr/>
        </p:nvSpPr>
        <p:spPr>
          <a:xfrm>
            <a:off x="526546" y="3179796"/>
            <a:ext cx="4891548" cy="9592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/>
              <a:t>Persediaan</a:t>
            </a:r>
            <a:r>
              <a:rPr lang="en-US" dirty="0"/>
              <a:t>;  </a:t>
            </a:r>
            <a:r>
              <a:rPr lang="en-US" dirty="0" err="1"/>
              <a:t>ada</a:t>
            </a:r>
            <a:r>
              <a:rPr lang="en-US" dirty="0"/>
              <a:t> SEDIKIT dan BANYAK.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 di </a:t>
            </a:r>
            <a:r>
              <a:rPr lang="en-US" dirty="0" err="1"/>
              <a:t>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 </a:t>
            </a:r>
            <a:endParaRPr lang="id-ID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F71D890-432B-50FA-302F-D5F57DBB1007}"/>
              </a:ext>
            </a:extLst>
          </p:cNvPr>
          <p:cNvSpPr txBox="1">
            <a:spLocks/>
          </p:cNvSpPr>
          <p:nvPr/>
        </p:nvSpPr>
        <p:spPr>
          <a:xfrm>
            <a:off x="5856607" y="4123403"/>
            <a:ext cx="5651531" cy="25073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/>
              <a:t>Keanggotaan</a:t>
            </a:r>
            <a:r>
              <a:rPr lang="en-US" dirty="0"/>
              <a:t> :</a:t>
            </a:r>
          </a:p>
          <a:p>
            <a:pPr algn="l"/>
            <a:r>
              <a:rPr lang="en-US" dirty="0" err="1"/>
              <a:t>μPsdSEDIKIT</a:t>
            </a:r>
            <a:r>
              <a:rPr lang="en-US" dirty="0"/>
              <a:t>[300] = (600-300)/500</a:t>
            </a:r>
          </a:p>
          <a:p>
            <a:pPr algn="l"/>
            <a:r>
              <a:rPr lang="en-US" dirty="0"/>
              <a:t>			= 0.6</a:t>
            </a:r>
          </a:p>
          <a:p>
            <a:pPr algn="l"/>
            <a:endParaRPr lang="en-US" dirty="0"/>
          </a:p>
          <a:p>
            <a:pPr algn="l"/>
            <a:r>
              <a:rPr lang="en-US" dirty="0" err="1"/>
              <a:t>μPsdBANYAK</a:t>
            </a:r>
            <a:r>
              <a:rPr lang="en-US" dirty="0"/>
              <a:t>[300] = (300-100)/500</a:t>
            </a:r>
          </a:p>
          <a:p>
            <a:pPr algn="l"/>
            <a:r>
              <a:rPr lang="en-US" dirty="0"/>
              <a:t>			= 0.4</a:t>
            </a:r>
          </a:p>
          <a:p>
            <a:pPr algn="l"/>
            <a:endParaRPr lang="en-US" dirty="0"/>
          </a:p>
          <a:p>
            <a:pPr algn="l"/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46FECE-B7FF-7376-E274-C8AAC69AE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310" y="957008"/>
            <a:ext cx="4787554" cy="23687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C2C641-8C55-0BA1-9AB0-07B638CC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62" y="3970072"/>
            <a:ext cx="3942813" cy="275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02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5AA9-9926-97E6-F48A-F215EC84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0" y="458085"/>
            <a:ext cx="6400800" cy="768096"/>
          </a:xfrm>
        </p:spPr>
        <p:txBody>
          <a:bodyPr/>
          <a:lstStyle/>
          <a:p>
            <a:pPr algn="l"/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solusi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080E2-AB30-AC19-DE67-FA188E5E0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110" y="1562148"/>
            <a:ext cx="4891548" cy="1107309"/>
          </a:xfrm>
        </p:spPr>
        <p:txBody>
          <a:bodyPr/>
          <a:lstStyle/>
          <a:p>
            <a:pPr algn="l"/>
            <a:r>
              <a:rPr lang="en-US" dirty="0" err="1"/>
              <a:t>Produksi</a:t>
            </a:r>
            <a:r>
              <a:rPr lang="en-US" dirty="0"/>
              <a:t> ;  </a:t>
            </a:r>
            <a:r>
              <a:rPr lang="en-US" dirty="0" err="1"/>
              <a:t>ada</a:t>
            </a:r>
            <a:r>
              <a:rPr lang="en-US" dirty="0"/>
              <a:t> BERKURANG dan BERTAMBAH. Jadi </a:t>
            </a:r>
            <a:r>
              <a:rPr lang="en-US" dirty="0" err="1"/>
              <a:t>Himpunan</a:t>
            </a:r>
            <a:r>
              <a:rPr lang="en-US" dirty="0"/>
              <a:t> fuzzy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 :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1428C06-DC91-C8EF-A94C-31E3DF848378}"/>
              </a:ext>
            </a:extLst>
          </p:cNvPr>
          <p:cNvSpPr txBox="1">
            <a:spLocks/>
          </p:cNvSpPr>
          <p:nvPr/>
        </p:nvSpPr>
        <p:spPr>
          <a:xfrm>
            <a:off x="526546" y="3179796"/>
            <a:ext cx="4891548" cy="9592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/>
              <a:t>Produksi</a:t>
            </a:r>
            <a:r>
              <a:rPr lang="en-US" dirty="0"/>
              <a:t>;  </a:t>
            </a:r>
            <a:r>
              <a:rPr lang="en-US" dirty="0" err="1"/>
              <a:t>ada</a:t>
            </a:r>
            <a:r>
              <a:rPr lang="en-US" dirty="0"/>
              <a:t> BERKURANG dan BERTAMBAH.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 di </a:t>
            </a:r>
            <a:r>
              <a:rPr lang="en-US" dirty="0" err="1"/>
              <a:t>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 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B2AA9-9E90-2585-A7CE-4A931211A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658" y="842133"/>
            <a:ext cx="5426300" cy="2507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F90396-1339-1680-8B08-1CC4C8F94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094" y="3508543"/>
            <a:ext cx="4818292" cy="250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62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09DBA7-FDD0-76D3-B122-D0B020499DBD}"/>
              </a:ext>
            </a:extLst>
          </p:cNvPr>
          <p:cNvSpPr txBox="1">
            <a:spLocks/>
          </p:cNvSpPr>
          <p:nvPr/>
        </p:nvSpPr>
        <p:spPr>
          <a:xfrm>
            <a:off x="521110" y="458085"/>
            <a:ext cx="6400800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>
                <a:latin typeface="Arial Black" panose="020B0604020202020204" pitchFamily="34" charset="0"/>
                <a:cs typeface="Arial Black" panose="020B0604020202020204" pitchFamily="34" charset="0"/>
              </a:rPr>
              <a:t>solusi</a:t>
            </a:r>
            <a:endParaRPr lang="id-ID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C098E03-0608-362D-9296-35A91E61EAA0}"/>
              </a:ext>
            </a:extLst>
          </p:cNvPr>
          <p:cNvSpPr txBox="1">
            <a:spLocks/>
          </p:cNvSpPr>
          <p:nvPr/>
        </p:nvSpPr>
        <p:spPr>
          <a:xfrm>
            <a:off x="521110" y="1365455"/>
            <a:ext cx="10717161" cy="29546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/>
              <a:t>Keanggotaan</a:t>
            </a:r>
            <a:r>
              <a:rPr lang="en-US" dirty="0"/>
              <a:t> z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inferenzinya</a:t>
            </a:r>
            <a:r>
              <a:rPr lang="en-US" dirty="0"/>
              <a:t> :</a:t>
            </a:r>
          </a:p>
          <a:p>
            <a:pPr algn="l"/>
            <a:r>
              <a:rPr lang="en-US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1. IF </a:t>
            </a:r>
            <a:r>
              <a:rPr lang="en-US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permintaan</a:t>
            </a:r>
            <a:r>
              <a:rPr lang="en-US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TURUN AND </a:t>
            </a:r>
            <a:r>
              <a:rPr lang="en-US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persediaan</a:t>
            </a:r>
            <a:r>
              <a:rPr lang="en-US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BANYAK THEN </a:t>
            </a:r>
            <a:r>
              <a:rPr lang="en-US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produksi</a:t>
            </a:r>
            <a:r>
              <a:rPr lang="en-US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barang</a:t>
            </a:r>
            <a:r>
              <a:rPr lang="en-US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BERKURANG</a:t>
            </a:r>
          </a:p>
          <a:p>
            <a:pPr algn="l"/>
            <a:endParaRPr lang="en-US" dirty="0"/>
          </a:p>
          <a:p>
            <a:pPr algn="l"/>
            <a:r>
              <a:rPr lang="el-GR" dirty="0"/>
              <a:t>α</a:t>
            </a:r>
            <a:r>
              <a:rPr lang="en-US" dirty="0"/>
              <a:t>-predikat1 = </a:t>
            </a:r>
            <a:r>
              <a:rPr lang="en-US" dirty="0" err="1"/>
              <a:t>μPmtTURUN</a:t>
            </a:r>
            <a:r>
              <a:rPr lang="en-US" dirty="0"/>
              <a:t> n </a:t>
            </a:r>
            <a:r>
              <a:rPr lang="en-US" dirty="0" err="1"/>
              <a:t>μPsdBANYAK</a:t>
            </a:r>
            <a:endParaRPr lang="en-US" dirty="0"/>
          </a:p>
          <a:p>
            <a:pPr algn="l"/>
            <a:r>
              <a:rPr lang="en-US" dirty="0"/>
              <a:t>		= min(</a:t>
            </a:r>
            <a:r>
              <a:rPr lang="en-US" dirty="0" err="1"/>
              <a:t>μPmtTURUN</a:t>
            </a:r>
            <a:r>
              <a:rPr lang="en-US" dirty="0"/>
              <a:t>[4000], </a:t>
            </a:r>
            <a:r>
              <a:rPr lang="en-US" dirty="0" err="1"/>
              <a:t>μPsdBANYAK</a:t>
            </a:r>
            <a:r>
              <a:rPr lang="en-US" dirty="0"/>
              <a:t>[300])</a:t>
            </a:r>
          </a:p>
          <a:p>
            <a:pPr algn="l"/>
            <a:r>
              <a:rPr lang="en-US" dirty="0"/>
              <a:t>		= min (0.25, 0.4)</a:t>
            </a:r>
          </a:p>
          <a:p>
            <a:pPr algn="l"/>
            <a:r>
              <a:rPr lang="en-US" dirty="0"/>
              <a:t>		=0.25</a:t>
            </a:r>
          </a:p>
          <a:p>
            <a:pPr algn="l"/>
            <a:endParaRPr lang="id-ID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5AAD5FC-2C61-E839-4BD0-FC539038E184}"/>
              </a:ext>
            </a:extLst>
          </p:cNvPr>
          <p:cNvGrpSpPr/>
          <p:nvPr/>
        </p:nvGrpSpPr>
        <p:grpSpPr>
          <a:xfrm>
            <a:off x="3050213" y="4467350"/>
            <a:ext cx="4993006" cy="2341717"/>
            <a:chOff x="521109" y="4439265"/>
            <a:chExt cx="4993006" cy="23417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82E258-2F3A-B3B5-02ED-4A780B2BD0DB}"/>
                </a:ext>
              </a:extLst>
            </p:cNvPr>
            <p:cNvSpPr/>
            <p:nvPr/>
          </p:nvSpPr>
          <p:spPr>
            <a:xfrm>
              <a:off x="1961536" y="4934024"/>
              <a:ext cx="2058506" cy="1455174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A6DF30F-07C6-4BEA-9D7E-2CD069F25E28}"/>
                </a:ext>
              </a:extLst>
            </p:cNvPr>
            <p:cNvCxnSpPr/>
            <p:nvPr/>
          </p:nvCxnSpPr>
          <p:spPr>
            <a:xfrm>
              <a:off x="1371600" y="4439265"/>
              <a:ext cx="0" cy="196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FF81B60-765B-41C6-8C39-9F5297E9A0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7187" y="6389198"/>
              <a:ext cx="356419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37B116F-3B2F-9929-FC79-D3B56CFA58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1600" y="4934024"/>
              <a:ext cx="58993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74B823-8E09-8778-3C6A-39B5B39D8A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61535" y="4934024"/>
              <a:ext cx="2035278" cy="145517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3009C6A-72B7-EE09-1F9D-103CFCDD40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1535" y="4934024"/>
              <a:ext cx="2035278" cy="14551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5211502-BEC6-AC5E-4B86-AC5655966E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6813" y="4932254"/>
              <a:ext cx="5899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2022C7-E4B1-1CF3-1027-79A1F67BD33A}"/>
                </a:ext>
              </a:extLst>
            </p:cNvPr>
            <p:cNvSpPr txBox="1"/>
            <p:nvPr/>
          </p:nvSpPr>
          <p:spPr>
            <a:xfrm>
              <a:off x="1373383" y="4565315"/>
              <a:ext cx="1617406" cy="36870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BERKURANG</a:t>
              </a:r>
              <a:endParaRPr lang="id-ID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5300F4-ACE1-7F4E-CBFB-6C88393DD959}"/>
                </a:ext>
              </a:extLst>
            </p:cNvPr>
            <p:cNvSpPr txBox="1"/>
            <p:nvPr/>
          </p:nvSpPr>
          <p:spPr>
            <a:xfrm>
              <a:off x="3896709" y="4533360"/>
              <a:ext cx="1617406" cy="368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BERTAMBAH</a:t>
              </a:r>
              <a:endParaRPr lang="id-ID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8DCAF7-715B-514F-AA87-B0F8CD80A327}"/>
                </a:ext>
              </a:extLst>
            </p:cNvPr>
            <p:cNvSpPr txBox="1"/>
            <p:nvPr/>
          </p:nvSpPr>
          <p:spPr>
            <a:xfrm>
              <a:off x="521109" y="4769465"/>
              <a:ext cx="8160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μ[Z]</a:t>
              </a:r>
              <a:endParaRPr lang="id-ID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B9E807-83E1-75D5-A406-3A7AE9E94C15}"/>
                </a:ext>
              </a:extLst>
            </p:cNvPr>
            <p:cNvSpPr txBox="1"/>
            <p:nvPr/>
          </p:nvSpPr>
          <p:spPr>
            <a:xfrm>
              <a:off x="1132493" y="4888632"/>
              <a:ext cx="240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id-ID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580179-C209-616B-861E-907FCF8EF653}"/>
                </a:ext>
              </a:extLst>
            </p:cNvPr>
            <p:cNvSpPr txBox="1"/>
            <p:nvPr/>
          </p:nvSpPr>
          <p:spPr>
            <a:xfrm>
              <a:off x="1079090" y="6036139"/>
              <a:ext cx="240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id-ID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69578AB-F7F2-2909-1D29-0F8F0C194D2A}"/>
                </a:ext>
              </a:extLst>
            </p:cNvPr>
            <p:cNvSpPr txBox="1"/>
            <p:nvPr/>
          </p:nvSpPr>
          <p:spPr>
            <a:xfrm>
              <a:off x="1877960" y="6411650"/>
              <a:ext cx="776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2000</a:t>
              </a:r>
              <a:endParaRPr lang="id-ID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4E14318-9239-4EAF-4918-D4E162DAAD6D}"/>
                </a:ext>
              </a:extLst>
            </p:cNvPr>
            <p:cNvSpPr txBox="1"/>
            <p:nvPr/>
          </p:nvSpPr>
          <p:spPr>
            <a:xfrm>
              <a:off x="3903405" y="6379384"/>
              <a:ext cx="776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7000</a:t>
              </a:r>
              <a:endParaRPr lang="id-ID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58782A-AEAD-7F5F-5AE1-261FF4957210}"/>
                </a:ext>
              </a:extLst>
            </p:cNvPr>
            <p:cNvSpPr txBox="1"/>
            <p:nvPr/>
          </p:nvSpPr>
          <p:spPr>
            <a:xfrm>
              <a:off x="782095" y="5825612"/>
              <a:ext cx="612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0.25</a:t>
              </a:r>
              <a:endParaRPr lang="id-ID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FFFAC40-54A4-7763-A6C5-BA3FE396EA5D}"/>
                </a:ext>
              </a:extLst>
            </p:cNvPr>
            <p:cNvSpPr/>
            <p:nvPr/>
          </p:nvSpPr>
          <p:spPr>
            <a:xfrm>
              <a:off x="1356852" y="6017342"/>
              <a:ext cx="2625213" cy="398206"/>
            </a:xfrm>
            <a:custGeom>
              <a:avLst/>
              <a:gdLst>
                <a:gd name="connsiteX0" fmla="*/ 0 w 2625213"/>
                <a:gd name="connsiteY0" fmla="*/ 0 h 398206"/>
                <a:gd name="connsiteX1" fmla="*/ 2123767 w 2625213"/>
                <a:gd name="connsiteY1" fmla="*/ 14748 h 398206"/>
                <a:gd name="connsiteX2" fmla="*/ 2625213 w 2625213"/>
                <a:gd name="connsiteY2" fmla="*/ 383458 h 398206"/>
                <a:gd name="connsiteX3" fmla="*/ 14748 w 2625213"/>
                <a:gd name="connsiteY3" fmla="*/ 398206 h 398206"/>
                <a:gd name="connsiteX4" fmla="*/ 0 w 2625213"/>
                <a:gd name="connsiteY4" fmla="*/ 0 h 39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5213" h="398206">
                  <a:moveTo>
                    <a:pt x="0" y="0"/>
                  </a:moveTo>
                  <a:lnTo>
                    <a:pt x="2123767" y="14748"/>
                  </a:lnTo>
                  <a:lnTo>
                    <a:pt x="2625213" y="383458"/>
                  </a:lnTo>
                  <a:lnTo>
                    <a:pt x="14748" y="398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91941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59408A-C52C-E4F3-2A1D-8D67B6970BCF}"/>
              </a:ext>
            </a:extLst>
          </p:cNvPr>
          <p:cNvSpPr txBox="1"/>
          <p:nvPr/>
        </p:nvSpPr>
        <p:spPr>
          <a:xfrm>
            <a:off x="521110" y="1483926"/>
            <a:ext cx="93308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2. </a:t>
            </a:r>
            <a:r>
              <a:rPr lang="en-US" sz="28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IF </a:t>
            </a:r>
            <a:r>
              <a:rPr lang="en-US" sz="2800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permintaan</a:t>
            </a:r>
            <a:r>
              <a:rPr lang="en-US" sz="28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TURUN AND </a:t>
            </a:r>
            <a:r>
              <a:rPr lang="en-US" sz="2800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persediaan</a:t>
            </a:r>
            <a:r>
              <a:rPr lang="en-US" sz="28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SEDIKIT THEN </a:t>
            </a:r>
            <a:r>
              <a:rPr lang="en-US" sz="2800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produksi</a:t>
            </a:r>
            <a:r>
              <a:rPr lang="en-US" sz="28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barang</a:t>
            </a:r>
            <a:r>
              <a:rPr lang="en-US" sz="28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BERKURANG</a:t>
            </a:r>
          </a:p>
          <a:p>
            <a:pPr algn="l"/>
            <a:endParaRPr lang="en-US" sz="2800" dirty="0">
              <a:solidFill>
                <a:srgbClr val="00B050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l-GR" sz="2400" dirty="0">
                <a:solidFill>
                  <a:schemeClr val="accent6">
                    <a:lumMod val="75000"/>
                  </a:schemeClr>
                </a:solidFill>
              </a:rPr>
              <a:t>α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-predikat2 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μPmtTURUN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n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μPsdSEDIKIT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		= min(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μPmtTURUN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[4000],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μPsdSEDIKIT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[300])</a:t>
            </a: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		= min (0.25, 0.6)</a:t>
            </a: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		=0.25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ACB43C-04DD-0869-F031-99937D11C429}"/>
              </a:ext>
            </a:extLst>
          </p:cNvPr>
          <p:cNvSpPr txBox="1">
            <a:spLocks/>
          </p:cNvSpPr>
          <p:nvPr/>
        </p:nvSpPr>
        <p:spPr>
          <a:xfrm>
            <a:off x="521110" y="458085"/>
            <a:ext cx="6400800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>
                <a:latin typeface="Arial Black" panose="020B0604020202020204" pitchFamily="34" charset="0"/>
                <a:cs typeface="Arial Black" panose="020B0604020202020204" pitchFamily="34" charset="0"/>
              </a:rPr>
              <a:t>solusi</a:t>
            </a:r>
            <a:endParaRPr lang="id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903021-2F34-79DF-ADB9-4046C55D0D82}"/>
              </a:ext>
            </a:extLst>
          </p:cNvPr>
          <p:cNvGrpSpPr/>
          <p:nvPr/>
        </p:nvGrpSpPr>
        <p:grpSpPr>
          <a:xfrm>
            <a:off x="3050213" y="4321686"/>
            <a:ext cx="4993006" cy="2341717"/>
            <a:chOff x="521109" y="4439265"/>
            <a:chExt cx="4993006" cy="234171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1B2666-A818-7F80-4CCB-8A062D30FCF6}"/>
                </a:ext>
              </a:extLst>
            </p:cNvPr>
            <p:cNvSpPr/>
            <p:nvPr/>
          </p:nvSpPr>
          <p:spPr>
            <a:xfrm>
              <a:off x="1961536" y="4934024"/>
              <a:ext cx="2058506" cy="1455174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0868245-710C-535E-6CDC-3A5BD06A21A9}"/>
                </a:ext>
              </a:extLst>
            </p:cNvPr>
            <p:cNvCxnSpPr/>
            <p:nvPr/>
          </p:nvCxnSpPr>
          <p:spPr>
            <a:xfrm>
              <a:off x="1371600" y="4439265"/>
              <a:ext cx="0" cy="196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B83446F-A46D-DC9B-391B-78F52DB143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7187" y="6389198"/>
              <a:ext cx="356419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6F3C00E-1D73-734D-E059-C42F2E1E94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1600" y="4934024"/>
              <a:ext cx="58993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28B174B-FF36-1B99-D57E-28573A248B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61535" y="4934024"/>
              <a:ext cx="2035278" cy="145517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F0B1F5D-1A03-7EC3-4B85-41EC18109E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1535" y="4934024"/>
              <a:ext cx="2035278" cy="14551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8222F8F-649D-2E78-73A5-8531687046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6813" y="4932254"/>
              <a:ext cx="5899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DCBF87-1A17-1BA9-C4ED-2257334091A3}"/>
                </a:ext>
              </a:extLst>
            </p:cNvPr>
            <p:cNvSpPr txBox="1"/>
            <p:nvPr/>
          </p:nvSpPr>
          <p:spPr>
            <a:xfrm>
              <a:off x="1373383" y="4565315"/>
              <a:ext cx="1617406" cy="36870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BERKURANG</a:t>
              </a:r>
              <a:endParaRPr lang="id-ID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824F4D-337D-95A2-E01C-E4D2EF2E8919}"/>
                </a:ext>
              </a:extLst>
            </p:cNvPr>
            <p:cNvSpPr txBox="1"/>
            <p:nvPr/>
          </p:nvSpPr>
          <p:spPr>
            <a:xfrm>
              <a:off x="3896709" y="4533360"/>
              <a:ext cx="1617406" cy="368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BERTAMBAH</a:t>
              </a:r>
              <a:endParaRPr lang="id-ID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29AD6C4-D315-52DC-BDC8-4B04FD2870C5}"/>
                </a:ext>
              </a:extLst>
            </p:cNvPr>
            <p:cNvSpPr txBox="1"/>
            <p:nvPr/>
          </p:nvSpPr>
          <p:spPr>
            <a:xfrm>
              <a:off x="521109" y="4769465"/>
              <a:ext cx="8160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μ[Z]</a:t>
              </a:r>
              <a:endParaRPr lang="id-ID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18F6CA-63F8-3EAD-6D12-91B22C532C59}"/>
                </a:ext>
              </a:extLst>
            </p:cNvPr>
            <p:cNvSpPr txBox="1"/>
            <p:nvPr/>
          </p:nvSpPr>
          <p:spPr>
            <a:xfrm>
              <a:off x="1132493" y="4888632"/>
              <a:ext cx="240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id-ID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2DB18C-8D38-73F3-AB5F-165A9AE91D5A}"/>
                </a:ext>
              </a:extLst>
            </p:cNvPr>
            <p:cNvSpPr txBox="1"/>
            <p:nvPr/>
          </p:nvSpPr>
          <p:spPr>
            <a:xfrm>
              <a:off x="1079090" y="6036139"/>
              <a:ext cx="240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id-ID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1B95BEB-2E3C-F844-6BEE-2CDB5AF72A88}"/>
                </a:ext>
              </a:extLst>
            </p:cNvPr>
            <p:cNvSpPr txBox="1"/>
            <p:nvPr/>
          </p:nvSpPr>
          <p:spPr>
            <a:xfrm>
              <a:off x="1877960" y="6411650"/>
              <a:ext cx="776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2000</a:t>
              </a:r>
              <a:endParaRPr lang="id-ID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7CDD0D-CDD8-48DC-7687-435E34585C6F}"/>
                </a:ext>
              </a:extLst>
            </p:cNvPr>
            <p:cNvSpPr txBox="1"/>
            <p:nvPr/>
          </p:nvSpPr>
          <p:spPr>
            <a:xfrm>
              <a:off x="3903405" y="6379384"/>
              <a:ext cx="776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7000</a:t>
              </a:r>
              <a:endParaRPr lang="id-ID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84B069-392E-37FE-F56D-886E9F2DF666}"/>
                </a:ext>
              </a:extLst>
            </p:cNvPr>
            <p:cNvSpPr txBox="1"/>
            <p:nvPr/>
          </p:nvSpPr>
          <p:spPr>
            <a:xfrm>
              <a:off x="782095" y="5825612"/>
              <a:ext cx="612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0.25</a:t>
              </a:r>
              <a:endParaRPr lang="id-ID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41A3983-E8E0-9EE7-9A1B-6A096B2F5C61}"/>
                </a:ext>
              </a:extLst>
            </p:cNvPr>
            <p:cNvSpPr/>
            <p:nvPr/>
          </p:nvSpPr>
          <p:spPr>
            <a:xfrm>
              <a:off x="1356852" y="6017342"/>
              <a:ext cx="2625213" cy="398206"/>
            </a:xfrm>
            <a:custGeom>
              <a:avLst/>
              <a:gdLst>
                <a:gd name="connsiteX0" fmla="*/ 0 w 2625213"/>
                <a:gd name="connsiteY0" fmla="*/ 0 h 398206"/>
                <a:gd name="connsiteX1" fmla="*/ 2123767 w 2625213"/>
                <a:gd name="connsiteY1" fmla="*/ 14748 h 398206"/>
                <a:gd name="connsiteX2" fmla="*/ 2625213 w 2625213"/>
                <a:gd name="connsiteY2" fmla="*/ 383458 h 398206"/>
                <a:gd name="connsiteX3" fmla="*/ 14748 w 2625213"/>
                <a:gd name="connsiteY3" fmla="*/ 398206 h 398206"/>
                <a:gd name="connsiteX4" fmla="*/ 0 w 2625213"/>
                <a:gd name="connsiteY4" fmla="*/ 0 h 39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5213" h="398206">
                  <a:moveTo>
                    <a:pt x="0" y="0"/>
                  </a:moveTo>
                  <a:lnTo>
                    <a:pt x="2123767" y="14748"/>
                  </a:lnTo>
                  <a:lnTo>
                    <a:pt x="2625213" y="383458"/>
                  </a:lnTo>
                  <a:lnTo>
                    <a:pt x="14748" y="398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93294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METODE FUZZY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tsukamoto</a:t>
            </a:r>
            <a:endParaRPr lang="en-US" dirty="0"/>
          </a:p>
        </p:txBody>
      </p:sp>
      <p:pic>
        <p:nvPicPr>
          <p:cNvPr id="72" name="Picture Placeholder 71" descr="abacus icon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mamdani</a:t>
            </a:r>
            <a:endParaRPr lang="en-US" dirty="0"/>
          </a:p>
        </p:txBody>
      </p:sp>
      <p:pic>
        <p:nvPicPr>
          <p:cNvPr id="76" name="Picture Placeholder 75" descr="increasing chart icon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/>
          <a:srcRect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err="1"/>
              <a:t>Metode</a:t>
            </a:r>
            <a:r>
              <a:rPr lang="en-US" altLang="zh-CN" dirty="0"/>
              <a:t> </a:t>
            </a:r>
            <a:r>
              <a:rPr lang="en-US" altLang="zh-CN" dirty="0" err="1"/>
              <a:t>sugeno</a:t>
            </a:r>
            <a:endParaRPr lang="en-US" dirty="0"/>
          </a:p>
        </p:txBody>
      </p:sp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/>
          <a:srcRect t="85" b="85"/>
          <a:stretch/>
        </p:blipFill>
        <p:spPr/>
      </p:pic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59408A-C52C-E4F3-2A1D-8D67B6970BCF}"/>
              </a:ext>
            </a:extLst>
          </p:cNvPr>
          <p:cNvSpPr txBox="1"/>
          <p:nvPr/>
        </p:nvSpPr>
        <p:spPr>
          <a:xfrm>
            <a:off x="521110" y="1483926"/>
            <a:ext cx="9330813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3. IF </a:t>
            </a:r>
            <a:r>
              <a:rPr lang="en-US" sz="3200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permintaan</a:t>
            </a:r>
            <a:r>
              <a:rPr lang="en-US" sz="32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NAIK AND </a:t>
            </a:r>
            <a:r>
              <a:rPr lang="en-US" sz="3200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persediaan</a:t>
            </a:r>
            <a:r>
              <a:rPr lang="en-US" sz="32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BANYAK THEN </a:t>
            </a:r>
            <a:r>
              <a:rPr lang="en-US" sz="3200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produksi</a:t>
            </a:r>
            <a:r>
              <a:rPr lang="en-US" sz="32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3200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barang</a:t>
            </a:r>
            <a:r>
              <a:rPr lang="en-US" sz="32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BERTAMBAH</a:t>
            </a:r>
          </a:p>
          <a:p>
            <a:pPr algn="l"/>
            <a:endParaRPr lang="en-US" sz="2800" dirty="0">
              <a:solidFill>
                <a:srgbClr val="00B050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l-GR" sz="2400" dirty="0">
                <a:solidFill>
                  <a:schemeClr val="accent6">
                    <a:lumMod val="75000"/>
                  </a:schemeClr>
                </a:solidFill>
              </a:rPr>
              <a:t>α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-predikat3 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μPmtNAIK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n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μPsdBANYAK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		= min(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μPmtNAIK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[4000],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μPsdBANYAK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[300])</a:t>
            </a: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		= min (0.75, 0.4)</a:t>
            </a: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		=0.4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ACB43C-04DD-0869-F031-99937D11C429}"/>
              </a:ext>
            </a:extLst>
          </p:cNvPr>
          <p:cNvSpPr txBox="1">
            <a:spLocks/>
          </p:cNvSpPr>
          <p:nvPr/>
        </p:nvSpPr>
        <p:spPr>
          <a:xfrm>
            <a:off x="521110" y="458085"/>
            <a:ext cx="6400800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>
                <a:latin typeface="Arial Black" panose="020B0604020202020204" pitchFamily="34" charset="0"/>
                <a:cs typeface="Arial Black" panose="020B0604020202020204" pitchFamily="34" charset="0"/>
              </a:rPr>
              <a:t>solusi</a:t>
            </a:r>
            <a:endParaRPr lang="id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92BF11-BCD7-F813-A904-F153A27F3BA3}"/>
              </a:ext>
            </a:extLst>
          </p:cNvPr>
          <p:cNvGrpSpPr/>
          <p:nvPr/>
        </p:nvGrpSpPr>
        <p:grpSpPr>
          <a:xfrm>
            <a:off x="3050213" y="4321686"/>
            <a:ext cx="4993006" cy="2341717"/>
            <a:chOff x="521109" y="4439265"/>
            <a:chExt cx="4993006" cy="234171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EC4C86-A6D2-454D-5608-1284B8C05900}"/>
                </a:ext>
              </a:extLst>
            </p:cNvPr>
            <p:cNvSpPr/>
            <p:nvPr/>
          </p:nvSpPr>
          <p:spPr>
            <a:xfrm>
              <a:off x="1961536" y="4934024"/>
              <a:ext cx="2058506" cy="1455174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EC048BB-8F6D-8EEC-A3D9-B6CFADD908C7}"/>
                </a:ext>
              </a:extLst>
            </p:cNvPr>
            <p:cNvCxnSpPr/>
            <p:nvPr/>
          </p:nvCxnSpPr>
          <p:spPr>
            <a:xfrm>
              <a:off x="1371600" y="4439265"/>
              <a:ext cx="0" cy="196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54CE586-9E47-5377-DA49-2B61CA1A6C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7187" y="6389198"/>
              <a:ext cx="356419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394C622-0A28-EBB0-0BBF-3D9BA57992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1600" y="4934024"/>
              <a:ext cx="5899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53DB306-A2F0-B523-4D95-DFC97E4F3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61535" y="4934024"/>
              <a:ext cx="2035278" cy="1455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9489A0F-A767-343D-9E7F-DF56C7B0DF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1535" y="4934024"/>
              <a:ext cx="2035278" cy="145517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012A07-3922-6E94-23A5-0FEE00E077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6813" y="4932254"/>
              <a:ext cx="58993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767176-B99D-2455-DFEF-5C4F4074DA5B}"/>
                </a:ext>
              </a:extLst>
            </p:cNvPr>
            <p:cNvSpPr txBox="1"/>
            <p:nvPr/>
          </p:nvSpPr>
          <p:spPr>
            <a:xfrm>
              <a:off x="1373383" y="4447975"/>
              <a:ext cx="1617406" cy="368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BERKURANG</a:t>
              </a:r>
              <a:endParaRPr lang="id-ID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351722-5C6A-261E-1BC5-5B272139D628}"/>
                </a:ext>
              </a:extLst>
            </p:cNvPr>
            <p:cNvSpPr txBox="1"/>
            <p:nvPr/>
          </p:nvSpPr>
          <p:spPr>
            <a:xfrm>
              <a:off x="3896709" y="4447974"/>
              <a:ext cx="1617406" cy="36870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BERTAMBAH</a:t>
              </a:r>
              <a:endParaRPr lang="id-ID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04EECE-6EB1-072C-78E6-30B011B3C624}"/>
                </a:ext>
              </a:extLst>
            </p:cNvPr>
            <p:cNvSpPr txBox="1"/>
            <p:nvPr/>
          </p:nvSpPr>
          <p:spPr>
            <a:xfrm>
              <a:off x="521109" y="4769465"/>
              <a:ext cx="8160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μ[Z]</a:t>
              </a:r>
              <a:endParaRPr lang="id-ID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FB6F3FB-9A3A-A7FD-D965-152C4E1FE556}"/>
                </a:ext>
              </a:extLst>
            </p:cNvPr>
            <p:cNvSpPr txBox="1"/>
            <p:nvPr/>
          </p:nvSpPr>
          <p:spPr>
            <a:xfrm>
              <a:off x="1132493" y="4888632"/>
              <a:ext cx="240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id-ID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E8D30B-0710-4BD3-A112-07B608A2F0F5}"/>
                </a:ext>
              </a:extLst>
            </p:cNvPr>
            <p:cNvSpPr txBox="1"/>
            <p:nvPr/>
          </p:nvSpPr>
          <p:spPr>
            <a:xfrm>
              <a:off x="1079090" y="6036139"/>
              <a:ext cx="240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id-ID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892AC3-44F1-8EA1-A691-D53217B88417}"/>
                </a:ext>
              </a:extLst>
            </p:cNvPr>
            <p:cNvSpPr txBox="1"/>
            <p:nvPr/>
          </p:nvSpPr>
          <p:spPr>
            <a:xfrm>
              <a:off x="1877960" y="6411650"/>
              <a:ext cx="776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2000</a:t>
              </a:r>
              <a:endParaRPr lang="id-ID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2EF95A-0BAF-CDEF-CA53-35367D014CDD}"/>
                </a:ext>
              </a:extLst>
            </p:cNvPr>
            <p:cNvSpPr txBox="1"/>
            <p:nvPr/>
          </p:nvSpPr>
          <p:spPr>
            <a:xfrm>
              <a:off x="3903405" y="6379384"/>
              <a:ext cx="776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7000</a:t>
              </a:r>
              <a:endParaRPr lang="id-ID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19259A-BB03-C8A1-4352-993E485AA4A9}"/>
                </a:ext>
              </a:extLst>
            </p:cNvPr>
            <p:cNvSpPr txBox="1"/>
            <p:nvPr/>
          </p:nvSpPr>
          <p:spPr>
            <a:xfrm>
              <a:off x="782095" y="5648010"/>
              <a:ext cx="612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0.4</a:t>
              </a:r>
              <a:endParaRPr lang="id-ID" dirty="0"/>
            </a:p>
          </p:txBody>
        </p: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C5152EB-1BD6-EA09-B3DE-B6EA39009589}"/>
              </a:ext>
            </a:extLst>
          </p:cNvPr>
          <p:cNvSpPr/>
          <p:nvPr/>
        </p:nvSpPr>
        <p:spPr>
          <a:xfrm>
            <a:off x="4542503" y="5692877"/>
            <a:ext cx="2580968" cy="560439"/>
          </a:xfrm>
          <a:custGeom>
            <a:avLst/>
            <a:gdLst>
              <a:gd name="connsiteX0" fmla="*/ 2580968 w 2580968"/>
              <a:gd name="connsiteY0" fmla="*/ 560439 h 560439"/>
              <a:gd name="connsiteX1" fmla="*/ 2551471 w 2580968"/>
              <a:gd name="connsiteY1" fmla="*/ 29497 h 560439"/>
              <a:gd name="connsiteX2" fmla="*/ 796413 w 2580968"/>
              <a:gd name="connsiteY2" fmla="*/ 0 h 560439"/>
              <a:gd name="connsiteX3" fmla="*/ 0 w 2580968"/>
              <a:gd name="connsiteY3" fmla="*/ 560439 h 560439"/>
              <a:gd name="connsiteX4" fmla="*/ 2580968 w 2580968"/>
              <a:gd name="connsiteY4" fmla="*/ 560439 h 560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0968" h="560439">
                <a:moveTo>
                  <a:pt x="2580968" y="560439"/>
                </a:moveTo>
                <a:lnTo>
                  <a:pt x="2551471" y="29497"/>
                </a:lnTo>
                <a:lnTo>
                  <a:pt x="796413" y="0"/>
                </a:lnTo>
                <a:lnTo>
                  <a:pt x="0" y="560439"/>
                </a:lnTo>
                <a:lnTo>
                  <a:pt x="2580968" y="560439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7511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59408A-C52C-E4F3-2A1D-8D67B6970BCF}"/>
              </a:ext>
            </a:extLst>
          </p:cNvPr>
          <p:cNvSpPr txBox="1"/>
          <p:nvPr/>
        </p:nvSpPr>
        <p:spPr>
          <a:xfrm>
            <a:off x="521110" y="1483926"/>
            <a:ext cx="9330813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4. IF </a:t>
            </a:r>
            <a:r>
              <a:rPr lang="en-US" sz="2800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permintaan</a:t>
            </a:r>
            <a:r>
              <a:rPr lang="en-US" sz="28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NAIK AND </a:t>
            </a:r>
            <a:r>
              <a:rPr lang="en-US" sz="2800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persediaan</a:t>
            </a:r>
            <a:r>
              <a:rPr lang="en-US" sz="28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SEDIKIT THEN </a:t>
            </a:r>
            <a:r>
              <a:rPr lang="en-US" sz="2800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produksi</a:t>
            </a:r>
            <a:r>
              <a:rPr lang="en-US" sz="28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barang</a:t>
            </a:r>
            <a:r>
              <a:rPr lang="en-US" sz="28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BERTAMBAH</a:t>
            </a:r>
          </a:p>
          <a:p>
            <a:pPr algn="l"/>
            <a:endParaRPr lang="en-US" sz="2800" dirty="0">
              <a:solidFill>
                <a:srgbClr val="00B050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l-GR" sz="2400" dirty="0">
                <a:solidFill>
                  <a:schemeClr val="accent6">
                    <a:lumMod val="75000"/>
                  </a:schemeClr>
                </a:solidFill>
              </a:rPr>
              <a:t>α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-predikat4 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μPmtNAIK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n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μPsdSEDIKIT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		= min(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μPmtNAIK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[4000],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μPsdSEDIKIT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[300])</a:t>
            </a: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		= min (0.75, 0.6)</a:t>
            </a:r>
          </a:p>
          <a:p>
            <a:pPr algn="l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		=0.6</a:t>
            </a:r>
          </a:p>
          <a:p>
            <a:pPr algn="l"/>
            <a:endParaRPr lang="en-US" sz="2400" dirty="0">
              <a:solidFill>
                <a:srgbClr val="00B050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ACB43C-04DD-0869-F031-99937D11C429}"/>
              </a:ext>
            </a:extLst>
          </p:cNvPr>
          <p:cNvSpPr txBox="1">
            <a:spLocks/>
          </p:cNvSpPr>
          <p:nvPr/>
        </p:nvSpPr>
        <p:spPr>
          <a:xfrm>
            <a:off x="521110" y="458085"/>
            <a:ext cx="6400800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>
                <a:latin typeface="Arial Black" panose="020B0604020202020204" pitchFamily="34" charset="0"/>
                <a:cs typeface="Arial Black" panose="020B0604020202020204" pitchFamily="34" charset="0"/>
              </a:rPr>
              <a:t>solusi</a:t>
            </a:r>
            <a:endParaRPr lang="id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27B630-8660-64C2-C408-6202BDB9160D}"/>
              </a:ext>
            </a:extLst>
          </p:cNvPr>
          <p:cNvGrpSpPr/>
          <p:nvPr/>
        </p:nvGrpSpPr>
        <p:grpSpPr>
          <a:xfrm>
            <a:off x="3050213" y="4321686"/>
            <a:ext cx="4993006" cy="2341717"/>
            <a:chOff x="521109" y="4439265"/>
            <a:chExt cx="4993006" cy="234171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48D9A8-A97F-E7D2-7755-6E0F5F80DDAA}"/>
                </a:ext>
              </a:extLst>
            </p:cNvPr>
            <p:cNvSpPr/>
            <p:nvPr/>
          </p:nvSpPr>
          <p:spPr>
            <a:xfrm>
              <a:off x="1961536" y="4934024"/>
              <a:ext cx="2058506" cy="1455174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0FD9838-D4BA-D656-9C0E-FB5876E5DD20}"/>
                </a:ext>
              </a:extLst>
            </p:cNvPr>
            <p:cNvCxnSpPr/>
            <p:nvPr/>
          </p:nvCxnSpPr>
          <p:spPr>
            <a:xfrm>
              <a:off x="1371600" y="4439265"/>
              <a:ext cx="0" cy="196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BCD5DB3-8C74-463C-544A-007D3348FA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7187" y="6389198"/>
              <a:ext cx="356419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CA81D9A-7FB0-D877-1790-390EB1850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1600" y="4934024"/>
              <a:ext cx="5899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4D48351-DD7F-A9C1-555B-9AD650BD92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61535" y="4934024"/>
              <a:ext cx="2035278" cy="1455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47D9D90-1A4D-9703-5820-DBA3233C9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1535" y="4934024"/>
              <a:ext cx="2035278" cy="145517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32D570D-CCFE-2F34-68CB-FFB41EAD20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6813" y="4932254"/>
              <a:ext cx="58993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4761CE-4831-DA97-CECD-6379C0AA27B3}"/>
                </a:ext>
              </a:extLst>
            </p:cNvPr>
            <p:cNvSpPr txBox="1"/>
            <p:nvPr/>
          </p:nvSpPr>
          <p:spPr>
            <a:xfrm>
              <a:off x="1373383" y="4447975"/>
              <a:ext cx="1617406" cy="368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BERKURANG</a:t>
              </a:r>
              <a:endParaRPr lang="id-ID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D1AAEB-BC7E-F6F8-A281-D82619C01411}"/>
                </a:ext>
              </a:extLst>
            </p:cNvPr>
            <p:cNvSpPr txBox="1"/>
            <p:nvPr/>
          </p:nvSpPr>
          <p:spPr>
            <a:xfrm>
              <a:off x="3896709" y="4447974"/>
              <a:ext cx="1617406" cy="36870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BERTAMBAH</a:t>
              </a:r>
              <a:endParaRPr lang="id-ID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507EB8-95A4-D1A1-F536-469E6AAA417A}"/>
                </a:ext>
              </a:extLst>
            </p:cNvPr>
            <p:cNvSpPr txBox="1"/>
            <p:nvPr/>
          </p:nvSpPr>
          <p:spPr>
            <a:xfrm>
              <a:off x="521109" y="4769465"/>
              <a:ext cx="8160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μ[Z]</a:t>
              </a:r>
              <a:endParaRPr lang="id-ID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CC42C9-D604-D807-14FD-DA01A184028E}"/>
                </a:ext>
              </a:extLst>
            </p:cNvPr>
            <p:cNvSpPr txBox="1"/>
            <p:nvPr/>
          </p:nvSpPr>
          <p:spPr>
            <a:xfrm>
              <a:off x="1132493" y="4888632"/>
              <a:ext cx="240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id-ID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8D525E-51FF-BE71-8755-3B8CC50B67F6}"/>
                </a:ext>
              </a:extLst>
            </p:cNvPr>
            <p:cNvSpPr txBox="1"/>
            <p:nvPr/>
          </p:nvSpPr>
          <p:spPr>
            <a:xfrm>
              <a:off x="1079090" y="6036139"/>
              <a:ext cx="240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id-ID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123505-FF74-7EE2-F005-E36196277BEA}"/>
                </a:ext>
              </a:extLst>
            </p:cNvPr>
            <p:cNvSpPr txBox="1"/>
            <p:nvPr/>
          </p:nvSpPr>
          <p:spPr>
            <a:xfrm>
              <a:off x="1877960" y="6411650"/>
              <a:ext cx="776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2000</a:t>
              </a:r>
              <a:endParaRPr lang="id-ID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433047-14EC-4ECA-92B3-486702A1B3F7}"/>
                </a:ext>
              </a:extLst>
            </p:cNvPr>
            <p:cNvSpPr txBox="1"/>
            <p:nvPr/>
          </p:nvSpPr>
          <p:spPr>
            <a:xfrm>
              <a:off x="3903405" y="6379384"/>
              <a:ext cx="776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7000</a:t>
              </a:r>
              <a:endParaRPr lang="id-ID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36F4B1F-FED7-BA55-63A8-0F6F870AF1ED}"/>
                </a:ext>
              </a:extLst>
            </p:cNvPr>
            <p:cNvSpPr txBox="1"/>
            <p:nvPr/>
          </p:nvSpPr>
          <p:spPr>
            <a:xfrm>
              <a:off x="826126" y="5321562"/>
              <a:ext cx="612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0.6</a:t>
              </a:r>
              <a:endParaRPr lang="id-ID" dirty="0"/>
            </a:p>
          </p:txBody>
        </p: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538E6F5-7E4A-804D-F659-A80CF041F8A0}"/>
              </a:ext>
            </a:extLst>
          </p:cNvPr>
          <p:cNvSpPr/>
          <p:nvPr/>
        </p:nvSpPr>
        <p:spPr>
          <a:xfrm>
            <a:off x="4527755" y="5374074"/>
            <a:ext cx="2507226" cy="893991"/>
          </a:xfrm>
          <a:custGeom>
            <a:avLst/>
            <a:gdLst>
              <a:gd name="connsiteX0" fmla="*/ 2507226 w 2507226"/>
              <a:gd name="connsiteY0" fmla="*/ 825910 h 825910"/>
              <a:gd name="connsiteX1" fmla="*/ 2507226 w 2507226"/>
              <a:gd name="connsiteY1" fmla="*/ 29497 h 825910"/>
              <a:gd name="connsiteX2" fmla="*/ 1165122 w 2507226"/>
              <a:gd name="connsiteY2" fmla="*/ 0 h 825910"/>
              <a:gd name="connsiteX3" fmla="*/ 0 w 2507226"/>
              <a:gd name="connsiteY3" fmla="*/ 825910 h 825910"/>
              <a:gd name="connsiteX4" fmla="*/ 2507226 w 2507226"/>
              <a:gd name="connsiteY4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226" h="825910">
                <a:moveTo>
                  <a:pt x="2507226" y="825910"/>
                </a:moveTo>
                <a:lnTo>
                  <a:pt x="2507226" y="29497"/>
                </a:lnTo>
                <a:lnTo>
                  <a:pt x="1165122" y="0"/>
                </a:lnTo>
                <a:lnTo>
                  <a:pt x="0" y="825910"/>
                </a:lnTo>
                <a:lnTo>
                  <a:pt x="2507226" y="82591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8218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0AD5E6E-ED41-E87A-44CC-1B204232DB90}"/>
              </a:ext>
            </a:extLst>
          </p:cNvPr>
          <p:cNvGrpSpPr/>
          <p:nvPr/>
        </p:nvGrpSpPr>
        <p:grpSpPr>
          <a:xfrm>
            <a:off x="190808" y="739811"/>
            <a:ext cx="4993006" cy="2341717"/>
            <a:chOff x="521109" y="4439265"/>
            <a:chExt cx="4993006" cy="23417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98246D-5CD4-2DEF-5300-890D19F08089}"/>
                </a:ext>
              </a:extLst>
            </p:cNvPr>
            <p:cNvSpPr/>
            <p:nvPr/>
          </p:nvSpPr>
          <p:spPr>
            <a:xfrm>
              <a:off x="1961536" y="4934024"/>
              <a:ext cx="2058506" cy="1455174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CC6D9A5-5C54-0E7A-F5C0-AFF96F66C662}"/>
                </a:ext>
              </a:extLst>
            </p:cNvPr>
            <p:cNvCxnSpPr/>
            <p:nvPr/>
          </p:nvCxnSpPr>
          <p:spPr>
            <a:xfrm>
              <a:off x="1371600" y="4439265"/>
              <a:ext cx="0" cy="196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70C320E-0A49-F13C-6AB3-BAFA9E9F9F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7187" y="6389198"/>
              <a:ext cx="356419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289898B-9652-2ED4-3B71-7C89C38599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1600" y="4934024"/>
              <a:ext cx="58993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D34E42F-FF18-44C5-ED72-C58FB4DCBA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61535" y="4934024"/>
              <a:ext cx="2035278" cy="145517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1055D8-9692-E3D7-C4F6-FE7962A9D4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1535" y="4934024"/>
              <a:ext cx="2035278" cy="14551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8DE3284-0F4E-3E12-8BC2-05C7C74287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6813" y="4932254"/>
              <a:ext cx="5899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F78574-8435-44D5-D7A1-774BA13624FC}"/>
                </a:ext>
              </a:extLst>
            </p:cNvPr>
            <p:cNvSpPr txBox="1"/>
            <p:nvPr/>
          </p:nvSpPr>
          <p:spPr>
            <a:xfrm>
              <a:off x="1373383" y="4565315"/>
              <a:ext cx="1617406" cy="36870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BERKURANG</a:t>
              </a:r>
              <a:endParaRPr lang="id-ID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95331E-7ABB-FB52-8705-8AE9F657158B}"/>
                </a:ext>
              </a:extLst>
            </p:cNvPr>
            <p:cNvSpPr txBox="1"/>
            <p:nvPr/>
          </p:nvSpPr>
          <p:spPr>
            <a:xfrm>
              <a:off x="3896709" y="4533360"/>
              <a:ext cx="1617406" cy="368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BERTAMBAH</a:t>
              </a:r>
              <a:endParaRPr lang="id-ID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D0D024-09FB-BDEB-8151-446E5D149D81}"/>
                </a:ext>
              </a:extLst>
            </p:cNvPr>
            <p:cNvSpPr txBox="1"/>
            <p:nvPr/>
          </p:nvSpPr>
          <p:spPr>
            <a:xfrm>
              <a:off x="521109" y="4769465"/>
              <a:ext cx="8160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μ[Z]</a:t>
              </a:r>
              <a:endParaRPr lang="id-ID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E4B199-DA98-85EE-DB21-C3982D129663}"/>
                </a:ext>
              </a:extLst>
            </p:cNvPr>
            <p:cNvSpPr txBox="1"/>
            <p:nvPr/>
          </p:nvSpPr>
          <p:spPr>
            <a:xfrm>
              <a:off x="1132493" y="4888632"/>
              <a:ext cx="240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id-ID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58391C-EC72-F58C-EADE-13155BC67BCF}"/>
                </a:ext>
              </a:extLst>
            </p:cNvPr>
            <p:cNvSpPr txBox="1"/>
            <p:nvPr/>
          </p:nvSpPr>
          <p:spPr>
            <a:xfrm>
              <a:off x="1079090" y="6036139"/>
              <a:ext cx="240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id-ID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6E6DB0-C783-3CB8-8490-1212D0BE4C36}"/>
                </a:ext>
              </a:extLst>
            </p:cNvPr>
            <p:cNvSpPr txBox="1"/>
            <p:nvPr/>
          </p:nvSpPr>
          <p:spPr>
            <a:xfrm>
              <a:off x="1877960" y="6411650"/>
              <a:ext cx="776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2000</a:t>
              </a:r>
              <a:endParaRPr lang="id-ID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AA3692-CE26-72E4-E414-FBC12ECC2C11}"/>
                </a:ext>
              </a:extLst>
            </p:cNvPr>
            <p:cNvSpPr txBox="1"/>
            <p:nvPr/>
          </p:nvSpPr>
          <p:spPr>
            <a:xfrm>
              <a:off x="3903405" y="6379384"/>
              <a:ext cx="776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7000</a:t>
              </a:r>
              <a:endParaRPr lang="id-ID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1F01B7A-B125-8329-30BD-9EB2549DC602}"/>
                </a:ext>
              </a:extLst>
            </p:cNvPr>
            <p:cNvSpPr txBox="1"/>
            <p:nvPr/>
          </p:nvSpPr>
          <p:spPr>
            <a:xfrm>
              <a:off x="782095" y="5825612"/>
              <a:ext cx="612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0.25</a:t>
              </a:r>
              <a:endParaRPr lang="id-ID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D4ECEDA-F23B-5AD4-6424-BBC649E82DAA}"/>
                </a:ext>
              </a:extLst>
            </p:cNvPr>
            <p:cNvSpPr/>
            <p:nvPr/>
          </p:nvSpPr>
          <p:spPr>
            <a:xfrm>
              <a:off x="1356852" y="6017342"/>
              <a:ext cx="2625213" cy="398206"/>
            </a:xfrm>
            <a:custGeom>
              <a:avLst/>
              <a:gdLst>
                <a:gd name="connsiteX0" fmla="*/ 0 w 2625213"/>
                <a:gd name="connsiteY0" fmla="*/ 0 h 398206"/>
                <a:gd name="connsiteX1" fmla="*/ 2123767 w 2625213"/>
                <a:gd name="connsiteY1" fmla="*/ 14748 h 398206"/>
                <a:gd name="connsiteX2" fmla="*/ 2625213 w 2625213"/>
                <a:gd name="connsiteY2" fmla="*/ 383458 h 398206"/>
                <a:gd name="connsiteX3" fmla="*/ 14748 w 2625213"/>
                <a:gd name="connsiteY3" fmla="*/ 398206 h 398206"/>
                <a:gd name="connsiteX4" fmla="*/ 0 w 2625213"/>
                <a:gd name="connsiteY4" fmla="*/ 0 h 39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5213" h="398206">
                  <a:moveTo>
                    <a:pt x="0" y="0"/>
                  </a:moveTo>
                  <a:lnTo>
                    <a:pt x="2123767" y="14748"/>
                  </a:lnTo>
                  <a:lnTo>
                    <a:pt x="2625213" y="383458"/>
                  </a:lnTo>
                  <a:lnTo>
                    <a:pt x="14748" y="398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02B3D2-C515-F4DC-548C-C86A205F3E70}"/>
              </a:ext>
            </a:extLst>
          </p:cNvPr>
          <p:cNvGrpSpPr/>
          <p:nvPr/>
        </p:nvGrpSpPr>
        <p:grpSpPr>
          <a:xfrm>
            <a:off x="451794" y="3537760"/>
            <a:ext cx="4993006" cy="2341717"/>
            <a:chOff x="521109" y="4439265"/>
            <a:chExt cx="4993006" cy="234171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D59E56A-C5CF-9BC2-F14D-D21FC774AF92}"/>
                </a:ext>
              </a:extLst>
            </p:cNvPr>
            <p:cNvSpPr/>
            <p:nvPr/>
          </p:nvSpPr>
          <p:spPr>
            <a:xfrm>
              <a:off x="1961536" y="4934024"/>
              <a:ext cx="2058506" cy="1455174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1A5B98D-9FCD-374D-A580-009010E75F36}"/>
                </a:ext>
              </a:extLst>
            </p:cNvPr>
            <p:cNvCxnSpPr/>
            <p:nvPr/>
          </p:nvCxnSpPr>
          <p:spPr>
            <a:xfrm>
              <a:off x="1371600" y="4439265"/>
              <a:ext cx="0" cy="196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1FE998B-657F-1B8D-259F-A6D2BCE882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7187" y="6389198"/>
              <a:ext cx="356419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AAEC2E-1B2F-A9A0-50BC-B8053F175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1600" y="4934024"/>
              <a:ext cx="58993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5AFAFA-6AAA-476C-A04F-E320C80E7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61535" y="4934024"/>
              <a:ext cx="2035278" cy="145517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424EC54-2B8C-2E2C-CBE9-D793B6734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1535" y="4934024"/>
              <a:ext cx="2035278" cy="14551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4934508-5635-B925-4D5F-BF20DA728A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6813" y="4932254"/>
              <a:ext cx="5899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66F165-6C4A-1BAF-855C-3BEA424296C1}"/>
                </a:ext>
              </a:extLst>
            </p:cNvPr>
            <p:cNvSpPr txBox="1"/>
            <p:nvPr/>
          </p:nvSpPr>
          <p:spPr>
            <a:xfrm>
              <a:off x="1373383" y="4565315"/>
              <a:ext cx="1617406" cy="36870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BERKURANG</a:t>
              </a:r>
              <a:endParaRPr lang="id-ID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B7920CE-31CC-56C5-6506-6CB586FEF573}"/>
                </a:ext>
              </a:extLst>
            </p:cNvPr>
            <p:cNvSpPr txBox="1"/>
            <p:nvPr/>
          </p:nvSpPr>
          <p:spPr>
            <a:xfrm>
              <a:off x="3896709" y="4533360"/>
              <a:ext cx="1617406" cy="368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BERTAMBAH</a:t>
              </a:r>
              <a:endParaRPr lang="id-ID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5D92EA8-4263-FEB3-2E4F-938D529A0B3A}"/>
                </a:ext>
              </a:extLst>
            </p:cNvPr>
            <p:cNvSpPr txBox="1"/>
            <p:nvPr/>
          </p:nvSpPr>
          <p:spPr>
            <a:xfrm>
              <a:off x="521109" y="4769465"/>
              <a:ext cx="8160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μ[Z]</a:t>
              </a:r>
              <a:endParaRPr lang="id-ID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12EE9D-4BA1-5774-B664-C035E49E29C7}"/>
                </a:ext>
              </a:extLst>
            </p:cNvPr>
            <p:cNvSpPr txBox="1"/>
            <p:nvPr/>
          </p:nvSpPr>
          <p:spPr>
            <a:xfrm>
              <a:off x="1132493" y="4888632"/>
              <a:ext cx="240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id-ID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0646696-0A1D-D114-4101-9BD7344D2778}"/>
                </a:ext>
              </a:extLst>
            </p:cNvPr>
            <p:cNvSpPr txBox="1"/>
            <p:nvPr/>
          </p:nvSpPr>
          <p:spPr>
            <a:xfrm>
              <a:off x="1079090" y="6036139"/>
              <a:ext cx="240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id-ID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9050B80-4D17-F3AA-5ECB-65FD2F6593BF}"/>
                </a:ext>
              </a:extLst>
            </p:cNvPr>
            <p:cNvSpPr txBox="1"/>
            <p:nvPr/>
          </p:nvSpPr>
          <p:spPr>
            <a:xfrm>
              <a:off x="1877960" y="6411650"/>
              <a:ext cx="776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2000</a:t>
              </a:r>
              <a:endParaRPr lang="id-ID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EB4E6C3-2327-E280-31FB-1F6AF31DF937}"/>
                </a:ext>
              </a:extLst>
            </p:cNvPr>
            <p:cNvSpPr txBox="1"/>
            <p:nvPr/>
          </p:nvSpPr>
          <p:spPr>
            <a:xfrm>
              <a:off x="3903405" y="6379384"/>
              <a:ext cx="776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7000</a:t>
              </a:r>
              <a:endParaRPr lang="id-ID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5B5EF95-898C-9C7F-69B8-1C53C5FB2021}"/>
                </a:ext>
              </a:extLst>
            </p:cNvPr>
            <p:cNvSpPr txBox="1"/>
            <p:nvPr/>
          </p:nvSpPr>
          <p:spPr>
            <a:xfrm>
              <a:off x="782095" y="5825612"/>
              <a:ext cx="612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0.25</a:t>
              </a:r>
              <a:endParaRPr lang="id-ID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FFEFC7B-B113-7FAC-A395-064B611F599C}"/>
                </a:ext>
              </a:extLst>
            </p:cNvPr>
            <p:cNvSpPr/>
            <p:nvPr/>
          </p:nvSpPr>
          <p:spPr>
            <a:xfrm>
              <a:off x="1356852" y="6017342"/>
              <a:ext cx="2625213" cy="398206"/>
            </a:xfrm>
            <a:custGeom>
              <a:avLst/>
              <a:gdLst>
                <a:gd name="connsiteX0" fmla="*/ 0 w 2625213"/>
                <a:gd name="connsiteY0" fmla="*/ 0 h 398206"/>
                <a:gd name="connsiteX1" fmla="*/ 2123767 w 2625213"/>
                <a:gd name="connsiteY1" fmla="*/ 14748 h 398206"/>
                <a:gd name="connsiteX2" fmla="*/ 2625213 w 2625213"/>
                <a:gd name="connsiteY2" fmla="*/ 383458 h 398206"/>
                <a:gd name="connsiteX3" fmla="*/ 14748 w 2625213"/>
                <a:gd name="connsiteY3" fmla="*/ 398206 h 398206"/>
                <a:gd name="connsiteX4" fmla="*/ 0 w 2625213"/>
                <a:gd name="connsiteY4" fmla="*/ 0 h 39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5213" h="398206">
                  <a:moveTo>
                    <a:pt x="0" y="0"/>
                  </a:moveTo>
                  <a:lnTo>
                    <a:pt x="2123767" y="14748"/>
                  </a:lnTo>
                  <a:lnTo>
                    <a:pt x="2625213" y="383458"/>
                  </a:lnTo>
                  <a:lnTo>
                    <a:pt x="14748" y="398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F269C0-3889-7805-C12C-3ACFA3880B32}"/>
              </a:ext>
            </a:extLst>
          </p:cNvPr>
          <p:cNvGrpSpPr/>
          <p:nvPr/>
        </p:nvGrpSpPr>
        <p:grpSpPr>
          <a:xfrm>
            <a:off x="6191620" y="955299"/>
            <a:ext cx="4993006" cy="2341717"/>
            <a:chOff x="521109" y="4439265"/>
            <a:chExt cx="4993006" cy="234171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60B34CD-3B9D-8919-5044-0CAC60CF17F2}"/>
                </a:ext>
              </a:extLst>
            </p:cNvPr>
            <p:cNvSpPr/>
            <p:nvPr/>
          </p:nvSpPr>
          <p:spPr>
            <a:xfrm>
              <a:off x="1961536" y="4934024"/>
              <a:ext cx="2058506" cy="1455174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E7E4912-E57F-1DF4-E4EA-056894B26980}"/>
                </a:ext>
              </a:extLst>
            </p:cNvPr>
            <p:cNvCxnSpPr/>
            <p:nvPr/>
          </p:nvCxnSpPr>
          <p:spPr>
            <a:xfrm>
              <a:off x="1371600" y="4439265"/>
              <a:ext cx="0" cy="196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F41BFBF-35F9-F747-C8F3-2C7BB97D61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7187" y="6389198"/>
              <a:ext cx="356419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F51AFB4-819F-7F71-DC19-FF11BED436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1600" y="4934024"/>
              <a:ext cx="5899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EA5CB33-B67C-3394-905E-34CB23DB42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61535" y="4934024"/>
              <a:ext cx="2035278" cy="1455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B92B360-D5FA-E84A-88F6-85E3D125A5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1535" y="4934024"/>
              <a:ext cx="2035278" cy="145517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732F9C2-2A31-85A4-D5DF-7C1A56CD6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6813" y="4932254"/>
              <a:ext cx="58993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15F7979-9427-0D42-F8CE-A8F90D28649E}"/>
                </a:ext>
              </a:extLst>
            </p:cNvPr>
            <p:cNvSpPr txBox="1"/>
            <p:nvPr/>
          </p:nvSpPr>
          <p:spPr>
            <a:xfrm>
              <a:off x="1373383" y="4447975"/>
              <a:ext cx="1617406" cy="368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BERKURANG</a:t>
              </a:r>
              <a:endParaRPr lang="id-ID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1874E06-D33F-0A03-CC6C-E557C018CBF8}"/>
                </a:ext>
              </a:extLst>
            </p:cNvPr>
            <p:cNvSpPr txBox="1"/>
            <p:nvPr/>
          </p:nvSpPr>
          <p:spPr>
            <a:xfrm>
              <a:off x="3896709" y="4447974"/>
              <a:ext cx="1617406" cy="36870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BERTAMBAH</a:t>
              </a:r>
              <a:endParaRPr lang="id-ID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1031C26-8D2C-E123-8D0E-18010273E168}"/>
                </a:ext>
              </a:extLst>
            </p:cNvPr>
            <p:cNvSpPr txBox="1"/>
            <p:nvPr/>
          </p:nvSpPr>
          <p:spPr>
            <a:xfrm>
              <a:off x="521109" y="4769465"/>
              <a:ext cx="8160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μ[Z]</a:t>
              </a:r>
              <a:endParaRPr lang="id-ID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9763013-20E8-B573-8868-D9635B39DD7D}"/>
                </a:ext>
              </a:extLst>
            </p:cNvPr>
            <p:cNvSpPr txBox="1"/>
            <p:nvPr/>
          </p:nvSpPr>
          <p:spPr>
            <a:xfrm>
              <a:off x="1132493" y="4888632"/>
              <a:ext cx="240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id-ID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8E5FAD0-0837-9703-3D03-4C27DE7EB3F1}"/>
                </a:ext>
              </a:extLst>
            </p:cNvPr>
            <p:cNvSpPr txBox="1"/>
            <p:nvPr/>
          </p:nvSpPr>
          <p:spPr>
            <a:xfrm>
              <a:off x="1079090" y="6036139"/>
              <a:ext cx="240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id-ID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4DF0E46-D8FA-B2D1-43FD-171D80D95326}"/>
                </a:ext>
              </a:extLst>
            </p:cNvPr>
            <p:cNvSpPr txBox="1"/>
            <p:nvPr/>
          </p:nvSpPr>
          <p:spPr>
            <a:xfrm>
              <a:off x="1877960" y="6411650"/>
              <a:ext cx="776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2000</a:t>
              </a:r>
              <a:endParaRPr lang="id-ID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549B162-4218-D72C-0F84-7EF45445DA07}"/>
                </a:ext>
              </a:extLst>
            </p:cNvPr>
            <p:cNvSpPr txBox="1"/>
            <p:nvPr/>
          </p:nvSpPr>
          <p:spPr>
            <a:xfrm>
              <a:off x="3903405" y="6379384"/>
              <a:ext cx="776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7000</a:t>
              </a:r>
              <a:endParaRPr lang="id-ID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E6BFBE6-5203-F5E5-91A5-52FFA243459F}"/>
                </a:ext>
              </a:extLst>
            </p:cNvPr>
            <p:cNvSpPr txBox="1"/>
            <p:nvPr/>
          </p:nvSpPr>
          <p:spPr>
            <a:xfrm>
              <a:off x="782095" y="5648010"/>
              <a:ext cx="612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0.4</a:t>
              </a:r>
              <a:endParaRPr lang="id-ID" dirty="0"/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ED1BAC0-49BC-E770-91CC-1863435DEDD2}"/>
              </a:ext>
            </a:extLst>
          </p:cNvPr>
          <p:cNvSpPr/>
          <p:nvPr/>
        </p:nvSpPr>
        <p:spPr>
          <a:xfrm>
            <a:off x="7609925" y="2329850"/>
            <a:ext cx="2580968" cy="560439"/>
          </a:xfrm>
          <a:custGeom>
            <a:avLst/>
            <a:gdLst>
              <a:gd name="connsiteX0" fmla="*/ 2580968 w 2580968"/>
              <a:gd name="connsiteY0" fmla="*/ 560439 h 560439"/>
              <a:gd name="connsiteX1" fmla="*/ 2551471 w 2580968"/>
              <a:gd name="connsiteY1" fmla="*/ 29497 h 560439"/>
              <a:gd name="connsiteX2" fmla="*/ 796413 w 2580968"/>
              <a:gd name="connsiteY2" fmla="*/ 0 h 560439"/>
              <a:gd name="connsiteX3" fmla="*/ 0 w 2580968"/>
              <a:gd name="connsiteY3" fmla="*/ 560439 h 560439"/>
              <a:gd name="connsiteX4" fmla="*/ 2580968 w 2580968"/>
              <a:gd name="connsiteY4" fmla="*/ 560439 h 560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0968" h="560439">
                <a:moveTo>
                  <a:pt x="2580968" y="560439"/>
                </a:moveTo>
                <a:lnTo>
                  <a:pt x="2551471" y="29497"/>
                </a:lnTo>
                <a:lnTo>
                  <a:pt x="796413" y="0"/>
                </a:lnTo>
                <a:lnTo>
                  <a:pt x="0" y="560439"/>
                </a:lnTo>
                <a:lnTo>
                  <a:pt x="2580968" y="560439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A57BB68-B964-1E11-3938-DD5614477602}"/>
              </a:ext>
            </a:extLst>
          </p:cNvPr>
          <p:cNvGrpSpPr/>
          <p:nvPr/>
        </p:nvGrpSpPr>
        <p:grpSpPr>
          <a:xfrm>
            <a:off x="6474051" y="3683063"/>
            <a:ext cx="4993006" cy="2341717"/>
            <a:chOff x="521109" y="4439265"/>
            <a:chExt cx="4993006" cy="234171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D331114-7C08-CF7E-5DEB-D72E9C7E93BF}"/>
                </a:ext>
              </a:extLst>
            </p:cNvPr>
            <p:cNvSpPr/>
            <p:nvPr/>
          </p:nvSpPr>
          <p:spPr>
            <a:xfrm>
              <a:off x="1961536" y="4934024"/>
              <a:ext cx="2058506" cy="1455174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CD986EF-64F7-72D6-B74A-62CF0B8BB35B}"/>
                </a:ext>
              </a:extLst>
            </p:cNvPr>
            <p:cNvCxnSpPr/>
            <p:nvPr/>
          </p:nvCxnSpPr>
          <p:spPr>
            <a:xfrm>
              <a:off x="1371600" y="4439265"/>
              <a:ext cx="0" cy="196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D5846AE-920C-D6A0-4404-E46F507F36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7187" y="6389198"/>
              <a:ext cx="356419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FA21DD-CBD0-B3C5-33A7-B7BAD32B23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1600" y="4934024"/>
              <a:ext cx="5899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4D47D72-686E-2876-593E-1F48E402B4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61535" y="4934024"/>
              <a:ext cx="2035278" cy="1455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430ACD-31A0-8CCA-8AB5-DF23669C4B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1535" y="4934024"/>
              <a:ext cx="2035278" cy="145517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77AF157-0686-D53F-F36E-3E494D61D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6813" y="4932254"/>
              <a:ext cx="58993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884872C-FDBA-8F64-16BD-CD061AC8B22C}"/>
                </a:ext>
              </a:extLst>
            </p:cNvPr>
            <p:cNvSpPr txBox="1"/>
            <p:nvPr/>
          </p:nvSpPr>
          <p:spPr>
            <a:xfrm>
              <a:off x="1373383" y="4447975"/>
              <a:ext cx="1617406" cy="368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BERKURANG</a:t>
              </a:r>
              <a:endParaRPr lang="id-ID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D5F7EA1-31DF-FBED-6CC9-0C5DA5FF6EB8}"/>
                </a:ext>
              </a:extLst>
            </p:cNvPr>
            <p:cNvSpPr txBox="1"/>
            <p:nvPr/>
          </p:nvSpPr>
          <p:spPr>
            <a:xfrm>
              <a:off x="3896709" y="4447974"/>
              <a:ext cx="1617406" cy="36870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BERTAMBAH</a:t>
              </a:r>
              <a:endParaRPr lang="id-ID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4EB293-B739-EBF5-A89C-43721690E2E9}"/>
                </a:ext>
              </a:extLst>
            </p:cNvPr>
            <p:cNvSpPr txBox="1"/>
            <p:nvPr/>
          </p:nvSpPr>
          <p:spPr>
            <a:xfrm>
              <a:off x="521109" y="4769465"/>
              <a:ext cx="8160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μ[Z]</a:t>
              </a:r>
              <a:endParaRPr lang="id-ID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C5B59A0-0C1C-A3F1-51CF-980F51B66E6F}"/>
                </a:ext>
              </a:extLst>
            </p:cNvPr>
            <p:cNvSpPr txBox="1"/>
            <p:nvPr/>
          </p:nvSpPr>
          <p:spPr>
            <a:xfrm>
              <a:off x="1132493" y="4888632"/>
              <a:ext cx="240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id-ID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BBE289E-AFB9-02CB-4544-EE0CBA6A66B4}"/>
                </a:ext>
              </a:extLst>
            </p:cNvPr>
            <p:cNvSpPr txBox="1"/>
            <p:nvPr/>
          </p:nvSpPr>
          <p:spPr>
            <a:xfrm>
              <a:off x="1079090" y="6036139"/>
              <a:ext cx="240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id-ID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CCA9A39-36A4-4A85-B512-005479932379}"/>
                </a:ext>
              </a:extLst>
            </p:cNvPr>
            <p:cNvSpPr txBox="1"/>
            <p:nvPr/>
          </p:nvSpPr>
          <p:spPr>
            <a:xfrm>
              <a:off x="1877960" y="6411650"/>
              <a:ext cx="776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2000</a:t>
              </a:r>
              <a:endParaRPr lang="id-ID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697F74E-AF4E-8513-5693-2D2ED00FA818}"/>
                </a:ext>
              </a:extLst>
            </p:cNvPr>
            <p:cNvSpPr txBox="1"/>
            <p:nvPr/>
          </p:nvSpPr>
          <p:spPr>
            <a:xfrm>
              <a:off x="3903405" y="6379384"/>
              <a:ext cx="776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7000</a:t>
              </a:r>
              <a:endParaRPr lang="id-ID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B71E7D8-56CB-F77A-6EB0-A3C16FC6A776}"/>
                </a:ext>
              </a:extLst>
            </p:cNvPr>
            <p:cNvSpPr txBox="1"/>
            <p:nvPr/>
          </p:nvSpPr>
          <p:spPr>
            <a:xfrm>
              <a:off x="826126" y="5321562"/>
              <a:ext cx="612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0.6</a:t>
              </a:r>
              <a:endParaRPr lang="id-ID" dirty="0"/>
            </a:p>
          </p:txBody>
        </p:sp>
      </p:grp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DAE43E8A-B9D3-9DB3-45C2-67E04E1B867E}"/>
              </a:ext>
            </a:extLst>
          </p:cNvPr>
          <p:cNvSpPr/>
          <p:nvPr/>
        </p:nvSpPr>
        <p:spPr>
          <a:xfrm>
            <a:off x="7981521" y="4687638"/>
            <a:ext cx="2507226" cy="933775"/>
          </a:xfrm>
          <a:custGeom>
            <a:avLst/>
            <a:gdLst>
              <a:gd name="connsiteX0" fmla="*/ 2507226 w 2507226"/>
              <a:gd name="connsiteY0" fmla="*/ 825910 h 825910"/>
              <a:gd name="connsiteX1" fmla="*/ 2507226 w 2507226"/>
              <a:gd name="connsiteY1" fmla="*/ 29497 h 825910"/>
              <a:gd name="connsiteX2" fmla="*/ 1165122 w 2507226"/>
              <a:gd name="connsiteY2" fmla="*/ 0 h 825910"/>
              <a:gd name="connsiteX3" fmla="*/ 0 w 2507226"/>
              <a:gd name="connsiteY3" fmla="*/ 825910 h 825910"/>
              <a:gd name="connsiteX4" fmla="*/ 2507226 w 2507226"/>
              <a:gd name="connsiteY4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226" h="825910">
                <a:moveTo>
                  <a:pt x="2507226" y="825910"/>
                </a:moveTo>
                <a:lnTo>
                  <a:pt x="2507226" y="29497"/>
                </a:lnTo>
                <a:lnTo>
                  <a:pt x="1165122" y="0"/>
                </a:lnTo>
                <a:lnTo>
                  <a:pt x="0" y="825910"/>
                </a:lnTo>
                <a:lnTo>
                  <a:pt x="2507226" y="82591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EEF3B35-7AC9-DBCA-91AE-F3040D7BAF7C}"/>
              </a:ext>
            </a:extLst>
          </p:cNvPr>
          <p:cNvSpPr txBox="1"/>
          <p:nvPr/>
        </p:nvSpPr>
        <p:spPr>
          <a:xfrm>
            <a:off x="2138516" y="6164826"/>
            <a:ext cx="680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MAMDANI MENGGUNAKAN FUNGSI MAX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05016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2C44807-50EB-9E36-3722-442D4525E784}"/>
              </a:ext>
            </a:extLst>
          </p:cNvPr>
          <p:cNvGrpSpPr/>
          <p:nvPr/>
        </p:nvGrpSpPr>
        <p:grpSpPr>
          <a:xfrm>
            <a:off x="2125429" y="4256553"/>
            <a:ext cx="4993006" cy="2341717"/>
            <a:chOff x="6474051" y="3683063"/>
            <a:chExt cx="4993006" cy="234171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8285A5-4F8C-AD24-2B10-A6A0D96FFE0B}"/>
                </a:ext>
              </a:extLst>
            </p:cNvPr>
            <p:cNvGrpSpPr/>
            <p:nvPr/>
          </p:nvGrpSpPr>
          <p:grpSpPr>
            <a:xfrm>
              <a:off x="6474051" y="3683063"/>
              <a:ext cx="4993006" cy="2341717"/>
              <a:chOff x="521109" y="4439265"/>
              <a:chExt cx="4993006" cy="2341717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C604002-2303-78D3-8F09-4BE961880584}"/>
                  </a:ext>
                </a:extLst>
              </p:cNvPr>
              <p:cNvSpPr/>
              <p:nvPr/>
            </p:nvSpPr>
            <p:spPr>
              <a:xfrm>
                <a:off x="1421437" y="5426323"/>
                <a:ext cx="2094614" cy="535131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2CB7839-4597-48ED-08DA-4572639CD02E}"/>
                  </a:ext>
                </a:extLst>
              </p:cNvPr>
              <p:cNvCxnSpPr/>
              <p:nvPr/>
            </p:nvCxnSpPr>
            <p:spPr>
              <a:xfrm>
                <a:off x="1371600" y="4439265"/>
                <a:ext cx="0" cy="196065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D635FC9-53C6-9152-4A53-DE07FA082E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37187" y="6389198"/>
                <a:ext cx="3564194" cy="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A4C9649-16FC-A45C-5A5C-DFB0A97230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1600" y="4934024"/>
                <a:ext cx="589935" cy="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D638DF1-97F1-EB27-B62A-9A7CD885AA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535" y="4934024"/>
                <a:ext cx="2035278" cy="1455174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B981D95-AC8C-F95D-6B16-5071E21BE8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96813" y="4932254"/>
                <a:ext cx="589935" cy="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196B10B-C6CA-640E-C2C0-048B5DDA17EA}"/>
                  </a:ext>
                </a:extLst>
              </p:cNvPr>
              <p:cNvSpPr txBox="1"/>
              <p:nvPr/>
            </p:nvSpPr>
            <p:spPr>
              <a:xfrm>
                <a:off x="1373383" y="4447975"/>
                <a:ext cx="1617406" cy="368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BERKURANG</a:t>
                </a:r>
                <a:endParaRPr lang="id-ID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BC63BD0-60E2-5DD2-EAE1-93FB4845ACC6}"/>
                  </a:ext>
                </a:extLst>
              </p:cNvPr>
              <p:cNvSpPr txBox="1"/>
              <p:nvPr/>
            </p:nvSpPr>
            <p:spPr>
              <a:xfrm>
                <a:off x="3896709" y="4447974"/>
                <a:ext cx="1617406" cy="368709"/>
              </a:xfrm>
              <a:prstGeom prst="rect">
                <a:avLst/>
              </a:prstGeom>
              <a:solidFill>
                <a:srgbClr val="FDFBF6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BERTAMBAH</a:t>
                </a:r>
                <a:endParaRPr lang="id-ID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9287547-EB5E-5F6C-429C-4B08E18FD57F}"/>
                  </a:ext>
                </a:extLst>
              </p:cNvPr>
              <p:cNvSpPr txBox="1"/>
              <p:nvPr/>
            </p:nvSpPr>
            <p:spPr>
              <a:xfrm>
                <a:off x="521109" y="4769465"/>
                <a:ext cx="81607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μ[Z]</a:t>
                </a:r>
                <a:endParaRPr lang="id-ID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5FB456A-F495-0C27-8EE3-1F3B459D9190}"/>
                  </a:ext>
                </a:extLst>
              </p:cNvPr>
              <p:cNvSpPr txBox="1"/>
              <p:nvPr/>
            </p:nvSpPr>
            <p:spPr>
              <a:xfrm>
                <a:off x="1132493" y="4888632"/>
                <a:ext cx="24089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id-ID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71EEE8B-FD66-032A-D3D0-CA70DE7C57FA}"/>
                  </a:ext>
                </a:extLst>
              </p:cNvPr>
              <p:cNvSpPr txBox="1"/>
              <p:nvPr/>
            </p:nvSpPr>
            <p:spPr>
              <a:xfrm>
                <a:off x="1079090" y="6036139"/>
                <a:ext cx="24089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id-ID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D9B0CDD-345E-AB16-CB25-5F7201C97CAE}"/>
                  </a:ext>
                </a:extLst>
              </p:cNvPr>
              <p:cNvSpPr txBox="1"/>
              <p:nvPr/>
            </p:nvSpPr>
            <p:spPr>
              <a:xfrm>
                <a:off x="1877960" y="6411650"/>
                <a:ext cx="77675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2000</a:t>
                </a:r>
                <a:endParaRPr lang="id-ID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6C719EF-B5CE-07BA-2A45-76BEC8B109C2}"/>
                  </a:ext>
                </a:extLst>
              </p:cNvPr>
              <p:cNvSpPr txBox="1"/>
              <p:nvPr/>
            </p:nvSpPr>
            <p:spPr>
              <a:xfrm>
                <a:off x="3903405" y="6379384"/>
                <a:ext cx="77675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7000</a:t>
                </a:r>
                <a:endParaRPr lang="id-ID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5310F07-64C4-5EE3-22EC-9789269EE238}"/>
                  </a:ext>
                </a:extLst>
              </p:cNvPr>
              <p:cNvSpPr txBox="1"/>
              <p:nvPr/>
            </p:nvSpPr>
            <p:spPr>
              <a:xfrm>
                <a:off x="826126" y="5321562"/>
                <a:ext cx="61273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0.6</a:t>
                </a:r>
                <a:endParaRPr lang="id-ID" dirty="0"/>
              </a:p>
            </p:txBody>
          </p:sp>
        </p:grp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880545D-1A61-D4E3-2B00-327719CB5787}"/>
                </a:ext>
              </a:extLst>
            </p:cNvPr>
            <p:cNvSpPr/>
            <p:nvPr/>
          </p:nvSpPr>
          <p:spPr>
            <a:xfrm>
              <a:off x="7981521" y="4687638"/>
              <a:ext cx="2507226" cy="933775"/>
            </a:xfrm>
            <a:custGeom>
              <a:avLst/>
              <a:gdLst>
                <a:gd name="connsiteX0" fmla="*/ 2507226 w 2507226"/>
                <a:gd name="connsiteY0" fmla="*/ 825910 h 825910"/>
                <a:gd name="connsiteX1" fmla="*/ 2507226 w 2507226"/>
                <a:gd name="connsiteY1" fmla="*/ 29497 h 825910"/>
                <a:gd name="connsiteX2" fmla="*/ 1165122 w 2507226"/>
                <a:gd name="connsiteY2" fmla="*/ 0 h 825910"/>
                <a:gd name="connsiteX3" fmla="*/ 0 w 2507226"/>
                <a:gd name="connsiteY3" fmla="*/ 825910 h 825910"/>
                <a:gd name="connsiteX4" fmla="*/ 2507226 w 2507226"/>
                <a:gd name="connsiteY4" fmla="*/ 825910 h 82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7226" h="825910">
                  <a:moveTo>
                    <a:pt x="2507226" y="825910"/>
                  </a:moveTo>
                  <a:lnTo>
                    <a:pt x="2507226" y="29497"/>
                  </a:lnTo>
                  <a:lnTo>
                    <a:pt x="1165122" y="0"/>
                  </a:lnTo>
                  <a:lnTo>
                    <a:pt x="0" y="825910"/>
                  </a:lnTo>
                  <a:lnTo>
                    <a:pt x="2507226" y="82591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1BCCAC-F9DA-7947-40BA-1484127CC319}"/>
              </a:ext>
            </a:extLst>
          </p:cNvPr>
          <p:cNvGrpSpPr/>
          <p:nvPr/>
        </p:nvGrpSpPr>
        <p:grpSpPr>
          <a:xfrm>
            <a:off x="190808" y="739811"/>
            <a:ext cx="4993006" cy="2341717"/>
            <a:chOff x="521109" y="4439265"/>
            <a:chExt cx="4993006" cy="23417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4FC970-B5FC-49D7-BA57-ACCCFFB0AC4D}"/>
                </a:ext>
              </a:extLst>
            </p:cNvPr>
            <p:cNvSpPr/>
            <p:nvPr/>
          </p:nvSpPr>
          <p:spPr>
            <a:xfrm>
              <a:off x="1961536" y="4934024"/>
              <a:ext cx="2058506" cy="1455174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0AB9EE7-8ED9-E836-82FA-C421982973C7}"/>
                </a:ext>
              </a:extLst>
            </p:cNvPr>
            <p:cNvCxnSpPr/>
            <p:nvPr/>
          </p:nvCxnSpPr>
          <p:spPr>
            <a:xfrm>
              <a:off x="1371600" y="4439265"/>
              <a:ext cx="0" cy="196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D3E3A48-2677-35C0-B1F1-625240610F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7187" y="6389198"/>
              <a:ext cx="356419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4F013F-D531-EAF3-28C2-D89E98FF11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1600" y="4934024"/>
              <a:ext cx="58993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E792B-E778-8328-BC13-9183E1A01D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61535" y="4934024"/>
              <a:ext cx="2035278" cy="145517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AE35D4-CC78-7DFF-DFCD-40E6F71FF5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1535" y="4934024"/>
              <a:ext cx="2035278" cy="14551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C690C48-3F81-EF42-6A7C-9459B96E91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6813" y="4932254"/>
              <a:ext cx="5899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19E6F-DB84-6EFB-CA97-75891DB61A07}"/>
                </a:ext>
              </a:extLst>
            </p:cNvPr>
            <p:cNvSpPr txBox="1"/>
            <p:nvPr/>
          </p:nvSpPr>
          <p:spPr>
            <a:xfrm>
              <a:off x="1373383" y="4565315"/>
              <a:ext cx="1617406" cy="36870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BERKURANG</a:t>
              </a:r>
              <a:endParaRPr lang="id-ID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799FC7-4D98-D6B7-291B-02E54099C834}"/>
                </a:ext>
              </a:extLst>
            </p:cNvPr>
            <p:cNvSpPr txBox="1"/>
            <p:nvPr/>
          </p:nvSpPr>
          <p:spPr>
            <a:xfrm>
              <a:off x="3896709" y="4533360"/>
              <a:ext cx="1617406" cy="368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BERTAMBAH</a:t>
              </a:r>
              <a:endParaRPr lang="id-ID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00E53D-7AD3-30E3-A5D3-227363BA7874}"/>
                </a:ext>
              </a:extLst>
            </p:cNvPr>
            <p:cNvSpPr txBox="1"/>
            <p:nvPr/>
          </p:nvSpPr>
          <p:spPr>
            <a:xfrm>
              <a:off x="521109" y="4769465"/>
              <a:ext cx="8160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μ[Z]</a:t>
              </a:r>
              <a:endParaRPr lang="id-ID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F0155F-7133-38E3-E804-8D4EF4EBF9AC}"/>
                </a:ext>
              </a:extLst>
            </p:cNvPr>
            <p:cNvSpPr txBox="1"/>
            <p:nvPr/>
          </p:nvSpPr>
          <p:spPr>
            <a:xfrm>
              <a:off x="1132493" y="4888632"/>
              <a:ext cx="240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id-ID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5F6ADC-AF59-BBE5-3998-B1951B765F56}"/>
                </a:ext>
              </a:extLst>
            </p:cNvPr>
            <p:cNvSpPr txBox="1"/>
            <p:nvPr/>
          </p:nvSpPr>
          <p:spPr>
            <a:xfrm>
              <a:off x="1079090" y="6036139"/>
              <a:ext cx="240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id-ID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88A6CF-8858-709F-ECC3-A1747605432E}"/>
                </a:ext>
              </a:extLst>
            </p:cNvPr>
            <p:cNvSpPr txBox="1"/>
            <p:nvPr/>
          </p:nvSpPr>
          <p:spPr>
            <a:xfrm>
              <a:off x="1877960" y="6411650"/>
              <a:ext cx="776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2000</a:t>
              </a:r>
              <a:endParaRPr lang="id-ID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4F1C58-99E4-47BF-CD55-6E6D7340F521}"/>
                </a:ext>
              </a:extLst>
            </p:cNvPr>
            <p:cNvSpPr txBox="1"/>
            <p:nvPr/>
          </p:nvSpPr>
          <p:spPr>
            <a:xfrm>
              <a:off x="3903405" y="6379384"/>
              <a:ext cx="776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7000</a:t>
              </a:r>
              <a:endParaRPr lang="id-ID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136A98-DE5B-06A0-5A0B-47DC0F18154F}"/>
                </a:ext>
              </a:extLst>
            </p:cNvPr>
            <p:cNvSpPr txBox="1"/>
            <p:nvPr/>
          </p:nvSpPr>
          <p:spPr>
            <a:xfrm>
              <a:off x="782095" y="5825612"/>
              <a:ext cx="612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0.25</a:t>
              </a:r>
              <a:endParaRPr lang="id-ID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A519BF9-BEC4-A736-B16B-FC720C494D26}"/>
                </a:ext>
              </a:extLst>
            </p:cNvPr>
            <p:cNvSpPr/>
            <p:nvPr/>
          </p:nvSpPr>
          <p:spPr>
            <a:xfrm>
              <a:off x="1356852" y="6017342"/>
              <a:ext cx="2625213" cy="398206"/>
            </a:xfrm>
            <a:custGeom>
              <a:avLst/>
              <a:gdLst>
                <a:gd name="connsiteX0" fmla="*/ 0 w 2625213"/>
                <a:gd name="connsiteY0" fmla="*/ 0 h 398206"/>
                <a:gd name="connsiteX1" fmla="*/ 2123767 w 2625213"/>
                <a:gd name="connsiteY1" fmla="*/ 14748 h 398206"/>
                <a:gd name="connsiteX2" fmla="*/ 2625213 w 2625213"/>
                <a:gd name="connsiteY2" fmla="*/ 383458 h 398206"/>
                <a:gd name="connsiteX3" fmla="*/ 14748 w 2625213"/>
                <a:gd name="connsiteY3" fmla="*/ 398206 h 398206"/>
                <a:gd name="connsiteX4" fmla="*/ 0 w 2625213"/>
                <a:gd name="connsiteY4" fmla="*/ 0 h 39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5213" h="398206">
                  <a:moveTo>
                    <a:pt x="0" y="0"/>
                  </a:moveTo>
                  <a:lnTo>
                    <a:pt x="2123767" y="14748"/>
                  </a:lnTo>
                  <a:lnTo>
                    <a:pt x="2625213" y="383458"/>
                  </a:lnTo>
                  <a:lnTo>
                    <a:pt x="14748" y="398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F370352-5B38-D5DB-7638-283C8085EF21}"/>
              </a:ext>
            </a:extLst>
          </p:cNvPr>
          <p:cNvGrpSpPr/>
          <p:nvPr/>
        </p:nvGrpSpPr>
        <p:grpSpPr>
          <a:xfrm>
            <a:off x="4979978" y="918363"/>
            <a:ext cx="4993006" cy="2341717"/>
            <a:chOff x="6474051" y="3683063"/>
            <a:chExt cx="4993006" cy="234171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CFFB82A-4840-8E1B-21A0-BE2693BE21C1}"/>
                </a:ext>
              </a:extLst>
            </p:cNvPr>
            <p:cNvGrpSpPr/>
            <p:nvPr/>
          </p:nvGrpSpPr>
          <p:grpSpPr>
            <a:xfrm>
              <a:off x="6474051" y="3683063"/>
              <a:ext cx="4993006" cy="2341717"/>
              <a:chOff x="521109" y="4439265"/>
              <a:chExt cx="4993006" cy="234171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B2B4C74-6C7F-A3E8-BFDB-E769CAC63F35}"/>
                  </a:ext>
                </a:extLst>
              </p:cNvPr>
              <p:cNvSpPr/>
              <p:nvPr/>
            </p:nvSpPr>
            <p:spPr>
              <a:xfrm>
                <a:off x="1961536" y="4934024"/>
                <a:ext cx="2058506" cy="1455174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669A752-1537-97A5-F686-3F1884614ECF}"/>
                  </a:ext>
                </a:extLst>
              </p:cNvPr>
              <p:cNvCxnSpPr/>
              <p:nvPr/>
            </p:nvCxnSpPr>
            <p:spPr>
              <a:xfrm>
                <a:off x="1371600" y="4439265"/>
                <a:ext cx="0" cy="19606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236F853-B5EA-A210-F9AB-EF517B5559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37187" y="6389198"/>
                <a:ext cx="356419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EA59197-C4AD-E88D-F0A2-62AA08D5F6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1600" y="4934024"/>
                <a:ext cx="5899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3C85137-DF12-0888-0013-A44F8A682C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61535" y="4934024"/>
                <a:ext cx="2035278" cy="1455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1B84B46-9A72-F4CA-CF32-FBA67AB65C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535" y="4934024"/>
                <a:ext cx="2035278" cy="145517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20559F0-A60C-9012-8129-459EC499BB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96813" y="4932254"/>
                <a:ext cx="589935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53D39A-99B9-CDA6-BB00-FCC8BE3132EC}"/>
                  </a:ext>
                </a:extLst>
              </p:cNvPr>
              <p:cNvSpPr txBox="1"/>
              <p:nvPr/>
            </p:nvSpPr>
            <p:spPr>
              <a:xfrm>
                <a:off x="1373383" y="4447975"/>
                <a:ext cx="1617406" cy="368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BERKURANG</a:t>
                </a:r>
                <a:endParaRPr lang="id-ID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E12344A-0DC4-B92B-64C1-A3E41855E6E0}"/>
                  </a:ext>
                </a:extLst>
              </p:cNvPr>
              <p:cNvSpPr txBox="1"/>
              <p:nvPr/>
            </p:nvSpPr>
            <p:spPr>
              <a:xfrm>
                <a:off x="3896709" y="4447974"/>
                <a:ext cx="1617406" cy="36870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BERTAMBAH</a:t>
                </a:r>
                <a:endParaRPr lang="id-ID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78C227-B06F-1BFC-4A12-A7608A8AED9B}"/>
                  </a:ext>
                </a:extLst>
              </p:cNvPr>
              <p:cNvSpPr txBox="1"/>
              <p:nvPr/>
            </p:nvSpPr>
            <p:spPr>
              <a:xfrm>
                <a:off x="521109" y="4769465"/>
                <a:ext cx="816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μ[Z]</a:t>
                </a:r>
                <a:endParaRPr lang="id-ID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41E8D94-F4A7-70D6-9B50-B7BD57E2532A}"/>
                  </a:ext>
                </a:extLst>
              </p:cNvPr>
              <p:cNvSpPr txBox="1"/>
              <p:nvPr/>
            </p:nvSpPr>
            <p:spPr>
              <a:xfrm>
                <a:off x="1132493" y="4888632"/>
                <a:ext cx="240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id-ID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9A76D2-CD40-4D5E-B546-60842E66ACA0}"/>
                  </a:ext>
                </a:extLst>
              </p:cNvPr>
              <p:cNvSpPr txBox="1"/>
              <p:nvPr/>
            </p:nvSpPr>
            <p:spPr>
              <a:xfrm>
                <a:off x="1079090" y="6036139"/>
                <a:ext cx="240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id-ID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2FE1AE-E84C-B924-E030-BEA4464AA153}"/>
                  </a:ext>
                </a:extLst>
              </p:cNvPr>
              <p:cNvSpPr txBox="1"/>
              <p:nvPr/>
            </p:nvSpPr>
            <p:spPr>
              <a:xfrm>
                <a:off x="1877960" y="6411650"/>
                <a:ext cx="776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2000</a:t>
                </a:r>
                <a:endParaRPr lang="id-ID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169E540-6BB3-1D1C-D401-3A061A0FC079}"/>
                  </a:ext>
                </a:extLst>
              </p:cNvPr>
              <p:cNvSpPr txBox="1"/>
              <p:nvPr/>
            </p:nvSpPr>
            <p:spPr>
              <a:xfrm>
                <a:off x="3903405" y="6379384"/>
                <a:ext cx="776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7000</a:t>
                </a:r>
                <a:endParaRPr lang="id-ID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8614A5-27ED-E97B-F6C3-9B538683C01B}"/>
                  </a:ext>
                </a:extLst>
              </p:cNvPr>
              <p:cNvSpPr txBox="1"/>
              <p:nvPr/>
            </p:nvSpPr>
            <p:spPr>
              <a:xfrm>
                <a:off x="826126" y="5321562"/>
                <a:ext cx="612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0.6</a:t>
                </a:r>
                <a:endParaRPr lang="id-ID" dirty="0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5C14DD9-4E69-B01F-D47D-621DC0674AFC}"/>
                </a:ext>
              </a:extLst>
            </p:cNvPr>
            <p:cNvSpPr/>
            <p:nvPr/>
          </p:nvSpPr>
          <p:spPr>
            <a:xfrm>
              <a:off x="7981521" y="4687638"/>
              <a:ext cx="2507226" cy="933775"/>
            </a:xfrm>
            <a:custGeom>
              <a:avLst/>
              <a:gdLst>
                <a:gd name="connsiteX0" fmla="*/ 2507226 w 2507226"/>
                <a:gd name="connsiteY0" fmla="*/ 825910 h 825910"/>
                <a:gd name="connsiteX1" fmla="*/ 2507226 w 2507226"/>
                <a:gd name="connsiteY1" fmla="*/ 29497 h 825910"/>
                <a:gd name="connsiteX2" fmla="*/ 1165122 w 2507226"/>
                <a:gd name="connsiteY2" fmla="*/ 0 h 825910"/>
                <a:gd name="connsiteX3" fmla="*/ 0 w 2507226"/>
                <a:gd name="connsiteY3" fmla="*/ 825910 h 825910"/>
                <a:gd name="connsiteX4" fmla="*/ 2507226 w 2507226"/>
                <a:gd name="connsiteY4" fmla="*/ 825910 h 82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7226" h="825910">
                  <a:moveTo>
                    <a:pt x="2507226" y="825910"/>
                  </a:moveTo>
                  <a:lnTo>
                    <a:pt x="2507226" y="29497"/>
                  </a:lnTo>
                  <a:lnTo>
                    <a:pt x="1165122" y="0"/>
                  </a:lnTo>
                  <a:lnTo>
                    <a:pt x="0" y="825910"/>
                  </a:lnTo>
                  <a:lnTo>
                    <a:pt x="2507226" y="82591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EC0CC97-228B-743E-AD46-88D9AA3DB33E}"/>
              </a:ext>
            </a:extLst>
          </p:cNvPr>
          <p:cNvSpPr/>
          <p:nvPr/>
        </p:nvSpPr>
        <p:spPr>
          <a:xfrm>
            <a:off x="3040478" y="5817085"/>
            <a:ext cx="1309376" cy="398206"/>
          </a:xfrm>
          <a:custGeom>
            <a:avLst/>
            <a:gdLst>
              <a:gd name="connsiteX0" fmla="*/ 0 w 2625213"/>
              <a:gd name="connsiteY0" fmla="*/ 0 h 398206"/>
              <a:gd name="connsiteX1" fmla="*/ 2123767 w 2625213"/>
              <a:gd name="connsiteY1" fmla="*/ 14748 h 398206"/>
              <a:gd name="connsiteX2" fmla="*/ 2625213 w 2625213"/>
              <a:gd name="connsiteY2" fmla="*/ 383458 h 398206"/>
              <a:gd name="connsiteX3" fmla="*/ 14748 w 2625213"/>
              <a:gd name="connsiteY3" fmla="*/ 398206 h 398206"/>
              <a:gd name="connsiteX4" fmla="*/ 0 w 2625213"/>
              <a:gd name="connsiteY4" fmla="*/ 0 h 398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5213" h="398206">
                <a:moveTo>
                  <a:pt x="0" y="0"/>
                </a:moveTo>
                <a:lnTo>
                  <a:pt x="2123767" y="14748"/>
                </a:lnTo>
                <a:lnTo>
                  <a:pt x="2625213" y="383458"/>
                </a:lnTo>
                <a:lnTo>
                  <a:pt x="14748" y="39820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40F8C93-AC77-AFD4-FC6E-5EA495197025}"/>
              </a:ext>
            </a:extLst>
          </p:cNvPr>
          <p:cNvSpPr txBox="1"/>
          <p:nvPr/>
        </p:nvSpPr>
        <p:spPr>
          <a:xfrm>
            <a:off x="2345979" y="5577937"/>
            <a:ext cx="61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0.25</a:t>
            </a:r>
            <a:endParaRPr lang="id-ID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903497C-4309-BF07-9C9E-C052A17035BA}"/>
              </a:ext>
            </a:extLst>
          </p:cNvPr>
          <p:cNvCxnSpPr/>
          <p:nvPr/>
        </p:nvCxnSpPr>
        <p:spPr>
          <a:xfrm>
            <a:off x="3042260" y="4408548"/>
            <a:ext cx="0" cy="1960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434FAB6-E963-4BBA-7C0F-540954D484BE}"/>
              </a:ext>
            </a:extLst>
          </p:cNvPr>
          <p:cNvCxnSpPr>
            <a:cxnSpLocks/>
          </p:cNvCxnSpPr>
          <p:nvPr/>
        </p:nvCxnSpPr>
        <p:spPr>
          <a:xfrm flipH="1">
            <a:off x="2924300" y="6188968"/>
            <a:ext cx="35641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743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277B1-2EA0-4311-3E7B-736801D3D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102" y="529762"/>
            <a:ext cx="9625781" cy="113680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SELANJUTNYA UNTUK MENGHITUNG NILAI Z, KITA TENTUKAN DULU BATAS AREA YAITU T1 DAN T2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13647-A86A-B8F5-4821-7A56B6E6AA0F}"/>
              </a:ext>
            </a:extLst>
          </p:cNvPr>
          <p:cNvSpPr txBox="1"/>
          <p:nvPr/>
        </p:nvSpPr>
        <p:spPr>
          <a:xfrm>
            <a:off x="929148" y="2035277"/>
            <a:ext cx="7005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 = (T1-2000)/5000 = 0.25 ==</a:t>
            </a:r>
            <a:r>
              <a:rPr lang="en-US" dirty="0">
                <a:sym typeface="Wingdings" panose="05000000000000000000" pitchFamily="2" charset="2"/>
              </a:rPr>
              <a:t> T1 = 3250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T2 = </a:t>
            </a:r>
            <a:r>
              <a:rPr lang="en-US" dirty="0"/>
              <a:t>(T2-2000)/5000 = 0.60 ==</a:t>
            </a:r>
            <a:r>
              <a:rPr lang="en-US" dirty="0">
                <a:sym typeface="Wingdings" panose="05000000000000000000" pitchFamily="2" charset="2"/>
              </a:rPr>
              <a:t> T2 = 5000</a:t>
            </a:r>
            <a:endParaRPr lang="id-ID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AD8CA1-BDB1-43F9-AF21-349F5C539CEB}"/>
              </a:ext>
            </a:extLst>
          </p:cNvPr>
          <p:cNvGrpSpPr/>
          <p:nvPr/>
        </p:nvGrpSpPr>
        <p:grpSpPr>
          <a:xfrm>
            <a:off x="2098606" y="3594469"/>
            <a:ext cx="4993006" cy="2341717"/>
            <a:chOff x="6474051" y="3683063"/>
            <a:chExt cx="4993006" cy="234171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70C0FF7-BED7-D446-DA16-0AD2B141A1C1}"/>
                </a:ext>
              </a:extLst>
            </p:cNvPr>
            <p:cNvGrpSpPr/>
            <p:nvPr/>
          </p:nvGrpSpPr>
          <p:grpSpPr>
            <a:xfrm>
              <a:off x="6474051" y="3683063"/>
              <a:ext cx="4993006" cy="2341717"/>
              <a:chOff x="521109" y="4439265"/>
              <a:chExt cx="4993006" cy="2341717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3C442AD-A5BC-4817-F2AC-E95E07672F2D}"/>
                  </a:ext>
                </a:extLst>
              </p:cNvPr>
              <p:cNvSpPr/>
              <p:nvPr/>
            </p:nvSpPr>
            <p:spPr>
              <a:xfrm>
                <a:off x="1421437" y="5426323"/>
                <a:ext cx="2094614" cy="535131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1F2947C-69CC-8FF0-0645-BCAF9877FBA5}"/>
                  </a:ext>
                </a:extLst>
              </p:cNvPr>
              <p:cNvCxnSpPr/>
              <p:nvPr/>
            </p:nvCxnSpPr>
            <p:spPr>
              <a:xfrm>
                <a:off x="1371600" y="4439265"/>
                <a:ext cx="0" cy="196065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001178E-2ABE-FE0D-B856-0C165D3CB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37187" y="6389198"/>
                <a:ext cx="3564194" cy="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96EAC08-1B36-7018-FC24-0A51753CE4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1600" y="4934024"/>
                <a:ext cx="589935" cy="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9DD9582-A44C-67AD-1C30-DE5AA02B1F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535" y="4934024"/>
                <a:ext cx="2035278" cy="1455174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B03EE9A-0747-5CAA-9452-837D6D34A6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96813" y="4932254"/>
                <a:ext cx="589935" cy="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A70E8C-40D2-B1F3-1341-4549A8A7288A}"/>
                  </a:ext>
                </a:extLst>
              </p:cNvPr>
              <p:cNvSpPr txBox="1"/>
              <p:nvPr/>
            </p:nvSpPr>
            <p:spPr>
              <a:xfrm>
                <a:off x="1373383" y="4447975"/>
                <a:ext cx="1617406" cy="368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BERKURANG</a:t>
                </a:r>
                <a:endParaRPr lang="id-ID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27B49F-E148-B0F1-2A88-6837AB94F989}"/>
                  </a:ext>
                </a:extLst>
              </p:cNvPr>
              <p:cNvSpPr txBox="1"/>
              <p:nvPr/>
            </p:nvSpPr>
            <p:spPr>
              <a:xfrm>
                <a:off x="3896709" y="4447974"/>
                <a:ext cx="1617406" cy="368709"/>
              </a:xfrm>
              <a:prstGeom prst="rect">
                <a:avLst/>
              </a:prstGeom>
              <a:solidFill>
                <a:srgbClr val="FDFBF6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BERTAMBAH</a:t>
                </a:r>
                <a:endParaRPr lang="id-ID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0D5932-C4AE-D3EA-0A18-52A86669E270}"/>
                  </a:ext>
                </a:extLst>
              </p:cNvPr>
              <p:cNvSpPr txBox="1"/>
              <p:nvPr/>
            </p:nvSpPr>
            <p:spPr>
              <a:xfrm>
                <a:off x="521109" y="4769465"/>
                <a:ext cx="81607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μ[Z]</a:t>
                </a:r>
                <a:endParaRPr lang="id-ID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999F8F-7CDF-659E-4AF0-AE36AF29BDD6}"/>
                  </a:ext>
                </a:extLst>
              </p:cNvPr>
              <p:cNvSpPr txBox="1"/>
              <p:nvPr/>
            </p:nvSpPr>
            <p:spPr>
              <a:xfrm>
                <a:off x="1132493" y="4888632"/>
                <a:ext cx="24089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id-ID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379363-B7DB-BA61-DC14-AF14EFA701FC}"/>
                  </a:ext>
                </a:extLst>
              </p:cNvPr>
              <p:cNvSpPr txBox="1"/>
              <p:nvPr/>
            </p:nvSpPr>
            <p:spPr>
              <a:xfrm>
                <a:off x="1079090" y="6036139"/>
                <a:ext cx="24089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id-ID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17370B-4AC4-6CD4-88AE-E956A4093C06}"/>
                  </a:ext>
                </a:extLst>
              </p:cNvPr>
              <p:cNvSpPr txBox="1"/>
              <p:nvPr/>
            </p:nvSpPr>
            <p:spPr>
              <a:xfrm>
                <a:off x="1877960" y="6411650"/>
                <a:ext cx="77675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2000</a:t>
                </a:r>
                <a:endParaRPr lang="id-ID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82DAB8-B118-E02B-CAC4-69440B4E96C7}"/>
                  </a:ext>
                </a:extLst>
              </p:cNvPr>
              <p:cNvSpPr txBox="1"/>
              <p:nvPr/>
            </p:nvSpPr>
            <p:spPr>
              <a:xfrm>
                <a:off x="3903405" y="6379384"/>
                <a:ext cx="77675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7000</a:t>
                </a:r>
                <a:endParaRPr lang="id-ID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A05106-8999-7AB5-F7F8-0446F1410BF2}"/>
                  </a:ext>
                </a:extLst>
              </p:cNvPr>
              <p:cNvSpPr txBox="1"/>
              <p:nvPr/>
            </p:nvSpPr>
            <p:spPr>
              <a:xfrm>
                <a:off x="826126" y="5321562"/>
                <a:ext cx="61273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0.6</a:t>
                </a:r>
                <a:endParaRPr lang="id-ID" dirty="0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F565248-D76C-2D6E-EF29-C1009F9AD443}"/>
                </a:ext>
              </a:extLst>
            </p:cNvPr>
            <p:cNvSpPr/>
            <p:nvPr/>
          </p:nvSpPr>
          <p:spPr>
            <a:xfrm>
              <a:off x="8296911" y="4672899"/>
              <a:ext cx="2507226" cy="933775"/>
            </a:xfrm>
            <a:custGeom>
              <a:avLst/>
              <a:gdLst>
                <a:gd name="connsiteX0" fmla="*/ 2507226 w 2507226"/>
                <a:gd name="connsiteY0" fmla="*/ 825910 h 825910"/>
                <a:gd name="connsiteX1" fmla="*/ 2507226 w 2507226"/>
                <a:gd name="connsiteY1" fmla="*/ 29497 h 825910"/>
                <a:gd name="connsiteX2" fmla="*/ 1165122 w 2507226"/>
                <a:gd name="connsiteY2" fmla="*/ 0 h 825910"/>
                <a:gd name="connsiteX3" fmla="*/ 0 w 2507226"/>
                <a:gd name="connsiteY3" fmla="*/ 825910 h 825910"/>
                <a:gd name="connsiteX4" fmla="*/ 2507226 w 2507226"/>
                <a:gd name="connsiteY4" fmla="*/ 825910 h 82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7226" h="825910">
                  <a:moveTo>
                    <a:pt x="2507226" y="825910"/>
                  </a:moveTo>
                  <a:lnTo>
                    <a:pt x="2507226" y="29497"/>
                  </a:lnTo>
                  <a:lnTo>
                    <a:pt x="1165122" y="0"/>
                  </a:lnTo>
                  <a:lnTo>
                    <a:pt x="0" y="825910"/>
                  </a:lnTo>
                  <a:lnTo>
                    <a:pt x="2507226" y="82591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94A7BA5-FDD6-4151-1231-2B761131D310}"/>
              </a:ext>
            </a:extLst>
          </p:cNvPr>
          <p:cNvSpPr/>
          <p:nvPr/>
        </p:nvSpPr>
        <p:spPr>
          <a:xfrm>
            <a:off x="3013654" y="5155001"/>
            <a:ext cx="1554627" cy="398206"/>
          </a:xfrm>
          <a:custGeom>
            <a:avLst/>
            <a:gdLst>
              <a:gd name="connsiteX0" fmla="*/ 0 w 2625213"/>
              <a:gd name="connsiteY0" fmla="*/ 0 h 398206"/>
              <a:gd name="connsiteX1" fmla="*/ 2123767 w 2625213"/>
              <a:gd name="connsiteY1" fmla="*/ 14748 h 398206"/>
              <a:gd name="connsiteX2" fmla="*/ 2625213 w 2625213"/>
              <a:gd name="connsiteY2" fmla="*/ 383458 h 398206"/>
              <a:gd name="connsiteX3" fmla="*/ 14748 w 2625213"/>
              <a:gd name="connsiteY3" fmla="*/ 398206 h 398206"/>
              <a:gd name="connsiteX4" fmla="*/ 0 w 2625213"/>
              <a:gd name="connsiteY4" fmla="*/ 0 h 398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5213" h="398206">
                <a:moveTo>
                  <a:pt x="0" y="0"/>
                </a:moveTo>
                <a:lnTo>
                  <a:pt x="2123767" y="14748"/>
                </a:lnTo>
                <a:lnTo>
                  <a:pt x="2625213" y="383458"/>
                </a:lnTo>
                <a:lnTo>
                  <a:pt x="14748" y="39820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E4CF9F-567C-D746-5D80-10EC6C16B481}"/>
              </a:ext>
            </a:extLst>
          </p:cNvPr>
          <p:cNvSpPr txBox="1"/>
          <p:nvPr/>
        </p:nvSpPr>
        <p:spPr>
          <a:xfrm>
            <a:off x="2319156" y="4915853"/>
            <a:ext cx="61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0.25</a:t>
            </a:r>
            <a:endParaRPr lang="id-ID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EB7AA8-C046-431D-1202-645CE503C7ED}"/>
              </a:ext>
            </a:extLst>
          </p:cNvPr>
          <p:cNvCxnSpPr/>
          <p:nvPr/>
        </p:nvCxnSpPr>
        <p:spPr>
          <a:xfrm>
            <a:off x="3015437" y="3746464"/>
            <a:ext cx="0" cy="1960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07830B-C16C-0FA6-11C3-92FB75A0919A}"/>
              </a:ext>
            </a:extLst>
          </p:cNvPr>
          <p:cNvCxnSpPr>
            <a:cxnSpLocks/>
          </p:cNvCxnSpPr>
          <p:nvPr/>
        </p:nvCxnSpPr>
        <p:spPr>
          <a:xfrm flipH="1">
            <a:off x="2897477" y="5526884"/>
            <a:ext cx="35641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3290E5C-8095-D0F2-2E2A-04F36697B7D3}"/>
              </a:ext>
            </a:extLst>
          </p:cNvPr>
          <p:cNvSpPr txBox="1"/>
          <p:nvPr/>
        </p:nvSpPr>
        <p:spPr>
          <a:xfrm>
            <a:off x="4081685" y="5582190"/>
            <a:ext cx="7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3250</a:t>
            </a:r>
            <a:endParaRPr lang="id-ID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AF0156-C978-22B0-DAED-8BDDAEDEB73E}"/>
              </a:ext>
            </a:extLst>
          </p:cNvPr>
          <p:cNvSpPr txBox="1"/>
          <p:nvPr/>
        </p:nvSpPr>
        <p:spPr>
          <a:xfrm>
            <a:off x="4871301" y="5585296"/>
            <a:ext cx="7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5000</a:t>
            </a:r>
            <a:endParaRPr lang="id-ID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1AA4B1-5986-8AF6-AC52-87BE572AC70F}"/>
              </a:ext>
            </a:extLst>
          </p:cNvPr>
          <p:cNvCxnSpPr>
            <a:cxnSpLocks/>
          </p:cNvCxnSpPr>
          <p:nvPr/>
        </p:nvCxnSpPr>
        <p:spPr>
          <a:xfrm>
            <a:off x="5256610" y="4294001"/>
            <a:ext cx="0" cy="1384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73E6FA0-2BFF-D02D-929E-914865999FED}"/>
              </a:ext>
            </a:extLst>
          </p:cNvPr>
          <p:cNvCxnSpPr>
            <a:cxnSpLocks/>
          </p:cNvCxnSpPr>
          <p:nvPr/>
        </p:nvCxnSpPr>
        <p:spPr>
          <a:xfrm>
            <a:off x="4323031" y="4294001"/>
            <a:ext cx="0" cy="1298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CDC732F-7002-CD7E-4981-523E9D64C01B}"/>
              </a:ext>
            </a:extLst>
          </p:cNvPr>
          <p:cNvSpPr txBox="1"/>
          <p:nvPr/>
        </p:nvSpPr>
        <p:spPr>
          <a:xfrm>
            <a:off x="4023538" y="4009675"/>
            <a:ext cx="44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  <a:endParaRPr lang="id-ID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7BA547-FCFF-B97B-533C-948E3DC17729}"/>
              </a:ext>
            </a:extLst>
          </p:cNvPr>
          <p:cNvSpPr txBox="1"/>
          <p:nvPr/>
        </p:nvSpPr>
        <p:spPr>
          <a:xfrm>
            <a:off x="5014339" y="3986376"/>
            <a:ext cx="44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92402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73E94E-234B-9628-4C77-DD8B27D7B0B2}"/>
              </a:ext>
            </a:extLst>
          </p:cNvPr>
          <p:cNvGrpSpPr/>
          <p:nvPr/>
        </p:nvGrpSpPr>
        <p:grpSpPr>
          <a:xfrm>
            <a:off x="263604" y="1082705"/>
            <a:ext cx="4993006" cy="2341717"/>
            <a:chOff x="6474051" y="3683063"/>
            <a:chExt cx="4993006" cy="234171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F3ADE3F-99F4-A909-5E91-C93A378345CF}"/>
                </a:ext>
              </a:extLst>
            </p:cNvPr>
            <p:cNvGrpSpPr/>
            <p:nvPr/>
          </p:nvGrpSpPr>
          <p:grpSpPr>
            <a:xfrm>
              <a:off x="6474051" y="3683063"/>
              <a:ext cx="4993006" cy="2341717"/>
              <a:chOff x="521109" y="4439265"/>
              <a:chExt cx="4993006" cy="234171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08D1038-4CA2-1271-D347-BEEDF5AC9D15}"/>
                  </a:ext>
                </a:extLst>
              </p:cNvPr>
              <p:cNvSpPr/>
              <p:nvPr/>
            </p:nvSpPr>
            <p:spPr>
              <a:xfrm>
                <a:off x="1421437" y="5426323"/>
                <a:ext cx="2094614" cy="535131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57DF2A3-2D35-1AC3-4DAC-5700BF7B3177}"/>
                  </a:ext>
                </a:extLst>
              </p:cNvPr>
              <p:cNvCxnSpPr/>
              <p:nvPr/>
            </p:nvCxnSpPr>
            <p:spPr>
              <a:xfrm>
                <a:off x="1371600" y="4439265"/>
                <a:ext cx="0" cy="196065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14100D2-B0C3-CE7E-9BFD-BFBF125DD8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37187" y="6389198"/>
                <a:ext cx="3564194" cy="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C9A83CE-0BAB-2E1E-34C6-BC871F2CD0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1600" y="4934024"/>
                <a:ext cx="589935" cy="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C553791-3BBC-9899-EE3B-E5F5FADAE9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535" y="4934024"/>
                <a:ext cx="2035278" cy="1455174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FC4290F-E85F-9885-6598-F6284CCC18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96813" y="4932254"/>
                <a:ext cx="589935" cy="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B1810D-F798-8E14-9245-843F22A0640C}"/>
                  </a:ext>
                </a:extLst>
              </p:cNvPr>
              <p:cNvSpPr txBox="1"/>
              <p:nvPr/>
            </p:nvSpPr>
            <p:spPr>
              <a:xfrm>
                <a:off x="1373383" y="4447975"/>
                <a:ext cx="1617406" cy="368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BERKURANG</a:t>
                </a:r>
                <a:endParaRPr lang="id-ID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D35234-337E-3C4E-D6D1-002EE051B1E7}"/>
                  </a:ext>
                </a:extLst>
              </p:cNvPr>
              <p:cNvSpPr txBox="1"/>
              <p:nvPr/>
            </p:nvSpPr>
            <p:spPr>
              <a:xfrm>
                <a:off x="3896709" y="4447974"/>
                <a:ext cx="1617406" cy="368709"/>
              </a:xfrm>
              <a:prstGeom prst="rect">
                <a:avLst/>
              </a:prstGeom>
              <a:solidFill>
                <a:srgbClr val="FDFBF6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BERTAMBAH</a:t>
                </a:r>
                <a:endParaRPr lang="id-ID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79B81C-4782-4D6C-17E1-7F9B960C2A32}"/>
                  </a:ext>
                </a:extLst>
              </p:cNvPr>
              <p:cNvSpPr txBox="1"/>
              <p:nvPr/>
            </p:nvSpPr>
            <p:spPr>
              <a:xfrm>
                <a:off x="521109" y="4769465"/>
                <a:ext cx="81607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μ[Z]</a:t>
                </a:r>
                <a:endParaRPr lang="id-ID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608842-2A0A-F9FF-9696-33A686E6413B}"/>
                  </a:ext>
                </a:extLst>
              </p:cNvPr>
              <p:cNvSpPr txBox="1"/>
              <p:nvPr/>
            </p:nvSpPr>
            <p:spPr>
              <a:xfrm>
                <a:off x="1132493" y="4888632"/>
                <a:ext cx="24089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id-ID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9C8349-3AF6-A664-7D08-F48D436E59D0}"/>
                  </a:ext>
                </a:extLst>
              </p:cNvPr>
              <p:cNvSpPr txBox="1"/>
              <p:nvPr/>
            </p:nvSpPr>
            <p:spPr>
              <a:xfrm>
                <a:off x="1079090" y="6036139"/>
                <a:ext cx="24089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id-ID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58CBE5-F9B8-3CF5-098E-71AA14670A16}"/>
                  </a:ext>
                </a:extLst>
              </p:cNvPr>
              <p:cNvSpPr txBox="1"/>
              <p:nvPr/>
            </p:nvSpPr>
            <p:spPr>
              <a:xfrm>
                <a:off x="1877960" y="6411650"/>
                <a:ext cx="77675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2000</a:t>
                </a:r>
                <a:endParaRPr lang="id-ID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50CB7F-F20C-982D-EAEA-385990057739}"/>
                  </a:ext>
                </a:extLst>
              </p:cNvPr>
              <p:cNvSpPr txBox="1"/>
              <p:nvPr/>
            </p:nvSpPr>
            <p:spPr>
              <a:xfrm>
                <a:off x="3903405" y="6379384"/>
                <a:ext cx="77675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7000</a:t>
                </a:r>
                <a:endParaRPr lang="id-ID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A32A4D-DE5B-BA19-A2FA-F6F37435FD36}"/>
                  </a:ext>
                </a:extLst>
              </p:cNvPr>
              <p:cNvSpPr txBox="1"/>
              <p:nvPr/>
            </p:nvSpPr>
            <p:spPr>
              <a:xfrm>
                <a:off x="826126" y="5321562"/>
                <a:ext cx="61273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0.6</a:t>
                </a:r>
                <a:endParaRPr lang="id-ID" dirty="0"/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E97D1BB-E9B9-A717-60F4-E81176CCAE78}"/>
                </a:ext>
              </a:extLst>
            </p:cNvPr>
            <p:cNvSpPr/>
            <p:nvPr/>
          </p:nvSpPr>
          <p:spPr>
            <a:xfrm>
              <a:off x="8296911" y="4672899"/>
              <a:ext cx="2507226" cy="933775"/>
            </a:xfrm>
            <a:custGeom>
              <a:avLst/>
              <a:gdLst>
                <a:gd name="connsiteX0" fmla="*/ 2507226 w 2507226"/>
                <a:gd name="connsiteY0" fmla="*/ 825910 h 825910"/>
                <a:gd name="connsiteX1" fmla="*/ 2507226 w 2507226"/>
                <a:gd name="connsiteY1" fmla="*/ 29497 h 825910"/>
                <a:gd name="connsiteX2" fmla="*/ 1165122 w 2507226"/>
                <a:gd name="connsiteY2" fmla="*/ 0 h 825910"/>
                <a:gd name="connsiteX3" fmla="*/ 0 w 2507226"/>
                <a:gd name="connsiteY3" fmla="*/ 825910 h 825910"/>
                <a:gd name="connsiteX4" fmla="*/ 2507226 w 2507226"/>
                <a:gd name="connsiteY4" fmla="*/ 825910 h 82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7226" h="825910">
                  <a:moveTo>
                    <a:pt x="2507226" y="825910"/>
                  </a:moveTo>
                  <a:lnTo>
                    <a:pt x="2507226" y="29497"/>
                  </a:lnTo>
                  <a:lnTo>
                    <a:pt x="1165122" y="0"/>
                  </a:lnTo>
                  <a:lnTo>
                    <a:pt x="0" y="825910"/>
                  </a:lnTo>
                  <a:lnTo>
                    <a:pt x="2507226" y="82591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E47F73A-1616-32B8-F585-5D968F197AE2}"/>
              </a:ext>
            </a:extLst>
          </p:cNvPr>
          <p:cNvSpPr/>
          <p:nvPr/>
        </p:nvSpPr>
        <p:spPr>
          <a:xfrm>
            <a:off x="1178652" y="2628489"/>
            <a:ext cx="1554627" cy="398206"/>
          </a:xfrm>
          <a:custGeom>
            <a:avLst/>
            <a:gdLst>
              <a:gd name="connsiteX0" fmla="*/ 0 w 2625213"/>
              <a:gd name="connsiteY0" fmla="*/ 0 h 398206"/>
              <a:gd name="connsiteX1" fmla="*/ 2123767 w 2625213"/>
              <a:gd name="connsiteY1" fmla="*/ 14748 h 398206"/>
              <a:gd name="connsiteX2" fmla="*/ 2625213 w 2625213"/>
              <a:gd name="connsiteY2" fmla="*/ 383458 h 398206"/>
              <a:gd name="connsiteX3" fmla="*/ 14748 w 2625213"/>
              <a:gd name="connsiteY3" fmla="*/ 398206 h 398206"/>
              <a:gd name="connsiteX4" fmla="*/ 0 w 2625213"/>
              <a:gd name="connsiteY4" fmla="*/ 0 h 398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5213" h="398206">
                <a:moveTo>
                  <a:pt x="0" y="0"/>
                </a:moveTo>
                <a:lnTo>
                  <a:pt x="2123767" y="14748"/>
                </a:lnTo>
                <a:lnTo>
                  <a:pt x="2625213" y="383458"/>
                </a:lnTo>
                <a:lnTo>
                  <a:pt x="14748" y="39820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1C093E-039C-55C5-CCDA-4BA4DF04AEBA}"/>
              </a:ext>
            </a:extLst>
          </p:cNvPr>
          <p:cNvSpPr txBox="1"/>
          <p:nvPr/>
        </p:nvSpPr>
        <p:spPr>
          <a:xfrm>
            <a:off x="484154" y="2389341"/>
            <a:ext cx="61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0.25</a:t>
            </a:r>
            <a:endParaRPr lang="id-ID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6651BE-0381-82AD-4E6A-5AE583F2D98F}"/>
              </a:ext>
            </a:extLst>
          </p:cNvPr>
          <p:cNvCxnSpPr/>
          <p:nvPr/>
        </p:nvCxnSpPr>
        <p:spPr>
          <a:xfrm>
            <a:off x="1180435" y="1219952"/>
            <a:ext cx="0" cy="1960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D1E997-6D9D-4299-74B5-D95953430F10}"/>
              </a:ext>
            </a:extLst>
          </p:cNvPr>
          <p:cNvCxnSpPr>
            <a:cxnSpLocks/>
          </p:cNvCxnSpPr>
          <p:nvPr/>
        </p:nvCxnSpPr>
        <p:spPr>
          <a:xfrm flipH="1">
            <a:off x="1062475" y="3000372"/>
            <a:ext cx="35641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C2A7372-1BDA-EE1C-448A-EDCB6295985F}"/>
              </a:ext>
            </a:extLst>
          </p:cNvPr>
          <p:cNvSpPr txBox="1"/>
          <p:nvPr/>
        </p:nvSpPr>
        <p:spPr>
          <a:xfrm>
            <a:off x="2246683" y="3055678"/>
            <a:ext cx="7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3250</a:t>
            </a:r>
            <a:endParaRPr lang="id-ID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136469-976A-1CB0-A97C-ACEF5B1B2014}"/>
              </a:ext>
            </a:extLst>
          </p:cNvPr>
          <p:cNvSpPr txBox="1"/>
          <p:nvPr/>
        </p:nvSpPr>
        <p:spPr>
          <a:xfrm>
            <a:off x="3036299" y="3058784"/>
            <a:ext cx="7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5000</a:t>
            </a:r>
            <a:endParaRPr lang="id-ID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DBC863-0921-105C-984E-878689E9B5AE}"/>
              </a:ext>
            </a:extLst>
          </p:cNvPr>
          <p:cNvCxnSpPr>
            <a:cxnSpLocks/>
          </p:cNvCxnSpPr>
          <p:nvPr/>
        </p:nvCxnSpPr>
        <p:spPr>
          <a:xfrm>
            <a:off x="3421608" y="1767489"/>
            <a:ext cx="0" cy="1384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0D2320C-96E1-A6C0-4E57-487BD6D1DAE5}"/>
              </a:ext>
            </a:extLst>
          </p:cNvPr>
          <p:cNvCxnSpPr>
            <a:cxnSpLocks/>
          </p:cNvCxnSpPr>
          <p:nvPr/>
        </p:nvCxnSpPr>
        <p:spPr>
          <a:xfrm>
            <a:off x="2488029" y="1767489"/>
            <a:ext cx="0" cy="1298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B6A0F0-708F-3E50-C454-E2BB30A4F50F}"/>
              </a:ext>
            </a:extLst>
          </p:cNvPr>
          <p:cNvSpPr txBox="1"/>
          <p:nvPr/>
        </p:nvSpPr>
        <p:spPr>
          <a:xfrm>
            <a:off x="2188536" y="1483163"/>
            <a:ext cx="44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  <a:endParaRPr lang="id-ID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4B4546-D126-276F-5BFA-F10D711DADBB}"/>
              </a:ext>
            </a:extLst>
          </p:cNvPr>
          <p:cNvSpPr txBox="1"/>
          <p:nvPr/>
        </p:nvSpPr>
        <p:spPr>
          <a:xfrm>
            <a:off x="3179337" y="1459864"/>
            <a:ext cx="44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  <a:endParaRPr lang="id-ID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2F9481-CDCB-ECD3-4A6C-2F881BE7329F}"/>
              </a:ext>
            </a:extLst>
          </p:cNvPr>
          <p:cNvSpPr txBox="1"/>
          <p:nvPr/>
        </p:nvSpPr>
        <p:spPr>
          <a:xfrm>
            <a:off x="2739010" y="2387832"/>
            <a:ext cx="61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  <a:endParaRPr lang="id-ID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F95C64-3B3A-CFC0-BD7D-A8FDDD396345}"/>
              </a:ext>
            </a:extLst>
          </p:cNvPr>
          <p:cNvSpPr txBox="1"/>
          <p:nvPr/>
        </p:nvSpPr>
        <p:spPr>
          <a:xfrm>
            <a:off x="1636923" y="2628489"/>
            <a:ext cx="54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  <a:endParaRPr lang="id-ID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311E1-2F77-9F5E-1534-3294D525FB1C}"/>
              </a:ext>
            </a:extLst>
          </p:cNvPr>
          <p:cNvSpPr txBox="1"/>
          <p:nvPr/>
        </p:nvSpPr>
        <p:spPr>
          <a:xfrm>
            <a:off x="3701830" y="2436391"/>
            <a:ext cx="61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  <a:endParaRPr lang="id-ID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45DC5E-5D3B-AF2C-0F4E-5C7DE1CCE694}"/>
              </a:ext>
            </a:extLst>
          </p:cNvPr>
          <p:cNvSpPr txBox="1"/>
          <p:nvPr/>
        </p:nvSpPr>
        <p:spPr>
          <a:xfrm>
            <a:off x="532002" y="537529"/>
            <a:ext cx="1054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SELANJUTNYA MEMBUAT FUNGSI KEANGGOTAAN BARU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092C04-D12F-EA89-698B-9A9BE8A58AF7}"/>
              </a:ext>
            </a:extLst>
          </p:cNvPr>
          <p:cNvSpPr txBox="1"/>
          <p:nvPr/>
        </p:nvSpPr>
        <p:spPr>
          <a:xfrm>
            <a:off x="5701929" y="1504974"/>
            <a:ext cx="60984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>
                <a:solidFill>
                  <a:schemeClr val="accent6">
                    <a:lumMod val="75000"/>
                  </a:schemeClr>
                </a:solidFill>
              </a:rPr>
              <a:t>Μ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[Z] =      	0.25;	z ≤ 3250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			(z-2000) / 5000; 	3250 ≤ z ≤ 5000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			0.6;		z ≥  5000</a:t>
            </a:r>
            <a:endParaRPr lang="id-ID" dirty="0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955FF112-0BE5-A987-821F-EDF2FA862462}"/>
              </a:ext>
            </a:extLst>
          </p:cNvPr>
          <p:cNvSpPr/>
          <p:nvPr/>
        </p:nvSpPr>
        <p:spPr>
          <a:xfrm>
            <a:off x="6754761" y="1412905"/>
            <a:ext cx="364037" cy="201521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445CB0-A0A2-4FFB-CCE0-D78EF9A09A8E}"/>
              </a:ext>
            </a:extLst>
          </p:cNvPr>
          <p:cNvSpPr txBox="1"/>
          <p:nvPr/>
        </p:nvSpPr>
        <p:spPr>
          <a:xfrm>
            <a:off x="821585" y="3982065"/>
            <a:ext cx="9841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Titik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potong</a:t>
            </a:r>
            <a:r>
              <a:rPr lang="en-US" sz="2400" dirty="0">
                <a:solidFill>
                  <a:srgbClr val="0070C0"/>
                </a:solidFill>
              </a:rPr>
              <a:t> T1 dan T2 </a:t>
            </a:r>
            <a:r>
              <a:rPr lang="en-US" sz="2400" dirty="0" err="1">
                <a:solidFill>
                  <a:srgbClr val="0070C0"/>
                </a:solidFill>
              </a:rPr>
              <a:t>akan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membagi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kurva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menjadi</a:t>
            </a:r>
            <a:r>
              <a:rPr lang="en-US" sz="2400" dirty="0">
                <a:solidFill>
                  <a:srgbClr val="0070C0"/>
                </a:solidFill>
              </a:rPr>
              <a:t> 3 area </a:t>
            </a:r>
            <a:r>
              <a:rPr lang="en-US" sz="2400" dirty="0" err="1">
                <a:solidFill>
                  <a:srgbClr val="0070C0"/>
                </a:solidFill>
              </a:rPr>
              <a:t>yaitu</a:t>
            </a:r>
            <a:r>
              <a:rPr lang="en-US" sz="2400" dirty="0">
                <a:solidFill>
                  <a:srgbClr val="0070C0"/>
                </a:solidFill>
              </a:rPr>
              <a:t> D1, D2, dan D3 dg </a:t>
            </a:r>
            <a:r>
              <a:rPr lang="en-US" sz="2400" dirty="0" err="1">
                <a:solidFill>
                  <a:srgbClr val="0070C0"/>
                </a:solidFill>
              </a:rPr>
              <a:t>luas</a:t>
            </a:r>
            <a:r>
              <a:rPr lang="en-US" sz="2400" dirty="0">
                <a:solidFill>
                  <a:srgbClr val="0070C0"/>
                </a:solidFill>
              </a:rPr>
              <a:t> masing2 A1, A2, dan A3 dg MOMEN M1, M2, dan M3</a:t>
            </a:r>
            <a:endParaRPr lang="id-ID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925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78" y="457200"/>
            <a:ext cx="10146790" cy="663677"/>
          </a:xfrm>
        </p:spPr>
        <p:txBody>
          <a:bodyPr/>
          <a:lstStyle/>
          <a:p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defuzzy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052F0-0023-D995-21DE-0F8EEB0FB9B9}"/>
              </a:ext>
            </a:extLst>
          </p:cNvPr>
          <p:cNvSpPr txBox="1"/>
          <p:nvPr/>
        </p:nvSpPr>
        <p:spPr>
          <a:xfrm>
            <a:off x="1017639" y="2536723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M1 = </a:t>
            </a:r>
            <a:r>
              <a:rPr lang="id-ID" sz="4000" dirty="0"/>
              <a:t>∫</a:t>
            </a:r>
            <a:r>
              <a:rPr lang="en-US" sz="4000" dirty="0"/>
              <a:t> (0.25)z </a:t>
            </a:r>
            <a:r>
              <a:rPr lang="en-US" sz="4000" dirty="0" err="1"/>
              <a:t>dz</a:t>
            </a:r>
            <a:r>
              <a:rPr lang="en-US" sz="4000" dirty="0"/>
              <a:t> = [0.25 *1/2 z</a:t>
            </a:r>
            <a:r>
              <a:rPr lang="en-US" sz="4000" baseline="36000" dirty="0"/>
              <a:t>2</a:t>
            </a:r>
            <a:r>
              <a:rPr lang="en-US" sz="4000" dirty="0"/>
              <a:t>]</a:t>
            </a:r>
          </a:p>
          <a:p>
            <a:endParaRPr lang="en-US" sz="4000" dirty="0"/>
          </a:p>
          <a:p>
            <a:r>
              <a:rPr lang="en-US" sz="4000" dirty="0"/>
              <a:t>		= (0.125*10562500)-(0.125*0)</a:t>
            </a:r>
          </a:p>
          <a:p>
            <a:r>
              <a:rPr lang="en-US" sz="4000" dirty="0"/>
              <a:t>		= 1320312.5</a:t>
            </a:r>
            <a:endParaRPr lang="id-ID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99FC28-2488-AA75-C497-83615A874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37" y="1120876"/>
            <a:ext cx="2740589" cy="12023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22CD89E-5D89-7364-7E31-0FC3DB823818}"/>
              </a:ext>
            </a:extLst>
          </p:cNvPr>
          <p:cNvSpPr txBox="1"/>
          <p:nvPr/>
        </p:nvSpPr>
        <p:spPr>
          <a:xfrm>
            <a:off x="2207342" y="2352057"/>
            <a:ext cx="73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3250</a:t>
            </a:r>
            <a:endParaRPr lang="id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63840D-1CCE-8E5F-0792-776794686087}"/>
              </a:ext>
            </a:extLst>
          </p:cNvPr>
          <p:cNvSpPr txBox="1"/>
          <p:nvPr/>
        </p:nvSpPr>
        <p:spPr>
          <a:xfrm>
            <a:off x="2207341" y="3144990"/>
            <a:ext cx="36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id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BA53D3-F59E-A5FB-A872-9D6338CCFC0F}"/>
              </a:ext>
            </a:extLst>
          </p:cNvPr>
          <p:cNvSpPr txBox="1"/>
          <p:nvPr/>
        </p:nvSpPr>
        <p:spPr>
          <a:xfrm>
            <a:off x="7860891" y="2352057"/>
            <a:ext cx="73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3250</a:t>
            </a:r>
            <a:endParaRPr lang="id-ID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ED5C5E-FABB-BA83-586E-A97F42744C85}"/>
              </a:ext>
            </a:extLst>
          </p:cNvPr>
          <p:cNvSpPr txBox="1"/>
          <p:nvPr/>
        </p:nvSpPr>
        <p:spPr>
          <a:xfrm>
            <a:off x="7860891" y="2960361"/>
            <a:ext cx="36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78" y="457200"/>
            <a:ext cx="10146790" cy="663677"/>
          </a:xfrm>
        </p:spPr>
        <p:txBody>
          <a:bodyPr/>
          <a:lstStyle/>
          <a:p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defuzzy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052F0-0023-D995-21DE-0F8EEB0FB9B9}"/>
              </a:ext>
            </a:extLst>
          </p:cNvPr>
          <p:cNvSpPr txBox="1"/>
          <p:nvPr/>
        </p:nvSpPr>
        <p:spPr>
          <a:xfrm>
            <a:off x="427801" y="1573824"/>
            <a:ext cx="111496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M2 = </a:t>
            </a:r>
            <a:r>
              <a:rPr lang="id-ID" sz="4400" dirty="0"/>
              <a:t>∫</a:t>
            </a:r>
            <a:r>
              <a:rPr lang="en-US" sz="4400" dirty="0"/>
              <a:t> (z-2000) / 5000) z </a:t>
            </a:r>
            <a:r>
              <a:rPr lang="en-US" sz="4400" dirty="0" err="1"/>
              <a:t>dz</a:t>
            </a:r>
            <a:r>
              <a:rPr lang="en-US" sz="4400" dirty="0"/>
              <a:t> = [0.0001z</a:t>
            </a:r>
            <a:r>
              <a:rPr lang="en-US" sz="4400" baseline="36000" dirty="0"/>
              <a:t>3</a:t>
            </a:r>
            <a:r>
              <a:rPr lang="en-US" sz="4400" dirty="0"/>
              <a:t>- 0.4z</a:t>
            </a:r>
            <a:r>
              <a:rPr lang="en-US" sz="4400" baseline="36000" dirty="0"/>
              <a:t>2 </a:t>
            </a:r>
            <a:r>
              <a:rPr lang="en-US" sz="4400" dirty="0"/>
              <a:t>]</a:t>
            </a:r>
          </a:p>
          <a:p>
            <a:r>
              <a:rPr lang="en-US" sz="4400" dirty="0"/>
              <a:t>	</a:t>
            </a:r>
          </a:p>
          <a:p>
            <a:r>
              <a:rPr lang="en-US" sz="4400" dirty="0"/>
              <a:t>= 6179687,5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99FC28-2488-AA75-C497-83615A874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629" y="323939"/>
            <a:ext cx="2740589" cy="12023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22CD89E-5D89-7364-7E31-0FC3DB823818}"/>
              </a:ext>
            </a:extLst>
          </p:cNvPr>
          <p:cNvSpPr txBox="1"/>
          <p:nvPr/>
        </p:nvSpPr>
        <p:spPr>
          <a:xfrm>
            <a:off x="1838632" y="1526262"/>
            <a:ext cx="73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5000</a:t>
            </a:r>
            <a:endParaRPr lang="id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63840D-1CCE-8E5F-0792-776794686087}"/>
              </a:ext>
            </a:extLst>
          </p:cNvPr>
          <p:cNvSpPr txBox="1"/>
          <p:nvPr/>
        </p:nvSpPr>
        <p:spPr>
          <a:xfrm>
            <a:off x="1705895" y="2293397"/>
            <a:ext cx="73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3250</a:t>
            </a:r>
            <a:endParaRPr lang="id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BA53D3-F59E-A5FB-A872-9D6338CCFC0F}"/>
              </a:ext>
            </a:extLst>
          </p:cNvPr>
          <p:cNvSpPr txBox="1"/>
          <p:nvPr/>
        </p:nvSpPr>
        <p:spPr>
          <a:xfrm>
            <a:off x="11208773" y="1612056"/>
            <a:ext cx="73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5000</a:t>
            </a:r>
            <a:endParaRPr lang="id-ID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ED5C5E-FABB-BA83-586E-A97F42744C85}"/>
              </a:ext>
            </a:extLst>
          </p:cNvPr>
          <p:cNvSpPr txBox="1"/>
          <p:nvPr/>
        </p:nvSpPr>
        <p:spPr>
          <a:xfrm>
            <a:off x="11262752" y="2067182"/>
            <a:ext cx="73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3250</a:t>
            </a:r>
            <a:endParaRPr lang="id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3E8FD-7F49-512E-CF2C-828B101FF503}"/>
              </a:ext>
            </a:extLst>
          </p:cNvPr>
          <p:cNvSpPr txBox="1"/>
          <p:nvPr/>
        </p:nvSpPr>
        <p:spPr>
          <a:xfrm>
            <a:off x="560537" y="4150429"/>
            <a:ext cx="111496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M3 </a:t>
            </a:r>
            <a:r>
              <a:rPr lang="en-US" sz="4800" dirty="0"/>
              <a:t>= </a:t>
            </a:r>
            <a:r>
              <a:rPr lang="id-ID" sz="4800" dirty="0"/>
              <a:t>∫</a:t>
            </a:r>
            <a:r>
              <a:rPr lang="en-US" sz="4800" dirty="0"/>
              <a:t> (0.6)z </a:t>
            </a:r>
            <a:r>
              <a:rPr lang="en-US" sz="4800" dirty="0" err="1"/>
              <a:t>dz</a:t>
            </a:r>
            <a:r>
              <a:rPr lang="en-US" sz="4800" dirty="0"/>
              <a:t> = [0.6 *1/2 z</a:t>
            </a:r>
            <a:r>
              <a:rPr lang="en-US" sz="4800" baseline="36000" dirty="0"/>
              <a:t>2</a:t>
            </a:r>
            <a:r>
              <a:rPr lang="en-US" sz="4800" dirty="0"/>
              <a:t>]</a:t>
            </a:r>
          </a:p>
          <a:p>
            <a:endParaRPr lang="en-US" sz="4800" dirty="0"/>
          </a:p>
          <a:p>
            <a:r>
              <a:rPr lang="en-US" sz="4800" dirty="0"/>
              <a:t>		= (0.3z</a:t>
            </a:r>
            <a:r>
              <a:rPr lang="en-US" sz="4800" baseline="30000" dirty="0"/>
              <a:t>2</a:t>
            </a:r>
            <a:r>
              <a:rPr lang="en-US" sz="4800" dirty="0"/>
              <a:t>)	|	= 7200000</a:t>
            </a:r>
            <a:endParaRPr lang="id-ID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7B61DC-11A4-55E8-13F3-578558C4C52D}"/>
              </a:ext>
            </a:extLst>
          </p:cNvPr>
          <p:cNvSpPr txBox="1"/>
          <p:nvPr/>
        </p:nvSpPr>
        <p:spPr>
          <a:xfrm>
            <a:off x="1838632" y="4962406"/>
            <a:ext cx="73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5000</a:t>
            </a:r>
            <a:endParaRPr lang="id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5CFFF5-CF65-875A-9D01-47FEBFB2D544}"/>
              </a:ext>
            </a:extLst>
          </p:cNvPr>
          <p:cNvSpPr txBox="1"/>
          <p:nvPr/>
        </p:nvSpPr>
        <p:spPr>
          <a:xfrm>
            <a:off x="2113933" y="4095285"/>
            <a:ext cx="73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7000</a:t>
            </a:r>
            <a:endParaRPr lang="id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C63D3E-93B2-F361-F9E6-78E566FEAFE5}"/>
              </a:ext>
            </a:extLst>
          </p:cNvPr>
          <p:cNvSpPr txBox="1"/>
          <p:nvPr/>
        </p:nvSpPr>
        <p:spPr>
          <a:xfrm>
            <a:off x="8106695" y="4053959"/>
            <a:ext cx="73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7000</a:t>
            </a:r>
            <a:endParaRPr lang="id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12F179-F7A3-5A8B-9A19-D8B71D7F68FA}"/>
              </a:ext>
            </a:extLst>
          </p:cNvPr>
          <p:cNvSpPr txBox="1"/>
          <p:nvPr/>
        </p:nvSpPr>
        <p:spPr>
          <a:xfrm>
            <a:off x="8111608" y="4691572"/>
            <a:ext cx="73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5000</a:t>
            </a:r>
            <a:endParaRPr lang="id-ID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492DDD-74B3-DD18-45A9-065A928C3001}"/>
              </a:ext>
            </a:extLst>
          </p:cNvPr>
          <p:cNvSpPr txBox="1"/>
          <p:nvPr/>
        </p:nvSpPr>
        <p:spPr>
          <a:xfrm>
            <a:off x="3751002" y="6274087"/>
            <a:ext cx="73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5000</a:t>
            </a:r>
            <a:endParaRPr lang="id-ID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F18C3D-1EA6-7385-E73F-7F191060B71E}"/>
              </a:ext>
            </a:extLst>
          </p:cNvPr>
          <p:cNvSpPr txBox="1"/>
          <p:nvPr/>
        </p:nvSpPr>
        <p:spPr>
          <a:xfrm>
            <a:off x="3878824" y="5511433"/>
            <a:ext cx="73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7000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4691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689C-EB1E-A53A-F1CC-B2972B21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396" y="575187"/>
            <a:ext cx="9386316" cy="2445283"/>
          </a:xfrm>
        </p:spPr>
        <p:txBody>
          <a:bodyPr/>
          <a:lstStyle/>
          <a:p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/>
              <a:t>a1 = 3250 * 0.25 = 812,5</a:t>
            </a:r>
            <a:br>
              <a:rPr lang="en-US" dirty="0"/>
            </a:br>
            <a:r>
              <a:rPr lang="en-US" dirty="0"/>
              <a:t>A2 = ((5000-3250) * (0.25+0.6))/2 = 743.75 </a:t>
            </a:r>
            <a:br>
              <a:rPr lang="en-US" dirty="0"/>
            </a:br>
            <a:r>
              <a:rPr lang="en-US" dirty="0"/>
              <a:t>a3 = (7000-5000) * 0.6 = 1200</a:t>
            </a:r>
            <a:endParaRPr lang="id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0A036-B2B6-5828-81A5-46193FC0A8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4684" y="3200400"/>
            <a:ext cx="10340684" cy="2197510"/>
          </a:xfrm>
        </p:spPr>
        <p:txBody>
          <a:bodyPr/>
          <a:lstStyle/>
          <a:p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pusatnya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:</a:t>
            </a:r>
          </a:p>
          <a:p>
            <a:r>
              <a:rPr lang="en-US" dirty="0"/>
              <a:t> z = 1320312.5 + </a:t>
            </a:r>
            <a:r>
              <a:rPr lang="en-US" sz="2400" dirty="0"/>
              <a:t>6179687,5 + 7200000</a:t>
            </a:r>
          </a:p>
          <a:p>
            <a:r>
              <a:rPr lang="en-US" dirty="0"/>
              <a:t>	812,5 + 743.75 + 1200</a:t>
            </a:r>
          </a:p>
          <a:p>
            <a:endParaRPr lang="en-US" dirty="0"/>
          </a:p>
          <a:p>
            <a:r>
              <a:rPr lang="en-US" dirty="0"/>
              <a:t>	= 5333.33</a:t>
            </a:r>
          </a:p>
          <a:p>
            <a:r>
              <a:rPr lang="en-US" dirty="0"/>
              <a:t>	</a:t>
            </a:r>
          </a:p>
          <a:p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E56A2-0678-D56F-B934-103A02F1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28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442907-0CC4-774B-0E0C-315FF61194D1}"/>
              </a:ext>
            </a:extLst>
          </p:cNvPr>
          <p:cNvCxnSpPr/>
          <p:nvPr/>
        </p:nvCxnSpPr>
        <p:spPr>
          <a:xfrm>
            <a:off x="1150374" y="4026310"/>
            <a:ext cx="42180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C192D7-04F7-4769-E04C-C52CB9D8F15C}"/>
              </a:ext>
            </a:extLst>
          </p:cNvPr>
          <p:cNvSpPr txBox="1"/>
          <p:nvPr/>
        </p:nvSpPr>
        <p:spPr>
          <a:xfrm>
            <a:off x="604684" y="5855110"/>
            <a:ext cx="1054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Jadi </a:t>
            </a:r>
            <a:r>
              <a:rPr lang="en-US" sz="2400" dirty="0" err="1">
                <a:solidFill>
                  <a:srgbClr val="FF0000"/>
                </a:solidFill>
              </a:rPr>
              <a:t>makanan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kaleng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sarden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harus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diproduksi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sebanyak</a:t>
            </a:r>
            <a:r>
              <a:rPr lang="en-US" sz="2400" dirty="0">
                <a:solidFill>
                  <a:srgbClr val="FF0000"/>
                </a:solidFill>
              </a:rPr>
              <a:t> 5333 </a:t>
            </a:r>
            <a:r>
              <a:rPr lang="en-US" sz="2400" dirty="0" err="1">
                <a:solidFill>
                  <a:srgbClr val="FF0000"/>
                </a:solidFill>
              </a:rPr>
              <a:t>kemasan</a:t>
            </a:r>
            <a:endParaRPr lang="id-ID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221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42476-9BB7-1C98-AD4F-7114FEA6CD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0902" y="3134518"/>
            <a:ext cx="7211961" cy="588963"/>
          </a:xfrm>
        </p:spPr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selesaikan</a:t>
            </a:r>
            <a:r>
              <a:rPr lang="en-US" dirty="0"/>
              <a:t> dg </a:t>
            </a:r>
            <a:r>
              <a:rPr lang="en-US" dirty="0" err="1"/>
              <a:t>sugeno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061F2-5F2C-0747-9CCB-A7548D09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AEA66A-D2DA-B282-6FA8-7079602A156A}"/>
              </a:ext>
            </a:extLst>
          </p:cNvPr>
          <p:cNvSpPr txBox="1">
            <a:spLocks/>
          </p:cNvSpPr>
          <p:nvPr/>
        </p:nvSpPr>
        <p:spPr>
          <a:xfrm rot="16200000">
            <a:off x="-1751401" y="2665801"/>
            <a:ext cx="6214970" cy="17977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3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 err="1"/>
              <a:t>Metode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Sugeno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5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51401" y="2665801"/>
            <a:ext cx="6214970" cy="1797767"/>
          </a:xfrm>
        </p:spPr>
        <p:txBody>
          <a:bodyPr/>
          <a:lstStyle/>
          <a:p>
            <a:pPr algn="ctr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tsukamoto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865" y="2819889"/>
            <a:ext cx="8209935" cy="18700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berbentik</a:t>
            </a:r>
            <a:r>
              <a:rPr lang="en-US" sz="2400" dirty="0"/>
              <a:t> IF-THEN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keanggotaan</a:t>
            </a:r>
            <a:r>
              <a:rPr lang="en-US" sz="2400" dirty="0"/>
              <a:t> MONOTON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Output </a:t>
            </a:r>
            <a:r>
              <a:rPr lang="en-US" sz="2400" dirty="0" err="1"/>
              <a:t>tegas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α-</a:t>
            </a:r>
            <a:r>
              <a:rPr lang="en-US" sz="2400" dirty="0" err="1"/>
              <a:t>predikat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Hasil </a:t>
            </a:r>
            <a:r>
              <a:rPr lang="en-US" sz="2400" dirty="0" err="1"/>
              <a:t>akhir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rata-rata</a:t>
            </a:r>
          </a:p>
          <a:p>
            <a:endParaRPr lang="en-US" sz="24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" y="382868"/>
            <a:ext cx="5693664" cy="768096"/>
          </a:xfrm>
        </p:spPr>
        <p:txBody>
          <a:bodyPr/>
          <a:lstStyle/>
          <a:p>
            <a:r>
              <a:rPr lang="en-US" dirty="0" err="1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Contoh</a:t>
            </a:r>
            <a: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 1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690" y="1371600"/>
            <a:ext cx="10884310" cy="4940710"/>
          </a:xfrm>
        </p:spPr>
        <p:txBody>
          <a:bodyPr/>
          <a:lstStyle/>
          <a:p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XYZ </a:t>
            </a:r>
            <a:r>
              <a:rPr lang="en-US" dirty="0" err="1"/>
              <a:t>memproduksi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kaleng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SARDEN . Dari data 1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,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5000 </a:t>
            </a:r>
            <a:r>
              <a:rPr lang="en-US" dirty="0" err="1"/>
              <a:t>kemasan</a:t>
            </a:r>
            <a:r>
              <a:rPr lang="en-US" dirty="0"/>
              <a:t>/</a:t>
            </a:r>
            <a:r>
              <a:rPr lang="en-US" dirty="0" err="1"/>
              <a:t>hari</a:t>
            </a:r>
            <a:r>
              <a:rPr lang="en-US" dirty="0"/>
              <a:t>. Dan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1000 </a:t>
            </a:r>
            <a:r>
              <a:rPr lang="en-US" dirty="0" err="1"/>
              <a:t>kemasan</a:t>
            </a:r>
            <a:r>
              <a:rPr lang="en-US" dirty="0"/>
              <a:t>/</a:t>
            </a:r>
            <a:r>
              <a:rPr lang="en-US" dirty="0" err="1"/>
              <a:t>hari</a:t>
            </a:r>
            <a:r>
              <a:rPr lang="en-US" dirty="0"/>
              <a:t>. </a:t>
            </a:r>
            <a:r>
              <a:rPr lang="en-US" dirty="0" err="1"/>
              <a:t>Persediaan</a:t>
            </a:r>
            <a:r>
              <a:rPr lang="en-US" dirty="0"/>
              <a:t> di Gudang </a:t>
            </a:r>
            <a:r>
              <a:rPr lang="en-US" dirty="0" err="1"/>
              <a:t>terbanyak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600 </a:t>
            </a:r>
            <a:r>
              <a:rPr lang="en-US" dirty="0" err="1"/>
              <a:t>kemasan</a:t>
            </a:r>
            <a:r>
              <a:rPr lang="en-US" dirty="0"/>
              <a:t>/ </a:t>
            </a:r>
            <a:r>
              <a:rPr lang="en-US" dirty="0" err="1"/>
              <a:t>hari</a:t>
            </a:r>
            <a:r>
              <a:rPr lang="en-US" dirty="0"/>
              <a:t> dan </a:t>
            </a:r>
            <a:r>
              <a:rPr lang="en-US" dirty="0" err="1"/>
              <a:t>terkecil</a:t>
            </a:r>
            <a:r>
              <a:rPr lang="en-US" dirty="0"/>
              <a:t> 100 </a:t>
            </a:r>
            <a:r>
              <a:rPr lang="en-US" dirty="0" err="1"/>
              <a:t>kemasan</a:t>
            </a:r>
            <a:r>
              <a:rPr lang="en-US" dirty="0"/>
              <a:t>/</a:t>
            </a:r>
            <a:r>
              <a:rPr lang="en-US" dirty="0" err="1"/>
              <a:t>hari</a:t>
            </a:r>
            <a:r>
              <a:rPr lang="en-US" dirty="0"/>
              <a:t>. Perusahaan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memproduksi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max 7000kemasan/</a:t>
            </a:r>
            <a:r>
              <a:rPr lang="en-US" dirty="0" err="1"/>
              <a:t>hari</a:t>
            </a:r>
            <a:r>
              <a:rPr lang="en-US" dirty="0"/>
              <a:t>, demi </a:t>
            </a:r>
            <a:r>
              <a:rPr lang="en-US" dirty="0" err="1"/>
              <a:t>efesiensi</a:t>
            </a:r>
            <a:r>
              <a:rPr lang="en-US" dirty="0"/>
              <a:t> SDM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paling </a:t>
            </a:r>
            <a:r>
              <a:rPr lang="en-US" dirty="0" err="1"/>
              <a:t>tidak</a:t>
            </a:r>
            <a:r>
              <a:rPr lang="en-US" dirty="0"/>
              <a:t> 2000 </a:t>
            </a:r>
            <a:r>
              <a:rPr lang="en-US" dirty="0" err="1"/>
              <a:t>kemasan</a:t>
            </a:r>
            <a:r>
              <a:rPr lang="en-US" dirty="0"/>
              <a:t> / </a:t>
            </a:r>
            <a:r>
              <a:rPr lang="en-US" dirty="0" err="1"/>
              <a:t>hari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kemasan</a:t>
            </a:r>
            <a:r>
              <a:rPr lang="en-US" dirty="0"/>
              <a:t> SARDEN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hrs</a:t>
            </a:r>
            <a:r>
              <a:rPr lang="en-US" dirty="0"/>
              <a:t> </a:t>
            </a:r>
            <a:r>
              <a:rPr lang="en-US" dirty="0" err="1"/>
              <a:t>diproduksi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4000kemasan/</a:t>
            </a:r>
            <a:r>
              <a:rPr lang="en-US" dirty="0" err="1"/>
              <a:t>hari</a:t>
            </a:r>
            <a:r>
              <a:rPr lang="en-US" dirty="0"/>
              <a:t>, dan </a:t>
            </a:r>
            <a:r>
              <a:rPr lang="en-US" dirty="0" err="1"/>
              <a:t>persediaan</a:t>
            </a:r>
            <a:r>
              <a:rPr lang="en-US" dirty="0"/>
              <a:t> di Gudang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300 </a:t>
            </a:r>
            <a:r>
              <a:rPr lang="en-US" dirty="0" err="1"/>
              <a:t>kemasan</a:t>
            </a:r>
            <a:r>
              <a:rPr lang="en-US" dirty="0"/>
              <a:t> 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20" y="413840"/>
            <a:ext cx="6400800" cy="768096"/>
          </a:xfrm>
        </p:spPr>
        <p:txBody>
          <a:bodyPr/>
          <a:lstStyle/>
          <a:p>
            <a:pPr algn="l"/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solusi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620" y="1696949"/>
            <a:ext cx="10835148" cy="3774702"/>
          </a:xfrm>
        </p:spPr>
        <p:txBody>
          <a:bodyPr/>
          <a:lstStyle/>
          <a:p>
            <a:pPr algn="l"/>
            <a:r>
              <a:rPr lang="en-US" sz="2400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Bikin</a:t>
            </a:r>
            <a:r>
              <a:rPr lang="en-US" sz="24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4 </a:t>
            </a:r>
            <a:r>
              <a:rPr lang="en-US" sz="2400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aturan</a:t>
            </a:r>
            <a:r>
              <a:rPr lang="en-US" sz="24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inferensi</a:t>
            </a:r>
            <a:r>
              <a:rPr lang="en-US" sz="24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nya</a:t>
            </a:r>
            <a:r>
              <a:rPr lang="en-US" sz="24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yaitu</a:t>
            </a:r>
            <a:r>
              <a:rPr lang="en-US" sz="2400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: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IF </a:t>
            </a:r>
            <a:r>
              <a:rPr lang="en-US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permintaan</a:t>
            </a:r>
            <a:r>
              <a:rPr lang="en-US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TURUN AND </a:t>
            </a:r>
            <a:r>
              <a:rPr lang="en-US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persediaan</a:t>
            </a:r>
            <a:r>
              <a:rPr lang="en-US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BANYAK THEN </a:t>
            </a:r>
            <a:r>
              <a:rPr lang="en-US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produksi</a:t>
            </a:r>
            <a:r>
              <a:rPr lang="en-US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barang</a:t>
            </a:r>
            <a:r>
              <a:rPr lang="en-US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BERKURANG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IF </a:t>
            </a:r>
            <a:r>
              <a:rPr lang="en-US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permintaan</a:t>
            </a:r>
            <a:r>
              <a:rPr lang="en-US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TURUN AND </a:t>
            </a:r>
            <a:r>
              <a:rPr lang="en-US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persediaan</a:t>
            </a:r>
            <a:r>
              <a:rPr lang="en-US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SEDIKIT THEN </a:t>
            </a:r>
            <a:r>
              <a:rPr lang="en-US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produksi</a:t>
            </a:r>
            <a:r>
              <a:rPr lang="en-US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barang</a:t>
            </a:r>
            <a:r>
              <a:rPr lang="en-US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BERKURANG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IF </a:t>
            </a:r>
            <a:r>
              <a:rPr lang="en-US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permintaan</a:t>
            </a:r>
            <a:r>
              <a:rPr lang="en-US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NAIK AND </a:t>
            </a:r>
            <a:r>
              <a:rPr lang="en-US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persediaan</a:t>
            </a:r>
            <a:r>
              <a:rPr lang="en-US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BANYAK THEN </a:t>
            </a:r>
            <a:r>
              <a:rPr lang="en-US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produksi</a:t>
            </a:r>
            <a:r>
              <a:rPr lang="en-US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barang</a:t>
            </a:r>
            <a:r>
              <a:rPr lang="en-US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BERTAMBAH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IF </a:t>
            </a:r>
            <a:r>
              <a:rPr lang="en-US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permintaan</a:t>
            </a:r>
            <a:r>
              <a:rPr lang="en-US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NAIK AND </a:t>
            </a:r>
            <a:r>
              <a:rPr lang="en-US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persediaan</a:t>
            </a:r>
            <a:r>
              <a:rPr lang="en-US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SEDIKIT THEN </a:t>
            </a:r>
            <a:r>
              <a:rPr lang="en-US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produksi</a:t>
            </a:r>
            <a:r>
              <a:rPr lang="en-US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barang</a:t>
            </a:r>
            <a:r>
              <a:rPr lang="en-US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BERTAMBAH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dirty="0">
              <a:solidFill>
                <a:srgbClr val="00B050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l">
              <a:buAutoNum type="arabicPeriod"/>
            </a:pPr>
            <a:endParaRPr lang="en-US" sz="2400" dirty="0">
              <a:solidFill>
                <a:srgbClr val="00B050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5AA9-9926-97E6-F48A-F215EC84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0" y="458085"/>
            <a:ext cx="6400800" cy="768096"/>
          </a:xfrm>
        </p:spPr>
        <p:txBody>
          <a:bodyPr/>
          <a:lstStyle/>
          <a:p>
            <a:pPr algn="l"/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solusi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080E2-AB30-AC19-DE67-FA188E5E0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110" y="1562148"/>
            <a:ext cx="4891548" cy="1107309"/>
          </a:xfrm>
        </p:spPr>
        <p:txBody>
          <a:bodyPr/>
          <a:lstStyle/>
          <a:p>
            <a:pPr algn="l"/>
            <a:r>
              <a:rPr lang="en-US" dirty="0" err="1"/>
              <a:t>Permintaan</a:t>
            </a:r>
            <a:r>
              <a:rPr lang="en-US" dirty="0"/>
              <a:t>;  </a:t>
            </a:r>
            <a:r>
              <a:rPr lang="en-US" dirty="0" err="1"/>
              <a:t>ada</a:t>
            </a:r>
            <a:r>
              <a:rPr lang="en-US" dirty="0"/>
              <a:t> NAIK dan TURUN. Jadi </a:t>
            </a:r>
            <a:r>
              <a:rPr lang="en-US" dirty="0" err="1"/>
              <a:t>Himpunan</a:t>
            </a:r>
            <a:r>
              <a:rPr lang="en-US" dirty="0"/>
              <a:t> fuzzy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 :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E8284-22F8-361D-53D2-7FF5C04D5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588" y="1061134"/>
            <a:ext cx="5407588" cy="2507325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1428C06-DC91-C8EF-A94C-31E3DF848378}"/>
              </a:ext>
            </a:extLst>
          </p:cNvPr>
          <p:cNvSpPr txBox="1">
            <a:spLocks/>
          </p:cNvSpPr>
          <p:nvPr/>
        </p:nvSpPr>
        <p:spPr>
          <a:xfrm>
            <a:off x="526546" y="3179796"/>
            <a:ext cx="4891548" cy="9592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/>
              <a:t>Permintaan</a:t>
            </a:r>
            <a:r>
              <a:rPr lang="en-US" dirty="0"/>
              <a:t>;  </a:t>
            </a:r>
            <a:r>
              <a:rPr lang="en-US" dirty="0" err="1"/>
              <a:t>ada</a:t>
            </a:r>
            <a:r>
              <a:rPr lang="en-US" dirty="0"/>
              <a:t> NAIK dan TURUN.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 di </a:t>
            </a:r>
            <a:r>
              <a:rPr lang="en-US" dirty="0" err="1"/>
              <a:t>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 </a:t>
            </a:r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FB6DC3-5546-C1BD-F5F9-F9BDCA732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61" y="4139093"/>
            <a:ext cx="4728797" cy="267965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F71D890-432B-50FA-302F-D5F57DBB1007}"/>
              </a:ext>
            </a:extLst>
          </p:cNvPr>
          <p:cNvSpPr txBox="1">
            <a:spLocks/>
          </p:cNvSpPr>
          <p:nvPr/>
        </p:nvSpPr>
        <p:spPr>
          <a:xfrm>
            <a:off x="5856607" y="4123403"/>
            <a:ext cx="5651531" cy="25073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/>
              <a:t>Keanggotaan</a:t>
            </a:r>
            <a:r>
              <a:rPr lang="en-US" dirty="0"/>
              <a:t> :</a:t>
            </a:r>
          </a:p>
          <a:p>
            <a:pPr algn="l"/>
            <a:r>
              <a:rPr lang="en-US" dirty="0" err="1"/>
              <a:t>μPmtTURUN</a:t>
            </a:r>
            <a:r>
              <a:rPr lang="en-US" dirty="0"/>
              <a:t>[4000] = (5000-4000)/4000</a:t>
            </a:r>
          </a:p>
          <a:p>
            <a:pPr algn="l"/>
            <a:r>
              <a:rPr lang="en-US" dirty="0"/>
              <a:t>			= 0.25</a:t>
            </a:r>
          </a:p>
          <a:p>
            <a:pPr algn="l"/>
            <a:endParaRPr lang="en-US" dirty="0"/>
          </a:p>
          <a:p>
            <a:pPr algn="l"/>
            <a:r>
              <a:rPr lang="en-US" dirty="0" err="1"/>
              <a:t>μPmtNAIK</a:t>
            </a:r>
            <a:r>
              <a:rPr lang="en-US" dirty="0"/>
              <a:t>[4000] = (4000-1000)/4000</a:t>
            </a:r>
          </a:p>
          <a:p>
            <a:pPr algn="l"/>
            <a:r>
              <a:rPr lang="en-US" dirty="0"/>
              <a:t>			= 0.75</a:t>
            </a:r>
          </a:p>
          <a:p>
            <a:pPr algn="l"/>
            <a:endParaRPr lang="en-US" dirty="0"/>
          </a:p>
          <a:p>
            <a:pPr algn="l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6495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5AA9-9926-97E6-F48A-F215EC84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0" y="458085"/>
            <a:ext cx="6400800" cy="768096"/>
          </a:xfrm>
        </p:spPr>
        <p:txBody>
          <a:bodyPr/>
          <a:lstStyle/>
          <a:p>
            <a:pPr algn="l"/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solusi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080E2-AB30-AC19-DE67-FA188E5E0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110" y="1562148"/>
            <a:ext cx="4891548" cy="1107309"/>
          </a:xfrm>
        </p:spPr>
        <p:txBody>
          <a:bodyPr/>
          <a:lstStyle/>
          <a:p>
            <a:pPr algn="l"/>
            <a:r>
              <a:rPr lang="en-US" dirty="0" err="1"/>
              <a:t>Persediaan</a:t>
            </a:r>
            <a:r>
              <a:rPr lang="en-US" dirty="0"/>
              <a:t>;  </a:t>
            </a:r>
            <a:r>
              <a:rPr lang="en-US" dirty="0" err="1"/>
              <a:t>ada</a:t>
            </a:r>
            <a:r>
              <a:rPr lang="en-US" dirty="0"/>
              <a:t> SEDIKIT dan BANYAK. Jadi </a:t>
            </a:r>
            <a:r>
              <a:rPr lang="en-US" dirty="0" err="1"/>
              <a:t>Himpunan</a:t>
            </a:r>
            <a:r>
              <a:rPr lang="en-US" dirty="0"/>
              <a:t> fuzzy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 :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1428C06-DC91-C8EF-A94C-31E3DF848378}"/>
              </a:ext>
            </a:extLst>
          </p:cNvPr>
          <p:cNvSpPr txBox="1">
            <a:spLocks/>
          </p:cNvSpPr>
          <p:nvPr/>
        </p:nvSpPr>
        <p:spPr>
          <a:xfrm>
            <a:off x="526546" y="3179796"/>
            <a:ext cx="4891548" cy="9592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/>
              <a:t>Persediaan</a:t>
            </a:r>
            <a:r>
              <a:rPr lang="en-US" dirty="0"/>
              <a:t>;  </a:t>
            </a:r>
            <a:r>
              <a:rPr lang="en-US" dirty="0" err="1"/>
              <a:t>ada</a:t>
            </a:r>
            <a:r>
              <a:rPr lang="en-US" dirty="0"/>
              <a:t> SEDIKIT dan BANYAK.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 di </a:t>
            </a:r>
            <a:r>
              <a:rPr lang="en-US" dirty="0" err="1"/>
              <a:t>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 </a:t>
            </a:r>
            <a:endParaRPr lang="id-ID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F71D890-432B-50FA-302F-D5F57DBB1007}"/>
              </a:ext>
            </a:extLst>
          </p:cNvPr>
          <p:cNvSpPr txBox="1">
            <a:spLocks/>
          </p:cNvSpPr>
          <p:nvPr/>
        </p:nvSpPr>
        <p:spPr>
          <a:xfrm>
            <a:off x="5856607" y="4123403"/>
            <a:ext cx="5651531" cy="25073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/>
              <a:t>Keanggotaan</a:t>
            </a:r>
            <a:r>
              <a:rPr lang="en-US" dirty="0"/>
              <a:t> :</a:t>
            </a:r>
          </a:p>
          <a:p>
            <a:pPr algn="l"/>
            <a:r>
              <a:rPr lang="en-US" dirty="0" err="1"/>
              <a:t>μPsdSEDIKIT</a:t>
            </a:r>
            <a:r>
              <a:rPr lang="en-US" dirty="0"/>
              <a:t>[300] = (600-300)/500</a:t>
            </a:r>
          </a:p>
          <a:p>
            <a:pPr algn="l"/>
            <a:r>
              <a:rPr lang="en-US" dirty="0"/>
              <a:t>			= 0.6</a:t>
            </a:r>
          </a:p>
          <a:p>
            <a:pPr algn="l"/>
            <a:endParaRPr lang="en-US" dirty="0"/>
          </a:p>
          <a:p>
            <a:pPr algn="l"/>
            <a:r>
              <a:rPr lang="en-US" dirty="0" err="1"/>
              <a:t>μPsdBANYAK</a:t>
            </a:r>
            <a:r>
              <a:rPr lang="en-US" dirty="0"/>
              <a:t>[300] = (300-100)/500</a:t>
            </a:r>
          </a:p>
          <a:p>
            <a:pPr algn="l"/>
            <a:r>
              <a:rPr lang="en-US" dirty="0"/>
              <a:t>			= 0.4</a:t>
            </a:r>
          </a:p>
          <a:p>
            <a:pPr algn="l"/>
            <a:endParaRPr lang="en-US" dirty="0"/>
          </a:p>
          <a:p>
            <a:pPr algn="l"/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46FECE-B7FF-7376-E274-C8AAC69AE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310" y="957008"/>
            <a:ext cx="4787554" cy="23687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C2C641-8C55-0BA1-9AB0-07B638CC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62" y="3970072"/>
            <a:ext cx="3942813" cy="275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7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5AA9-9926-97E6-F48A-F215EC84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0" y="458085"/>
            <a:ext cx="6400800" cy="768096"/>
          </a:xfrm>
        </p:spPr>
        <p:txBody>
          <a:bodyPr/>
          <a:lstStyle/>
          <a:p>
            <a:pPr algn="l"/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solusi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080E2-AB30-AC19-DE67-FA188E5E0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110" y="1562148"/>
            <a:ext cx="4891548" cy="1107309"/>
          </a:xfrm>
        </p:spPr>
        <p:txBody>
          <a:bodyPr/>
          <a:lstStyle/>
          <a:p>
            <a:pPr algn="l"/>
            <a:r>
              <a:rPr lang="en-US" dirty="0" err="1"/>
              <a:t>Produksi</a:t>
            </a:r>
            <a:r>
              <a:rPr lang="en-US" dirty="0"/>
              <a:t> ;  </a:t>
            </a:r>
            <a:r>
              <a:rPr lang="en-US" dirty="0" err="1"/>
              <a:t>ada</a:t>
            </a:r>
            <a:r>
              <a:rPr lang="en-US" dirty="0"/>
              <a:t> BERKURANG dan BERTAMBAH. Jadi </a:t>
            </a:r>
            <a:r>
              <a:rPr lang="en-US" dirty="0" err="1"/>
              <a:t>Himpunan</a:t>
            </a:r>
            <a:r>
              <a:rPr lang="en-US" dirty="0"/>
              <a:t> fuzzy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 :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1428C06-DC91-C8EF-A94C-31E3DF848378}"/>
              </a:ext>
            </a:extLst>
          </p:cNvPr>
          <p:cNvSpPr txBox="1">
            <a:spLocks/>
          </p:cNvSpPr>
          <p:nvPr/>
        </p:nvSpPr>
        <p:spPr>
          <a:xfrm>
            <a:off x="526546" y="3179796"/>
            <a:ext cx="4891548" cy="9592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/>
              <a:t>Produksi</a:t>
            </a:r>
            <a:r>
              <a:rPr lang="en-US" dirty="0"/>
              <a:t>;  </a:t>
            </a:r>
            <a:r>
              <a:rPr lang="en-US" dirty="0" err="1"/>
              <a:t>ada</a:t>
            </a:r>
            <a:r>
              <a:rPr lang="en-US" dirty="0"/>
              <a:t> BERKURANG dan BERTAMBAH.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 di </a:t>
            </a:r>
            <a:r>
              <a:rPr lang="en-US" dirty="0" err="1"/>
              <a:t>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 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B2AA9-9E90-2585-A7CE-4A931211A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658" y="842133"/>
            <a:ext cx="5426300" cy="2507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F90396-1339-1680-8B08-1CC4C8F94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094" y="3508543"/>
            <a:ext cx="4818292" cy="250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65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09DBA7-FDD0-76D3-B122-D0B020499DBD}"/>
              </a:ext>
            </a:extLst>
          </p:cNvPr>
          <p:cNvSpPr txBox="1">
            <a:spLocks/>
          </p:cNvSpPr>
          <p:nvPr/>
        </p:nvSpPr>
        <p:spPr>
          <a:xfrm>
            <a:off x="521110" y="458085"/>
            <a:ext cx="6400800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>
                <a:latin typeface="Arial Black" panose="020B0604020202020204" pitchFamily="34" charset="0"/>
                <a:cs typeface="Arial Black" panose="020B0604020202020204" pitchFamily="34" charset="0"/>
              </a:rPr>
              <a:t>solusi</a:t>
            </a:r>
            <a:endParaRPr lang="id-ID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C098E03-0608-362D-9296-35A91E61EAA0}"/>
              </a:ext>
            </a:extLst>
          </p:cNvPr>
          <p:cNvSpPr txBox="1">
            <a:spLocks/>
          </p:cNvSpPr>
          <p:nvPr/>
        </p:nvSpPr>
        <p:spPr>
          <a:xfrm>
            <a:off x="521110" y="1365455"/>
            <a:ext cx="10717161" cy="5138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/>
              <a:t>Keanggotaan</a:t>
            </a:r>
            <a:r>
              <a:rPr lang="en-US" dirty="0"/>
              <a:t> z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inferenzinya</a:t>
            </a:r>
            <a:r>
              <a:rPr lang="en-US" dirty="0"/>
              <a:t> :</a:t>
            </a:r>
          </a:p>
          <a:p>
            <a:pPr algn="l"/>
            <a:r>
              <a:rPr lang="en-US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1. IF </a:t>
            </a:r>
            <a:r>
              <a:rPr lang="en-US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permintaan</a:t>
            </a:r>
            <a:r>
              <a:rPr lang="en-US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TURUN AND </a:t>
            </a:r>
            <a:r>
              <a:rPr lang="en-US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persediaan</a:t>
            </a:r>
            <a:r>
              <a:rPr lang="en-US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BANYAK THEN </a:t>
            </a:r>
            <a:r>
              <a:rPr lang="en-US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produksi</a:t>
            </a:r>
            <a:r>
              <a:rPr lang="en-US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barang</a:t>
            </a:r>
            <a:r>
              <a:rPr lang="en-US" dirty="0">
                <a:solidFill>
                  <a:srgbClr val="00B05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BERKURANG</a:t>
            </a:r>
          </a:p>
          <a:p>
            <a:pPr algn="l"/>
            <a:endParaRPr lang="en-US" dirty="0"/>
          </a:p>
          <a:p>
            <a:pPr algn="l"/>
            <a:r>
              <a:rPr lang="el-GR" dirty="0"/>
              <a:t>α</a:t>
            </a:r>
            <a:r>
              <a:rPr lang="en-US" dirty="0"/>
              <a:t>-predikat1 = </a:t>
            </a:r>
            <a:r>
              <a:rPr lang="en-US" dirty="0" err="1"/>
              <a:t>μPmtTURUN</a:t>
            </a:r>
            <a:r>
              <a:rPr lang="en-US" dirty="0"/>
              <a:t> n </a:t>
            </a:r>
            <a:r>
              <a:rPr lang="en-US" dirty="0" err="1"/>
              <a:t>μPsdBANYAK</a:t>
            </a:r>
            <a:endParaRPr lang="en-US" dirty="0"/>
          </a:p>
          <a:p>
            <a:pPr algn="l"/>
            <a:r>
              <a:rPr lang="en-US" dirty="0"/>
              <a:t>		= min(</a:t>
            </a:r>
            <a:r>
              <a:rPr lang="en-US" dirty="0" err="1"/>
              <a:t>μPmtTURUN</a:t>
            </a:r>
            <a:r>
              <a:rPr lang="en-US" dirty="0"/>
              <a:t>[4000], </a:t>
            </a:r>
            <a:r>
              <a:rPr lang="en-US" dirty="0" err="1"/>
              <a:t>μPsdBANYAK</a:t>
            </a:r>
            <a:r>
              <a:rPr lang="en-US" dirty="0"/>
              <a:t>[300])</a:t>
            </a:r>
          </a:p>
          <a:p>
            <a:pPr algn="l"/>
            <a:r>
              <a:rPr lang="en-US" dirty="0"/>
              <a:t>		= min (0.25, 0.4)</a:t>
            </a:r>
          </a:p>
          <a:p>
            <a:pPr algn="l"/>
            <a:r>
              <a:rPr lang="en-US" dirty="0"/>
              <a:t>		=0.25</a:t>
            </a:r>
          </a:p>
          <a:p>
            <a:pPr algn="l"/>
            <a:r>
              <a:rPr lang="en-US" dirty="0"/>
              <a:t>(7000-z)/5000 = 0.25 </a:t>
            </a:r>
          </a:p>
          <a:p>
            <a:pPr algn="l"/>
            <a:r>
              <a:rPr lang="en-US" dirty="0"/>
              <a:t>		= 5750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6071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{C1CFA8F0-2C92-4142-85C7-F45424C0563A}tf78438558_win32</Template>
  <TotalTime>545</TotalTime>
  <Words>1446</Words>
  <Application>Microsoft Office PowerPoint</Application>
  <PresentationFormat>Widescreen</PresentationFormat>
  <Paragraphs>320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Arial Black</vt:lpstr>
      <vt:lpstr>Sabon Next LT</vt:lpstr>
      <vt:lpstr>Office Theme</vt:lpstr>
      <vt:lpstr>Metode dlm LOGIKA FUZZY </vt:lpstr>
      <vt:lpstr>METODE FUZZY</vt:lpstr>
      <vt:lpstr>Metode tsukamoto</vt:lpstr>
      <vt:lpstr>Contoh 1</vt:lpstr>
      <vt:lpstr>solusi</vt:lpstr>
      <vt:lpstr>solusi</vt:lpstr>
      <vt:lpstr>solusi</vt:lpstr>
      <vt:lpstr>solusi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Metode  mamdani</vt:lpstr>
      <vt:lpstr>solusi</vt:lpstr>
      <vt:lpstr>solusi</vt:lpstr>
      <vt:lpstr>solusi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Selanjutnya penentuan defuzzy</vt:lpstr>
      <vt:lpstr>Selanjutnya penentuan defuzzy</vt:lpstr>
      <vt:lpstr>Sehingga luas daerah : a1 = 3250 * 0.25 = 812,5 A2 = ((5000-3250) * (0.25+0.6))/2 = 743.75  a3 = (7000-5000) * 0.6 = 1200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dlm LOGIKA FUZZY </dc:title>
  <dc:subject/>
  <dc:creator>ASUS</dc:creator>
  <cp:lastModifiedBy>ASUS</cp:lastModifiedBy>
  <cp:revision>70</cp:revision>
  <dcterms:created xsi:type="dcterms:W3CDTF">2022-10-24T03:54:56Z</dcterms:created>
  <dcterms:modified xsi:type="dcterms:W3CDTF">2022-10-26T01:33:56Z</dcterms:modified>
</cp:coreProperties>
</file>