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9" r:id="rId3"/>
    <p:sldId id="260" r:id="rId4"/>
    <p:sldId id="261" r:id="rId5"/>
    <p:sldId id="262" r:id="rId6"/>
    <p:sldId id="263" r:id="rId7"/>
    <p:sldId id="264" r:id="rId8"/>
    <p:sldId id="272" r:id="rId9"/>
    <p:sldId id="274" r:id="rId10"/>
    <p:sldId id="275" r:id="rId11"/>
    <p:sldId id="276" r:id="rId12"/>
    <p:sldId id="277" r:id="rId13"/>
    <p:sldId id="278" r:id="rId14"/>
    <p:sldId id="280" r:id="rId15"/>
    <p:sldId id="279" r:id="rId16"/>
    <p:sldId id="281" r:id="rId17"/>
    <p:sldId id="282" r:id="rId18"/>
    <p:sldId id="283" r:id="rId19"/>
    <p:sldId id="284" r:id="rId20"/>
    <p:sldId id="265" r:id="rId21"/>
    <p:sldId id="266" r:id="rId22"/>
    <p:sldId id="268" r:id="rId23"/>
    <p:sldId id="285" r:id="rId24"/>
    <p:sldId id="287" r:id="rId25"/>
    <p:sldId id="289" r:id="rId26"/>
    <p:sldId id="290" r:id="rId27"/>
    <p:sldId id="288" r:id="rId28"/>
    <p:sldId id="291" r:id="rId29"/>
    <p:sldId id="292" r:id="rId30"/>
    <p:sldId id="293" r:id="rId31"/>
    <p:sldId id="269" r:id="rId32"/>
    <p:sldId id="300" r:id="rId33"/>
    <p:sldId id="270" r:id="rId34"/>
    <p:sldId id="271" r:id="rId35"/>
    <p:sldId id="294" r:id="rId36"/>
    <p:sldId id="295" r:id="rId37"/>
    <p:sldId id="296" r:id="rId38"/>
    <p:sldId id="297" r:id="rId39"/>
    <p:sldId id="298" r:id="rId40"/>
    <p:sldId id="299" r:id="rId41"/>
    <p:sldId id="273" r:id="rId42"/>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67" d="100"/>
          <a:sy n="67" d="100"/>
        </p:scale>
        <p:origin x="141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C3701FC7-6D0F-4794-9BB2-6906D7A8DC1B}" type="datetimeFigureOut">
              <a:rPr lang="id-ID" smtClean="0"/>
              <a:pPr>
                <a:defRPr/>
              </a:pPr>
              <a:t>11/10/2016</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82911044-604B-4BF4-B3D6-32801B7EB2BA}" type="slidenum">
              <a:rPr lang="id-ID" smtClean="0"/>
              <a:pPr>
                <a:defRPr/>
              </a:pPr>
              <a:t>‹#›</a:t>
            </a:fld>
            <a:endParaRPr lang="id-ID"/>
          </a:p>
        </p:txBody>
      </p:sp>
    </p:spTree>
    <p:extLst>
      <p:ext uri="{BB962C8B-B14F-4D97-AF65-F5344CB8AC3E}">
        <p14:creationId xmlns:p14="http://schemas.microsoft.com/office/powerpoint/2010/main" val="2758616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8531201-D4C7-4BA3-A007-24BB96828C17}" type="datetimeFigureOut">
              <a:rPr lang="id-ID" smtClean="0"/>
              <a:pPr>
                <a:defRPr/>
              </a:pPr>
              <a:t>11/10/2016</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E11C5C7F-6A2C-4CCA-B6D8-17D11C5795C9}" type="slidenum">
              <a:rPr lang="id-ID" smtClean="0"/>
              <a:pPr>
                <a:defRPr/>
              </a:pPr>
              <a:t>‹#›</a:t>
            </a:fld>
            <a:endParaRPr lang="id-ID"/>
          </a:p>
        </p:txBody>
      </p:sp>
    </p:spTree>
    <p:extLst>
      <p:ext uri="{BB962C8B-B14F-4D97-AF65-F5344CB8AC3E}">
        <p14:creationId xmlns:p14="http://schemas.microsoft.com/office/powerpoint/2010/main" val="158760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pPr>
              <a:defRPr/>
            </a:pPr>
            <a:fld id="{58A705F3-0D40-48CE-AB9B-40E1A097BB7A}" type="datetimeFigureOut">
              <a:rPr lang="id-ID" smtClean="0"/>
              <a:pPr>
                <a:defRPr/>
              </a:pPr>
              <a:t>11/10/2016</a:t>
            </a:fld>
            <a:endParaRPr lang="id-ID"/>
          </a:p>
        </p:txBody>
      </p:sp>
      <p:sp>
        <p:nvSpPr>
          <p:cNvPr id="5" name="Footer Placeholder 4"/>
          <p:cNvSpPr>
            <a:spLocks noGrp="1"/>
          </p:cNvSpPr>
          <p:nvPr>
            <p:ph type="ftr" sz="quarter" idx="11"/>
          </p:nvPr>
        </p:nvSpPr>
        <p:spPr>
          <a:xfrm>
            <a:off x="2832102" y="6422855"/>
            <a:ext cx="3209752" cy="365125"/>
          </a:xfrm>
        </p:spPr>
        <p:txBody>
          <a:bodyPr/>
          <a:lstStyle/>
          <a:p>
            <a:pPr>
              <a:defRPr/>
            </a:pPr>
            <a:endParaRPr lang="id-ID"/>
          </a:p>
        </p:txBody>
      </p:sp>
      <p:sp>
        <p:nvSpPr>
          <p:cNvPr id="6" name="Slide Number Placeholder 5"/>
          <p:cNvSpPr>
            <a:spLocks noGrp="1"/>
          </p:cNvSpPr>
          <p:nvPr>
            <p:ph type="sldNum" sz="quarter" idx="12"/>
          </p:nvPr>
        </p:nvSpPr>
        <p:spPr>
          <a:xfrm>
            <a:off x="6054787" y="6422855"/>
            <a:ext cx="659819" cy="365125"/>
          </a:xfrm>
        </p:spPr>
        <p:txBody>
          <a:bodyPr/>
          <a:lstStyle/>
          <a:p>
            <a:pPr>
              <a:defRPr/>
            </a:pPr>
            <a:fld id="{0E6A7204-B637-44C0-8B88-871B1434F329}" type="slidenum">
              <a:rPr lang="id-ID" smtClean="0"/>
              <a:pPr>
                <a:defRPr/>
              </a:pPr>
              <a:t>‹#›</a:t>
            </a:fld>
            <a:endParaRPr lang="id-ID"/>
          </a:p>
        </p:txBody>
      </p:sp>
    </p:spTree>
    <p:extLst>
      <p:ext uri="{BB962C8B-B14F-4D97-AF65-F5344CB8AC3E}">
        <p14:creationId xmlns:p14="http://schemas.microsoft.com/office/powerpoint/2010/main" val="49775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1FC3996-7170-4184-B918-A4329B8D600B}" type="datetimeFigureOut">
              <a:rPr lang="id-ID" smtClean="0"/>
              <a:pPr>
                <a:defRPr/>
              </a:pPr>
              <a:t>11/10/2016</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B4AF6F41-7AD7-417A-A3DA-A0AABDBD4627}" type="slidenum">
              <a:rPr lang="id-ID" smtClean="0"/>
              <a:pPr>
                <a:defRPr/>
              </a:pPr>
              <a:t>‹#›</a:t>
            </a:fld>
            <a:endParaRPr lang="id-ID"/>
          </a:p>
        </p:txBody>
      </p:sp>
    </p:spTree>
    <p:extLst>
      <p:ext uri="{BB962C8B-B14F-4D97-AF65-F5344CB8AC3E}">
        <p14:creationId xmlns:p14="http://schemas.microsoft.com/office/powerpoint/2010/main" val="306774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3F1D4907-D43F-4550-B486-3FBA5512E6BF}" type="datetimeFigureOut">
              <a:rPr lang="id-ID" smtClean="0"/>
              <a:pPr>
                <a:defRPr/>
              </a:pPr>
              <a:t>11/10/2016</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3BF25527-2F35-49DC-AF9C-9C978620A443}" type="slidenum">
              <a:rPr lang="id-ID" smtClean="0"/>
              <a:pPr>
                <a:defRPr/>
              </a:pPr>
              <a:t>‹#›</a:t>
            </a:fld>
            <a:endParaRPr lang="id-ID"/>
          </a:p>
        </p:txBody>
      </p:sp>
    </p:spTree>
    <p:extLst>
      <p:ext uri="{BB962C8B-B14F-4D97-AF65-F5344CB8AC3E}">
        <p14:creationId xmlns:p14="http://schemas.microsoft.com/office/powerpoint/2010/main" val="39129934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73C150E4-D5BD-4248-B7E5-6A593C4F8D1B}" type="datetimeFigureOut">
              <a:rPr lang="id-ID" smtClean="0"/>
              <a:pPr>
                <a:defRPr/>
              </a:pPr>
              <a:t>11/10/2016</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A4A434C9-AD6A-408F-854D-E690E6D45B66}" type="slidenum">
              <a:rPr lang="id-ID" smtClean="0"/>
              <a:pPr>
                <a:defRPr/>
              </a:pPr>
              <a:t>‹#›</a:t>
            </a:fld>
            <a:endParaRPr lang="id-ID"/>
          </a:p>
        </p:txBody>
      </p:sp>
    </p:spTree>
    <p:extLst>
      <p:ext uri="{BB962C8B-B14F-4D97-AF65-F5344CB8AC3E}">
        <p14:creationId xmlns:p14="http://schemas.microsoft.com/office/powerpoint/2010/main" val="35075685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8E5F2B47-C97D-40F6-8171-5A8DE4448CC4}" type="datetimeFigureOut">
              <a:rPr lang="id-ID" smtClean="0"/>
              <a:pPr>
                <a:defRPr/>
              </a:pPr>
              <a:t>11/10/2016</a:t>
            </a:fld>
            <a:endParaRPr lang="id-ID"/>
          </a:p>
        </p:txBody>
      </p:sp>
      <p:sp>
        <p:nvSpPr>
          <p:cNvPr id="8" name="Footer Placeholder 7"/>
          <p:cNvSpPr>
            <a:spLocks noGrp="1"/>
          </p:cNvSpPr>
          <p:nvPr>
            <p:ph type="ftr" sz="quarter" idx="11"/>
          </p:nvPr>
        </p:nvSpPr>
        <p:spPr/>
        <p:txBody>
          <a:bodyPr/>
          <a:lstStyle/>
          <a:p>
            <a:pPr>
              <a:defRPr/>
            </a:pPr>
            <a:endParaRPr lang="id-ID"/>
          </a:p>
        </p:txBody>
      </p:sp>
      <p:sp>
        <p:nvSpPr>
          <p:cNvPr id="9" name="Slide Number Placeholder 8"/>
          <p:cNvSpPr>
            <a:spLocks noGrp="1"/>
          </p:cNvSpPr>
          <p:nvPr>
            <p:ph type="sldNum" sz="quarter" idx="12"/>
          </p:nvPr>
        </p:nvSpPr>
        <p:spPr/>
        <p:txBody>
          <a:bodyPr/>
          <a:lstStyle/>
          <a:p>
            <a:pPr>
              <a:defRPr/>
            </a:pPr>
            <a:fld id="{8025B62C-1066-4C07-8300-958B9E0FEA02}" type="slidenum">
              <a:rPr lang="id-ID" smtClean="0"/>
              <a:pPr>
                <a:defRPr/>
              </a:pPr>
              <a:t>‹#›</a:t>
            </a:fld>
            <a:endParaRPr lang="id-ID"/>
          </a:p>
        </p:txBody>
      </p:sp>
    </p:spTree>
    <p:extLst>
      <p:ext uri="{BB962C8B-B14F-4D97-AF65-F5344CB8AC3E}">
        <p14:creationId xmlns:p14="http://schemas.microsoft.com/office/powerpoint/2010/main" val="61106965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4AC27EE7-E93D-4803-8E5B-7B05FC14264C}" type="datetimeFigureOut">
              <a:rPr lang="id-ID" smtClean="0"/>
              <a:pPr>
                <a:defRPr/>
              </a:pPr>
              <a:t>11/10/2016</a:t>
            </a:fld>
            <a:endParaRPr lang="id-ID"/>
          </a:p>
        </p:txBody>
      </p:sp>
      <p:sp>
        <p:nvSpPr>
          <p:cNvPr id="4" name="Footer Placeholder 3"/>
          <p:cNvSpPr>
            <a:spLocks noGrp="1"/>
          </p:cNvSpPr>
          <p:nvPr>
            <p:ph type="ftr" sz="quarter" idx="11"/>
          </p:nvPr>
        </p:nvSpPr>
        <p:spPr/>
        <p:txBody>
          <a:bodyPr/>
          <a:lstStyle/>
          <a:p>
            <a:pPr>
              <a:defRPr/>
            </a:pPr>
            <a:endParaRPr lang="id-ID"/>
          </a:p>
        </p:txBody>
      </p:sp>
      <p:sp>
        <p:nvSpPr>
          <p:cNvPr id="5" name="Slide Number Placeholder 4"/>
          <p:cNvSpPr>
            <a:spLocks noGrp="1"/>
          </p:cNvSpPr>
          <p:nvPr>
            <p:ph type="sldNum" sz="quarter" idx="12"/>
          </p:nvPr>
        </p:nvSpPr>
        <p:spPr/>
        <p:txBody>
          <a:bodyPr/>
          <a:lstStyle/>
          <a:p>
            <a:pPr>
              <a:defRPr/>
            </a:pPr>
            <a:fld id="{220B0BFC-EB1A-490F-A6F8-9EBFB71429FF}" type="slidenum">
              <a:rPr lang="id-ID" smtClean="0"/>
              <a:pPr>
                <a:defRPr/>
              </a:pPr>
              <a:t>‹#›</a:t>
            </a:fld>
            <a:endParaRPr lang="id-ID"/>
          </a:p>
        </p:txBody>
      </p:sp>
    </p:spTree>
    <p:extLst>
      <p:ext uri="{BB962C8B-B14F-4D97-AF65-F5344CB8AC3E}">
        <p14:creationId xmlns:p14="http://schemas.microsoft.com/office/powerpoint/2010/main" val="326851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0CE19CD-5204-4DF9-8AC4-2867CC8773F1}" type="datetimeFigureOut">
              <a:rPr lang="id-ID" smtClean="0"/>
              <a:pPr>
                <a:defRPr/>
              </a:pPr>
              <a:t>11/10/2016</a:t>
            </a:fld>
            <a:endParaRPr lang="id-ID"/>
          </a:p>
        </p:txBody>
      </p:sp>
      <p:sp>
        <p:nvSpPr>
          <p:cNvPr id="3" name="Footer Placeholder 2"/>
          <p:cNvSpPr>
            <a:spLocks noGrp="1"/>
          </p:cNvSpPr>
          <p:nvPr>
            <p:ph type="ftr" sz="quarter" idx="11"/>
          </p:nvPr>
        </p:nvSpPr>
        <p:spPr/>
        <p:txBody>
          <a:bodyPr/>
          <a:lstStyle/>
          <a:p>
            <a:pPr>
              <a:defRPr/>
            </a:pPr>
            <a:endParaRPr lang="id-ID"/>
          </a:p>
        </p:txBody>
      </p:sp>
      <p:sp>
        <p:nvSpPr>
          <p:cNvPr id="4" name="Slide Number Placeholder 3"/>
          <p:cNvSpPr>
            <a:spLocks noGrp="1"/>
          </p:cNvSpPr>
          <p:nvPr>
            <p:ph type="sldNum" sz="quarter" idx="12"/>
          </p:nvPr>
        </p:nvSpPr>
        <p:spPr/>
        <p:txBody>
          <a:bodyPr/>
          <a:lstStyle/>
          <a:p>
            <a:pPr>
              <a:defRPr/>
            </a:pPr>
            <a:fld id="{60E55E43-215A-493E-9A87-9A5BB42BBE36}" type="slidenum">
              <a:rPr lang="id-ID" smtClean="0"/>
              <a:pPr>
                <a:defRPr/>
              </a:pPr>
              <a:t>‹#›</a:t>
            </a:fld>
            <a:endParaRPr lang="id-ID"/>
          </a:p>
        </p:txBody>
      </p:sp>
    </p:spTree>
    <p:extLst>
      <p:ext uri="{BB962C8B-B14F-4D97-AF65-F5344CB8AC3E}">
        <p14:creationId xmlns:p14="http://schemas.microsoft.com/office/powerpoint/2010/main" val="215844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DCBACCF-C094-41BE-96C0-4E39575CC65A}" type="datetimeFigureOut">
              <a:rPr lang="id-ID" smtClean="0"/>
              <a:pPr>
                <a:defRPr/>
              </a:pPr>
              <a:t>11/10/2016</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DB6DF7F6-23E8-4F55-9AF3-4B69155E75C1}" type="slidenum">
              <a:rPr lang="id-ID" smtClean="0"/>
              <a:pPr>
                <a:defRPr/>
              </a:pPr>
              <a:t>‹#›</a:t>
            </a:fld>
            <a:endParaRPr lang="id-ID"/>
          </a:p>
        </p:txBody>
      </p:sp>
    </p:spTree>
    <p:extLst>
      <p:ext uri="{BB962C8B-B14F-4D97-AF65-F5344CB8AC3E}">
        <p14:creationId xmlns:p14="http://schemas.microsoft.com/office/powerpoint/2010/main" val="38059808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F69356A-DE6F-4F90-AC2B-EA20951D6791}" type="datetimeFigureOut">
              <a:rPr lang="id-ID" smtClean="0"/>
              <a:pPr>
                <a:defRPr/>
              </a:pPr>
              <a:t>11/10/2016</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2B2D267E-D1C4-404F-8854-9298324B8B49}" type="slidenum">
              <a:rPr lang="id-ID" smtClean="0"/>
              <a:pPr>
                <a:defRPr/>
              </a:pPr>
              <a:t>‹#›</a:t>
            </a:fld>
            <a:endParaRPr lang="id-ID"/>
          </a:p>
        </p:txBody>
      </p:sp>
    </p:spTree>
    <p:extLst>
      <p:ext uri="{BB962C8B-B14F-4D97-AF65-F5344CB8AC3E}">
        <p14:creationId xmlns:p14="http://schemas.microsoft.com/office/powerpoint/2010/main" val="174565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pPr>
              <a:defRPr/>
            </a:pPr>
            <a:fld id="{879346A1-3D80-4FA4-AF20-E3B5974B0C5D}" type="datetimeFigureOut">
              <a:rPr lang="id-ID" smtClean="0"/>
              <a:pPr>
                <a:defRPr/>
              </a:pPr>
              <a:t>11/10/2016</a:t>
            </a:fld>
            <a:endParaRPr lang="id-ID"/>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pPr>
              <a:defRPr/>
            </a:pPr>
            <a:endParaRPr lang="id-ID"/>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pPr>
              <a:defRPr/>
            </a:pPr>
            <a:fld id="{34213CE5-C970-4613-99F8-EC283E8209FC}" type="slidenum">
              <a:rPr lang="id-ID" smtClean="0"/>
              <a:pPr>
                <a:defRPr/>
              </a:pPr>
              <a:t>‹#›</a:t>
            </a:fld>
            <a:endParaRPr lang="id-ID"/>
          </a:p>
        </p:txBody>
      </p:sp>
    </p:spTree>
    <p:extLst>
      <p:ext uri="{BB962C8B-B14F-4D97-AF65-F5344CB8AC3E}">
        <p14:creationId xmlns:p14="http://schemas.microsoft.com/office/powerpoint/2010/main" val="4025607048"/>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wmf"/><Relationship Id="rId5" Type="http://schemas.openxmlformats.org/officeDocument/2006/relationships/oleObject" Target="../embeddings/oleObject10.bin"/><Relationship Id="rId4" Type="http://schemas.openxmlformats.org/officeDocument/2006/relationships/image" Target="../media/image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yulyantari.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ubtitle 2"/>
          <p:cNvSpPr>
            <a:spLocks noGrp="1"/>
          </p:cNvSpPr>
          <p:nvPr>
            <p:ph type="subTitle" idx="1"/>
          </p:nvPr>
        </p:nvSpPr>
        <p:spPr>
          <a:xfrm>
            <a:off x="105068" y="1988840"/>
            <a:ext cx="8715404" cy="3157550"/>
          </a:xfrm>
        </p:spPr>
        <p:txBody>
          <a:bodyPr/>
          <a:lstStyle/>
          <a:p>
            <a:pPr eaLnBrk="1" hangingPunct="1"/>
            <a:r>
              <a:rPr lang="en-US" sz="3200" smtClean="0"/>
              <a:t>KASUS </a:t>
            </a:r>
            <a:r>
              <a:rPr lang="id-ID" sz="3200" smtClean="0"/>
              <a:t>PENERAPAN </a:t>
            </a:r>
            <a:r>
              <a:rPr lang="id-ID" sz="3200" dirty="0" smtClean="0"/>
              <a:t>LOGIKA FUZZY</a:t>
            </a:r>
            <a:endParaRPr lang="en-US" sz="3200" dirty="0" smtClean="0"/>
          </a:p>
          <a:p>
            <a:pPr algn="r" eaLnBrk="1" hangingPunct="1"/>
            <a:endParaRPr lang="en-US" sz="2000" smtClean="0"/>
          </a:p>
          <a:p>
            <a:pPr algn="r" eaLnBrk="1" hangingPunct="1"/>
            <a:r>
              <a:rPr lang="en-US" sz="2000" smtClean="0"/>
              <a:t>Fuzzy </a:t>
            </a:r>
            <a:r>
              <a:rPr lang="en-US" sz="2000" dirty="0" err="1" smtClean="0"/>
              <a:t>tsukamoto</a:t>
            </a:r>
            <a:r>
              <a:rPr lang="en-US" sz="2000" dirty="0" smtClean="0"/>
              <a:t>, </a:t>
            </a:r>
            <a:r>
              <a:rPr lang="en-US" sz="2000" dirty="0" err="1" smtClean="0"/>
              <a:t>mamdani</a:t>
            </a:r>
            <a:r>
              <a:rPr lang="en-US" sz="2000" dirty="0" smtClean="0"/>
              <a:t>, </a:t>
            </a:r>
            <a:r>
              <a:rPr lang="en-US" sz="2000" dirty="0" err="1" smtClean="0"/>
              <a:t>sugeno</a:t>
            </a:r>
            <a:endParaRPr lang="id-ID"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8587"/>
            <a:ext cx="8715375" cy="654050"/>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pic>
        <p:nvPicPr>
          <p:cNvPr id="21507" name="Picture 3"/>
          <p:cNvPicPr>
            <a:picLocks noGrp="1" noChangeAspect="1" noChangeArrowheads="1"/>
          </p:cNvPicPr>
          <p:nvPr>
            <p:ph idx="4294967295"/>
          </p:nvPr>
        </p:nvPicPr>
        <p:blipFill>
          <a:blip r:embed="rId2"/>
          <a:srcRect l="30229" t="17992" r="37245" b="51102"/>
          <a:stretch>
            <a:fillRect/>
          </a:stretch>
        </p:blipFill>
        <p:spPr>
          <a:xfrm>
            <a:off x="0" y="1500188"/>
            <a:ext cx="5715000" cy="2786062"/>
          </a:xfrm>
          <a:noFill/>
        </p:spPr>
      </p:pic>
      <p:pic>
        <p:nvPicPr>
          <p:cNvPr id="21508" name="Picture 3"/>
          <p:cNvPicPr>
            <a:picLocks noChangeAspect="1" noChangeArrowheads="1"/>
          </p:cNvPicPr>
          <p:nvPr/>
        </p:nvPicPr>
        <p:blipFill>
          <a:blip r:embed="rId2"/>
          <a:srcRect l="30229" t="50391" r="37245" b="13947"/>
          <a:stretch>
            <a:fillRect/>
          </a:stretch>
        </p:blipFill>
        <p:spPr bwMode="auto">
          <a:xfrm>
            <a:off x="3929062" y="3643313"/>
            <a:ext cx="5214938" cy="3214687"/>
          </a:xfrm>
          <a:prstGeom prst="rect">
            <a:avLst/>
          </a:prstGeom>
          <a:noFill/>
          <a:ln w="9525">
            <a:noFill/>
            <a:miter lim="800000"/>
            <a:headEnd/>
            <a:tailEnd/>
          </a:ln>
        </p:spPr>
      </p:pic>
      <p:sp>
        <p:nvSpPr>
          <p:cNvPr id="21509" name="TextBox 6"/>
          <p:cNvSpPr txBox="1">
            <a:spLocks noChangeArrowheads="1"/>
          </p:cNvSpPr>
          <p:nvPr/>
        </p:nvSpPr>
        <p:spPr bwMode="auto">
          <a:xfrm>
            <a:off x="214313" y="928688"/>
            <a:ext cx="8715375" cy="400050"/>
          </a:xfrm>
          <a:prstGeom prst="rect">
            <a:avLst/>
          </a:prstGeom>
          <a:noFill/>
          <a:ln w="9525">
            <a:noFill/>
            <a:miter lim="800000"/>
            <a:headEnd/>
            <a:tailEnd/>
          </a:ln>
        </p:spPr>
        <p:txBody>
          <a:bodyPr>
            <a:spAutoFit/>
          </a:bodyPr>
          <a:lstStyle/>
          <a:p>
            <a:r>
              <a:rPr lang="id-ID" sz="2000">
                <a:latin typeface="Century Schoolbook" pitchFamily="18" charset="0"/>
              </a:rPr>
              <a:t>Permintaan; terdiri-atas 2 himpunan fuzzy, yaitu: NAIK dan TURUN.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332656"/>
            <a:ext cx="8472487" cy="582612"/>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sp>
        <p:nvSpPr>
          <p:cNvPr id="22530" name="Content Placeholder 2"/>
          <p:cNvSpPr>
            <a:spLocks noGrp="1"/>
          </p:cNvSpPr>
          <p:nvPr>
            <p:ph idx="4294967295"/>
          </p:nvPr>
        </p:nvSpPr>
        <p:spPr>
          <a:xfrm>
            <a:off x="616024" y="2011363"/>
            <a:ext cx="7772400" cy="4206875"/>
          </a:xfrm>
        </p:spPr>
        <p:txBody>
          <a:bodyPr/>
          <a:lstStyle/>
          <a:p>
            <a:pPr eaLnBrk="1" hangingPunct="1">
              <a:buFont typeface="Wingdings" charset="2"/>
              <a:buNone/>
            </a:pPr>
            <a:r>
              <a:rPr lang="fi-FI" smtClean="0"/>
              <a:t>Kita bisa mencari nilai keanggotaan:</a:t>
            </a:r>
          </a:p>
          <a:p>
            <a:pPr eaLnBrk="1" hangingPunct="1">
              <a:buFont typeface="Wingdings" charset="2"/>
              <a:buNone/>
            </a:pPr>
            <a:r>
              <a:rPr lang="fi-FI" smtClean="0"/>
              <a:t>µ</a:t>
            </a:r>
            <a:r>
              <a:rPr lang="fi-FI" baseline="-25000" smtClean="0"/>
              <a:t>PmtTURUN</a:t>
            </a:r>
            <a:r>
              <a:rPr lang="fi-FI" smtClean="0"/>
              <a:t>[4000]            = (5000-4000)/4000</a:t>
            </a:r>
          </a:p>
          <a:p>
            <a:pPr eaLnBrk="1" hangingPunct="1">
              <a:buFont typeface="Wingdings" charset="2"/>
              <a:buNone/>
            </a:pPr>
            <a:r>
              <a:rPr lang="id-ID" smtClean="0"/>
              <a:t>				      </a:t>
            </a:r>
            <a:r>
              <a:rPr lang="fi-FI" smtClean="0"/>
              <a:t>= 0,25</a:t>
            </a:r>
          </a:p>
          <a:p>
            <a:pPr eaLnBrk="1" hangingPunct="1">
              <a:buFont typeface="Wingdings" charset="2"/>
              <a:buNone/>
            </a:pPr>
            <a:r>
              <a:rPr lang="fi-FI" smtClean="0"/>
              <a:t>µ</a:t>
            </a:r>
            <a:r>
              <a:rPr lang="fi-FI" baseline="-25000" smtClean="0"/>
              <a:t>PmtNAIK</a:t>
            </a:r>
            <a:r>
              <a:rPr lang="fi-FI" smtClean="0"/>
              <a:t>[4000]               = (4000-1000)/4000</a:t>
            </a:r>
          </a:p>
          <a:p>
            <a:pPr eaLnBrk="1" hangingPunct="1">
              <a:buFont typeface="Wingdings" charset="2"/>
              <a:buNone/>
            </a:pPr>
            <a:r>
              <a:rPr lang="id-ID" smtClean="0"/>
              <a:t>				      </a:t>
            </a:r>
            <a:r>
              <a:rPr lang="fi-FI" smtClean="0"/>
              <a:t>= 0,75</a:t>
            </a:r>
          </a:p>
          <a:p>
            <a:pPr eaLnBrk="1" hangingPunct="1"/>
            <a:endParaRPr lang="id-ID"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274638"/>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pic>
        <p:nvPicPr>
          <p:cNvPr id="23555" name="Picture 2"/>
          <p:cNvPicPr>
            <a:picLocks noGrp="1" noChangeAspect="1" noChangeArrowheads="1"/>
          </p:cNvPicPr>
          <p:nvPr>
            <p:ph idx="4294967295"/>
          </p:nvPr>
        </p:nvPicPr>
        <p:blipFill>
          <a:blip r:embed="rId2"/>
          <a:srcRect l="32253" t="27414" r="36975" b="39703"/>
          <a:stretch>
            <a:fillRect/>
          </a:stretch>
        </p:blipFill>
        <p:spPr>
          <a:xfrm>
            <a:off x="0" y="1357313"/>
            <a:ext cx="4643438" cy="2789237"/>
          </a:xfrm>
          <a:noFill/>
        </p:spPr>
      </p:pic>
      <p:pic>
        <p:nvPicPr>
          <p:cNvPr id="23556" name="Picture 2"/>
          <p:cNvPicPr>
            <a:picLocks noChangeAspect="1" noChangeArrowheads="1"/>
          </p:cNvPicPr>
          <p:nvPr/>
        </p:nvPicPr>
        <p:blipFill>
          <a:blip r:embed="rId2"/>
          <a:srcRect l="29411" t="61790" r="36975" b="5325"/>
          <a:stretch>
            <a:fillRect/>
          </a:stretch>
        </p:blipFill>
        <p:spPr bwMode="auto">
          <a:xfrm>
            <a:off x="3643313" y="3571875"/>
            <a:ext cx="4935537" cy="3071813"/>
          </a:xfrm>
          <a:prstGeom prst="rect">
            <a:avLst/>
          </a:prstGeom>
          <a:noFill/>
          <a:ln w="9525">
            <a:noFill/>
            <a:miter lim="800000"/>
            <a:headEnd/>
            <a:tailEnd/>
          </a:ln>
        </p:spPr>
      </p:pic>
      <p:sp>
        <p:nvSpPr>
          <p:cNvPr id="23557" name="TextBox 6"/>
          <p:cNvSpPr txBox="1">
            <a:spLocks noChangeArrowheads="1"/>
          </p:cNvSpPr>
          <p:nvPr/>
        </p:nvSpPr>
        <p:spPr bwMode="auto">
          <a:xfrm>
            <a:off x="285750" y="1000125"/>
            <a:ext cx="8164513" cy="369888"/>
          </a:xfrm>
          <a:prstGeom prst="rect">
            <a:avLst/>
          </a:prstGeom>
          <a:noFill/>
          <a:ln w="9525">
            <a:noFill/>
            <a:miter lim="800000"/>
            <a:headEnd/>
            <a:tailEnd/>
          </a:ln>
        </p:spPr>
        <p:txBody>
          <a:bodyPr wrap="none">
            <a:spAutoFit/>
          </a:bodyPr>
          <a:lstStyle/>
          <a:p>
            <a:r>
              <a:rPr lang="id-ID">
                <a:latin typeface="Century Schoolbook" pitchFamily="18" charset="0"/>
              </a:rPr>
              <a:t>Persediaan; terdiri-atas 2 himpunan fuzzy, yaitu: SEDIKIT dan BANYAK.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274638"/>
            <a:ext cx="8572500" cy="654050"/>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sp>
        <p:nvSpPr>
          <p:cNvPr id="24578" name="Content Placeholder 2"/>
          <p:cNvSpPr>
            <a:spLocks noGrp="1"/>
          </p:cNvSpPr>
          <p:nvPr>
            <p:ph idx="4294967295"/>
          </p:nvPr>
        </p:nvSpPr>
        <p:spPr>
          <a:xfrm>
            <a:off x="0" y="2011363"/>
            <a:ext cx="7772400" cy="4206875"/>
          </a:xfrm>
        </p:spPr>
        <p:txBody>
          <a:bodyPr/>
          <a:lstStyle/>
          <a:p>
            <a:pPr eaLnBrk="1" hangingPunct="1"/>
            <a:r>
              <a:rPr lang="id-ID" smtClean="0"/>
              <a:t>Kita bisa mencari nilai keanggotaan:</a:t>
            </a:r>
          </a:p>
          <a:p>
            <a:pPr eaLnBrk="1" hangingPunct="1">
              <a:buFont typeface="Wingdings" charset="2"/>
              <a:buNone/>
            </a:pPr>
            <a:r>
              <a:rPr lang="id-ID" smtClean="0"/>
              <a:t>	µ</a:t>
            </a:r>
            <a:r>
              <a:rPr lang="id-ID" baseline="-25000" smtClean="0"/>
              <a:t>PsdSEDIKIT</a:t>
            </a:r>
            <a:r>
              <a:rPr lang="id-ID" smtClean="0"/>
              <a:t>[300]             = (600-300)/500</a:t>
            </a:r>
          </a:p>
          <a:p>
            <a:pPr eaLnBrk="1" hangingPunct="1">
              <a:buFont typeface="Wingdings" charset="2"/>
              <a:buNone/>
            </a:pPr>
            <a:r>
              <a:rPr lang="id-ID" smtClean="0"/>
              <a:t>				         = 0,6</a:t>
            </a:r>
          </a:p>
          <a:p>
            <a:pPr eaLnBrk="1" hangingPunct="1">
              <a:buFont typeface="Wingdings" charset="2"/>
              <a:buNone/>
            </a:pPr>
            <a:r>
              <a:rPr lang="id-ID" smtClean="0"/>
              <a:t>	µ</a:t>
            </a:r>
            <a:r>
              <a:rPr lang="id-ID" baseline="-25000" smtClean="0"/>
              <a:t>PsdBANYAK</a:t>
            </a:r>
            <a:r>
              <a:rPr lang="id-ID" smtClean="0"/>
              <a:t>[300]            = (300-100)/500</a:t>
            </a:r>
          </a:p>
          <a:p>
            <a:pPr eaLnBrk="1" hangingPunct="1">
              <a:buFont typeface="Wingdings" charset="2"/>
              <a:buNone/>
            </a:pPr>
            <a:r>
              <a:rPr lang="id-ID" smtClean="0"/>
              <a:t>				        = 0,4</a:t>
            </a:r>
          </a:p>
          <a:p>
            <a:pPr eaLnBrk="1" hangingPunct="1"/>
            <a:endParaRPr lang="id-ID"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60350"/>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pic>
        <p:nvPicPr>
          <p:cNvPr id="25603" name="Picture 2"/>
          <p:cNvPicPr>
            <a:picLocks noGrp="1" noChangeAspect="1" noChangeArrowheads="1"/>
          </p:cNvPicPr>
          <p:nvPr>
            <p:ph idx="4294967295"/>
          </p:nvPr>
        </p:nvPicPr>
        <p:blipFill>
          <a:blip r:embed="rId2"/>
          <a:srcRect l="30614" t="22121" r="33035" b="42148"/>
          <a:stretch>
            <a:fillRect/>
          </a:stretch>
        </p:blipFill>
        <p:spPr>
          <a:xfrm>
            <a:off x="107504" y="1574800"/>
            <a:ext cx="5557838" cy="3071813"/>
          </a:xfrm>
          <a:noFill/>
        </p:spPr>
      </p:pic>
      <p:pic>
        <p:nvPicPr>
          <p:cNvPr id="25604" name="Picture 2"/>
          <p:cNvPicPr>
            <a:picLocks noChangeAspect="1" noChangeArrowheads="1"/>
          </p:cNvPicPr>
          <p:nvPr/>
        </p:nvPicPr>
        <p:blipFill>
          <a:blip r:embed="rId2"/>
          <a:srcRect l="30614" t="59554" r="33035" b="13222"/>
          <a:stretch>
            <a:fillRect/>
          </a:stretch>
        </p:blipFill>
        <p:spPr bwMode="auto">
          <a:xfrm>
            <a:off x="4000500" y="3985419"/>
            <a:ext cx="4786313" cy="2786063"/>
          </a:xfrm>
          <a:prstGeom prst="rect">
            <a:avLst/>
          </a:prstGeom>
          <a:noFill/>
          <a:ln w="9525">
            <a:noFill/>
            <a:miter lim="800000"/>
            <a:headEnd/>
            <a:tailEnd/>
          </a:ln>
        </p:spPr>
      </p:pic>
      <p:sp>
        <p:nvSpPr>
          <p:cNvPr id="25605" name="TextBox 7"/>
          <p:cNvSpPr txBox="1">
            <a:spLocks noChangeArrowheads="1"/>
          </p:cNvSpPr>
          <p:nvPr/>
        </p:nvSpPr>
        <p:spPr bwMode="auto">
          <a:xfrm>
            <a:off x="285750" y="928688"/>
            <a:ext cx="8501063" cy="646112"/>
          </a:xfrm>
          <a:prstGeom prst="rect">
            <a:avLst/>
          </a:prstGeom>
          <a:noFill/>
          <a:ln w="9525">
            <a:noFill/>
            <a:miter lim="800000"/>
            <a:headEnd/>
            <a:tailEnd/>
          </a:ln>
        </p:spPr>
        <p:txBody>
          <a:bodyPr>
            <a:spAutoFit/>
          </a:bodyPr>
          <a:lstStyle/>
          <a:p>
            <a:r>
              <a:rPr lang="id-ID" b="1">
                <a:latin typeface="Century Schoolbook" pitchFamily="18" charset="0"/>
              </a:rPr>
              <a:t>Produksi barang; terdiri atas 2 himpunan fuzzy, yaitu: BERKURANG DAN BERTAMBAH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74638"/>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sp>
        <p:nvSpPr>
          <p:cNvPr id="26627" name="Content Placeholder 5"/>
          <p:cNvSpPr>
            <a:spLocks noGrp="1"/>
          </p:cNvSpPr>
          <p:nvPr>
            <p:ph idx="4294967295"/>
          </p:nvPr>
        </p:nvSpPr>
        <p:spPr>
          <a:xfrm>
            <a:off x="814388" y="1071563"/>
            <a:ext cx="8329612" cy="5402262"/>
          </a:xfrm>
        </p:spPr>
        <p:txBody>
          <a:bodyPr/>
          <a:lstStyle/>
          <a:p>
            <a:pPr eaLnBrk="1" hangingPunct="1"/>
            <a:r>
              <a:rPr lang="id-ID" dirty="0" smtClean="0"/>
              <a:t>cari nilai z untuk setiap aturan dengan menggunakan fungsi MIN pada aplikasi fungsi implikasinya:</a:t>
            </a:r>
          </a:p>
          <a:p>
            <a:pPr eaLnBrk="1" hangingPunct="1">
              <a:buFont typeface="Wingdings" charset="2"/>
              <a:buNone/>
            </a:pPr>
            <a:r>
              <a:rPr lang="id-ID" b="1" dirty="0" smtClean="0">
                <a:solidFill>
                  <a:srgbClr val="FFFF00"/>
                </a:solidFill>
              </a:rPr>
              <a:t>[R1] IF Permintaan TURUN And Persediaan BANYAK</a:t>
            </a:r>
          </a:p>
          <a:p>
            <a:pPr eaLnBrk="1" hangingPunct="1">
              <a:buFont typeface="Wingdings" charset="2"/>
              <a:buNone/>
            </a:pPr>
            <a:r>
              <a:rPr lang="id-ID" b="1" dirty="0" smtClean="0">
                <a:solidFill>
                  <a:srgbClr val="FFFF00"/>
                </a:solidFill>
              </a:rPr>
              <a:t>THEN Produksi Barang BERKURANG;</a:t>
            </a:r>
          </a:p>
          <a:p>
            <a:pPr eaLnBrk="1" hangingPunct="1">
              <a:buFont typeface="Wingdings" charset="2"/>
              <a:buNone/>
            </a:pPr>
            <a:r>
              <a:rPr lang="el-GR" dirty="0" smtClean="0"/>
              <a:t>α-</a:t>
            </a:r>
            <a:r>
              <a:rPr lang="id-ID" dirty="0" smtClean="0"/>
              <a:t>predikat</a:t>
            </a:r>
            <a:r>
              <a:rPr lang="id-ID" baseline="-25000" dirty="0" smtClean="0"/>
              <a:t>1</a:t>
            </a:r>
            <a:r>
              <a:rPr lang="id-ID" dirty="0" smtClean="0"/>
              <a:t> = µ</a:t>
            </a:r>
            <a:r>
              <a:rPr lang="id-ID" baseline="-25000" dirty="0" smtClean="0"/>
              <a:t>PmtTURUN ∩</a:t>
            </a:r>
            <a:r>
              <a:rPr lang="en-US" baseline="-25000" dirty="0" smtClean="0"/>
              <a:t>,</a:t>
            </a:r>
            <a:r>
              <a:rPr lang="id-ID" baseline="-25000" dirty="0" smtClean="0"/>
              <a:t>PsdBANYAK</a:t>
            </a:r>
            <a:endParaRPr lang="id-ID" dirty="0" smtClean="0"/>
          </a:p>
          <a:p>
            <a:pPr eaLnBrk="1" hangingPunct="1">
              <a:buFont typeface="Wingdings" charset="2"/>
              <a:buNone/>
            </a:pPr>
            <a:r>
              <a:rPr lang="id-ID" dirty="0" smtClean="0"/>
              <a:t>		= min(µPmtTURUN (4000), µPsdBANYAK(300))</a:t>
            </a:r>
          </a:p>
          <a:p>
            <a:pPr eaLnBrk="1" hangingPunct="1">
              <a:buFont typeface="Wingdings" charset="2"/>
              <a:buNone/>
            </a:pPr>
            <a:r>
              <a:rPr lang="id-ID" dirty="0" smtClean="0"/>
              <a:t>		= min(0,25; 0,4)</a:t>
            </a:r>
          </a:p>
          <a:p>
            <a:pPr eaLnBrk="1" hangingPunct="1">
              <a:buFont typeface="Wingdings" charset="2"/>
              <a:buNone/>
            </a:pPr>
            <a:r>
              <a:rPr lang="id-ID" dirty="0" smtClean="0"/>
              <a:t>		= 0,25</a:t>
            </a:r>
          </a:p>
          <a:p>
            <a:pPr eaLnBrk="1" hangingPunct="1">
              <a:buFont typeface="Wingdings" charset="2"/>
              <a:buNone/>
            </a:pPr>
            <a:r>
              <a:rPr lang="id-ID" dirty="0" smtClean="0"/>
              <a:t>Lihat himpunan Produksi Barang BERKURANG,</a:t>
            </a:r>
          </a:p>
          <a:p>
            <a:pPr eaLnBrk="1" hangingPunct="1">
              <a:buFont typeface="Wingdings" charset="2"/>
              <a:buNone/>
            </a:pPr>
            <a:r>
              <a:rPr lang="id-ID" dirty="0" smtClean="0"/>
              <a:t>		(7000-z)/5000 = 0,25 ---&gt; z</a:t>
            </a:r>
            <a:r>
              <a:rPr lang="id-ID" baseline="-25000" dirty="0" smtClean="0"/>
              <a:t>1</a:t>
            </a:r>
            <a:r>
              <a:rPr lang="id-ID" dirty="0" smtClean="0"/>
              <a:t> = 5750</a:t>
            </a:r>
          </a:p>
          <a:p>
            <a:pPr eaLnBrk="1" hangingPunct="1">
              <a:buFont typeface="Wingdings" charset="2"/>
              <a:buNone/>
            </a:pPr>
            <a:endParaRPr lang="id-ID"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60350"/>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sp>
        <p:nvSpPr>
          <p:cNvPr id="27651" name="Content Placeholder 5"/>
          <p:cNvSpPr>
            <a:spLocks noGrp="1"/>
          </p:cNvSpPr>
          <p:nvPr>
            <p:ph idx="4294967295"/>
          </p:nvPr>
        </p:nvSpPr>
        <p:spPr>
          <a:xfrm>
            <a:off x="814388" y="1071563"/>
            <a:ext cx="8329612" cy="5402262"/>
          </a:xfrm>
        </p:spPr>
        <p:txBody>
          <a:bodyPr/>
          <a:lstStyle/>
          <a:p>
            <a:pPr eaLnBrk="1" hangingPunct="1">
              <a:buFont typeface="Wingdings" charset="2"/>
              <a:buNone/>
            </a:pPr>
            <a:r>
              <a:rPr lang="en-US" b="1" smtClean="0">
                <a:solidFill>
                  <a:srgbClr val="FFFF00"/>
                </a:solidFill>
              </a:rPr>
              <a:t>[R2] IF Permintaan TURUN And Persediaan SEDIKIT</a:t>
            </a:r>
          </a:p>
          <a:p>
            <a:pPr eaLnBrk="1" hangingPunct="1">
              <a:buFont typeface="Wingdings" charset="2"/>
              <a:buNone/>
            </a:pPr>
            <a:r>
              <a:rPr lang="id-ID" b="1" smtClean="0">
                <a:solidFill>
                  <a:srgbClr val="FFFF00"/>
                </a:solidFill>
              </a:rPr>
              <a:t>	</a:t>
            </a:r>
            <a:r>
              <a:rPr lang="en-US" b="1" smtClean="0">
                <a:solidFill>
                  <a:srgbClr val="FFFF00"/>
                </a:solidFill>
              </a:rPr>
              <a:t>THEN Produksi Barang BERKURANG;</a:t>
            </a:r>
          </a:p>
          <a:p>
            <a:pPr eaLnBrk="1" hangingPunct="1">
              <a:buFont typeface="Wingdings" charset="2"/>
              <a:buNone/>
            </a:pPr>
            <a:r>
              <a:rPr lang="el-GR" smtClean="0"/>
              <a:t>α-</a:t>
            </a:r>
            <a:r>
              <a:rPr lang="id-ID" smtClean="0"/>
              <a:t>predikat</a:t>
            </a:r>
            <a:r>
              <a:rPr lang="id-ID" baseline="-25000" smtClean="0"/>
              <a:t>2</a:t>
            </a:r>
            <a:r>
              <a:rPr lang="id-ID" smtClean="0"/>
              <a:t> = µ</a:t>
            </a:r>
            <a:r>
              <a:rPr lang="id-ID" baseline="-25000" smtClean="0"/>
              <a:t>PmtTURUN ∩PsdSEDIKIT</a:t>
            </a:r>
            <a:endParaRPr lang="id-ID" smtClean="0"/>
          </a:p>
          <a:p>
            <a:pPr eaLnBrk="1" hangingPunct="1">
              <a:buFont typeface="Wingdings" charset="2"/>
              <a:buNone/>
            </a:pPr>
            <a:r>
              <a:rPr lang="id-ID" smtClean="0"/>
              <a:t>		= min(µ</a:t>
            </a:r>
            <a:r>
              <a:rPr lang="id-ID" baseline="-25000" smtClean="0"/>
              <a:t>PmtTURUN</a:t>
            </a:r>
            <a:r>
              <a:rPr lang="id-ID" smtClean="0"/>
              <a:t> (4000),µ</a:t>
            </a:r>
            <a:r>
              <a:rPr lang="id-ID" baseline="-25000" smtClean="0"/>
              <a:t>PsdSEDIKIT</a:t>
            </a:r>
            <a:r>
              <a:rPr lang="id-ID" smtClean="0"/>
              <a:t>(300))</a:t>
            </a:r>
          </a:p>
          <a:p>
            <a:pPr eaLnBrk="1" hangingPunct="1">
              <a:buFont typeface="Wingdings" charset="2"/>
              <a:buNone/>
            </a:pPr>
            <a:r>
              <a:rPr lang="id-ID" smtClean="0"/>
              <a:t>		= min(0,25; 0,6)</a:t>
            </a:r>
          </a:p>
          <a:p>
            <a:pPr eaLnBrk="1" hangingPunct="1">
              <a:buFont typeface="Wingdings" charset="2"/>
              <a:buNone/>
            </a:pPr>
            <a:r>
              <a:rPr lang="id-ID" smtClean="0"/>
              <a:t>		= 0,25</a:t>
            </a:r>
          </a:p>
          <a:p>
            <a:pPr eaLnBrk="1" hangingPunct="1">
              <a:buFont typeface="Wingdings" charset="2"/>
              <a:buNone/>
            </a:pPr>
            <a:r>
              <a:rPr lang="id-ID" smtClean="0"/>
              <a:t>Lihat himpunan Produksi Barang BERKURANG,</a:t>
            </a:r>
          </a:p>
          <a:p>
            <a:pPr eaLnBrk="1" hangingPunct="1">
              <a:buFont typeface="Wingdings" charset="2"/>
              <a:buNone/>
            </a:pPr>
            <a:r>
              <a:rPr lang="id-ID" smtClean="0"/>
              <a:t>		(7000-z)/5000 = 0,25 ---&gt; z2 = 5750</a:t>
            </a:r>
          </a:p>
          <a:p>
            <a:pPr eaLnBrk="1" hangingPunct="1">
              <a:buFont typeface="Wingdings" charset="2"/>
              <a:buNone/>
            </a:pPr>
            <a:endParaRPr lang="id-ID"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74638"/>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sp>
        <p:nvSpPr>
          <p:cNvPr id="28675" name="Content Placeholder 5"/>
          <p:cNvSpPr>
            <a:spLocks noGrp="1"/>
          </p:cNvSpPr>
          <p:nvPr>
            <p:ph idx="4294967295"/>
          </p:nvPr>
        </p:nvSpPr>
        <p:spPr>
          <a:xfrm>
            <a:off x="814388" y="1071563"/>
            <a:ext cx="8329612" cy="5402262"/>
          </a:xfrm>
        </p:spPr>
        <p:txBody>
          <a:bodyPr/>
          <a:lstStyle/>
          <a:p>
            <a:pPr eaLnBrk="1" hangingPunct="1">
              <a:buFont typeface="Wingdings" charset="2"/>
              <a:buNone/>
            </a:pPr>
            <a:r>
              <a:rPr lang="id-ID" b="1" smtClean="0">
                <a:solidFill>
                  <a:srgbClr val="FFFF00"/>
                </a:solidFill>
              </a:rPr>
              <a:t>[R3] IF Permintaan NAIK And Persediaan BANYAK</a:t>
            </a:r>
          </a:p>
          <a:p>
            <a:pPr eaLnBrk="1" hangingPunct="1">
              <a:buFont typeface="Wingdings" charset="2"/>
              <a:buNone/>
            </a:pPr>
            <a:r>
              <a:rPr lang="id-ID" b="1" smtClean="0">
                <a:solidFill>
                  <a:srgbClr val="FFFF00"/>
                </a:solidFill>
              </a:rPr>
              <a:t>	THEN Produksi Barang BERTAMBAH;</a:t>
            </a:r>
          </a:p>
          <a:p>
            <a:pPr eaLnBrk="1" hangingPunct="1">
              <a:buFont typeface="Wingdings" charset="2"/>
              <a:buNone/>
            </a:pPr>
            <a:endParaRPr lang="id-ID" smtClean="0"/>
          </a:p>
          <a:p>
            <a:pPr eaLnBrk="1" hangingPunct="1">
              <a:buFont typeface="Wingdings" charset="2"/>
              <a:buNone/>
            </a:pPr>
            <a:r>
              <a:rPr lang="el-GR" smtClean="0"/>
              <a:t>α-</a:t>
            </a:r>
            <a:r>
              <a:rPr lang="id-ID" smtClean="0"/>
              <a:t>predikat</a:t>
            </a:r>
            <a:r>
              <a:rPr lang="id-ID" baseline="-25000" smtClean="0"/>
              <a:t>3</a:t>
            </a:r>
            <a:r>
              <a:rPr lang="id-ID" smtClean="0"/>
              <a:t> = µ</a:t>
            </a:r>
            <a:r>
              <a:rPr lang="id-ID" baseline="-25000" smtClean="0"/>
              <a:t>PmtNAIK ∩PsdBANYAK</a:t>
            </a:r>
            <a:endParaRPr lang="id-ID" smtClean="0"/>
          </a:p>
          <a:p>
            <a:pPr eaLnBrk="1" hangingPunct="1">
              <a:buFont typeface="Wingdings" charset="2"/>
              <a:buNone/>
            </a:pPr>
            <a:r>
              <a:rPr lang="id-ID" smtClean="0"/>
              <a:t>		= min(µ</a:t>
            </a:r>
            <a:r>
              <a:rPr lang="id-ID" baseline="-25000" smtClean="0"/>
              <a:t>PmtNAIK </a:t>
            </a:r>
            <a:r>
              <a:rPr lang="id-ID" smtClean="0"/>
              <a:t>(4000),µ</a:t>
            </a:r>
            <a:r>
              <a:rPr lang="id-ID" baseline="-25000" smtClean="0"/>
              <a:t>PsdBANYAK</a:t>
            </a:r>
            <a:r>
              <a:rPr lang="id-ID" smtClean="0"/>
              <a:t>(300))</a:t>
            </a:r>
          </a:p>
          <a:p>
            <a:pPr eaLnBrk="1" hangingPunct="1">
              <a:buFont typeface="Wingdings" charset="2"/>
              <a:buNone/>
            </a:pPr>
            <a:r>
              <a:rPr lang="id-ID" smtClean="0"/>
              <a:t>		= min(0,75; 0,4)</a:t>
            </a:r>
          </a:p>
          <a:p>
            <a:pPr eaLnBrk="1" hangingPunct="1">
              <a:buFont typeface="Wingdings" charset="2"/>
              <a:buNone/>
            </a:pPr>
            <a:r>
              <a:rPr lang="id-ID" smtClean="0"/>
              <a:t>		= 0,4</a:t>
            </a:r>
          </a:p>
          <a:p>
            <a:pPr eaLnBrk="1" hangingPunct="1">
              <a:buFont typeface="Wingdings" charset="2"/>
              <a:buNone/>
            </a:pPr>
            <a:r>
              <a:rPr lang="id-ID" smtClean="0"/>
              <a:t>Lihat himpunan Produksi Barang BERTAMBAH,</a:t>
            </a:r>
          </a:p>
          <a:p>
            <a:pPr eaLnBrk="1" hangingPunct="1">
              <a:buFont typeface="Wingdings" charset="2"/>
              <a:buNone/>
            </a:pPr>
            <a:r>
              <a:rPr lang="id-ID" smtClean="0"/>
              <a:t>		(z-2000)/5000 = 0,4 ---&gt; z3 = 4000</a:t>
            </a:r>
          </a:p>
          <a:p>
            <a:pPr eaLnBrk="1" hangingPunct="1">
              <a:buFont typeface="Wingdings" charset="2"/>
              <a:buNone/>
            </a:pPr>
            <a:endParaRPr lang="id-ID"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60351"/>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sp>
        <p:nvSpPr>
          <p:cNvPr id="29699" name="Content Placeholder 5"/>
          <p:cNvSpPr>
            <a:spLocks noGrp="1"/>
          </p:cNvSpPr>
          <p:nvPr>
            <p:ph idx="4294967295"/>
          </p:nvPr>
        </p:nvSpPr>
        <p:spPr>
          <a:xfrm>
            <a:off x="814388" y="1071563"/>
            <a:ext cx="8329612" cy="5402262"/>
          </a:xfrm>
        </p:spPr>
        <p:txBody>
          <a:bodyPr/>
          <a:lstStyle/>
          <a:p>
            <a:pPr eaLnBrk="1" hangingPunct="1">
              <a:buFont typeface="Wingdings" charset="2"/>
              <a:buNone/>
            </a:pPr>
            <a:r>
              <a:rPr lang="id-ID" b="1" smtClean="0">
                <a:solidFill>
                  <a:srgbClr val="FFFF00"/>
                </a:solidFill>
              </a:rPr>
              <a:t>[R4] IF Permintaan NAIK And Persediaan SEDIKIT</a:t>
            </a:r>
          </a:p>
          <a:p>
            <a:pPr eaLnBrk="1" hangingPunct="1">
              <a:buFont typeface="Wingdings" charset="2"/>
              <a:buNone/>
            </a:pPr>
            <a:r>
              <a:rPr lang="id-ID" b="1" smtClean="0">
                <a:solidFill>
                  <a:srgbClr val="FFFF00"/>
                </a:solidFill>
              </a:rPr>
              <a:t>	THEN Produksi Barang BERTAMBAH;</a:t>
            </a:r>
          </a:p>
          <a:p>
            <a:pPr eaLnBrk="1" hangingPunct="1">
              <a:buFont typeface="Wingdings" charset="2"/>
              <a:buNone/>
            </a:pPr>
            <a:r>
              <a:rPr lang="id-ID" smtClean="0"/>
              <a:t>	 </a:t>
            </a:r>
          </a:p>
          <a:p>
            <a:pPr eaLnBrk="1" hangingPunct="1">
              <a:buFont typeface="Wingdings" charset="2"/>
              <a:buNone/>
            </a:pPr>
            <a:r>
              <a:rPr lang="el-GR" smtClean="0"/>
              <a:t>α-</a:t>
            </a:r>
            <a:r>
              <a:rPr lang="id-ID" smtClean="0"/>
              <a:t>predikat</a:t>
            </a:r>
            <a:r>
              <a:rPr lang="id-ID" baseline="-25000" smtClean="0"/>
              <a:t>4</a:t>
            </a:r>
            <a:r>
              <a:rPr lang="id-ID" smtClean="0"/>
              <a:t> = µ</a:t>
            </a:r>
            <a:r>
              <a:rPr lang="id-ID" baseline="-25000" smtClean="0"/>
              <a:t>PmtNAIK ∩</a:t>
            </a:r>
            <a:r>
              <a:rPr lang="id-ID" baseline="-25000" smtClean="0"/>
              <a:t>PsdBANYAK</a:t>
            </a:r>
            <a:r>
              <a:rPr lang="en-US" baseline="-25000" smtClean="0"/>
              <a:t> </a:t>
            </a:r>
            <a:endParaRPr lang="id-ID" smtClean="0"/>
          </a:p>
          <a:p>
            <a:pPr eaLnBrk="1" hangingPunct="1">
              <a:buFont typeface="Wingdings" charset="2"/>
              <a:buNone/>
            </a:pPr>
            <a:r>
              <a:rPr lang="id-ID" smtClean="0"/>
              <a:t>		= min(µ</a:t>
            </a:r>
            <a:r>
              <a:rPr lang="id-ID" baseline="-25000" smtClean="0"/>
              <a:t>PmtNAIK</a:t>
            </a:r>
            <a:r>
              <a:rPr lang="id-ID" smtClean="0"/>
              <a:t> (4000),µ</a:t>
            </a:r>
            <a:r>
              <a:rPr lang="id-ID" baseline="-25000" smtClean="0"/>
              <a:t>PsdSEDIKIT</a:t>
            </a:r>
            <a:r>
              <a:rPr lang="id-ID" smtClean="0"/>
              <a:t>(300))</a:t>
            </a:r>
          </a:p>
          <a:p>
            <a:pPr eaLnBrk="1" hangingPunct="1">
              <a:buFont typeface="Wingdings" charset="2"/>
              <a:buNone/>
            </a:pPr>
            <a:r>
              <a:rPr lang="id-ID" smtClean="0"/>
              <a:t>		= min(0,75; 0,6)</a:t>
            </a:r>
          </a:p>
          <a:p>
            <a:pPr eaLnBrk="1" hangingPunct="1">
              <a:buFont typeface="Wingdings" charset="2"/>
              <a:buNone/>
            </a:pPr>
            <a:r>
              <a:rPr lang="id-ID" smtClean="0"/>
              <a:t>		= 0,6</a:t>
            </a:r>
          </a:p>
          <a:p>
            <a:pPr eaLnBrk="1" hangingPunct="1">
              <a:buFont typeface="Wingdings" charset="2"/>
              <a:buNone/>
            </a:pPr>
            <a:r>
              <a:rPr lang="id-ID" smtClean="0"/>
              <a:t>Lihat himpunan Produksi Barang BERTAMBAH,</a:t>
            </a:r>
          </a:p>
          <a:p>
            <a:pPr eaLnBrk="1" hangingPunct="1">
              <a:buFont typeface="Wingdings" charset="2"/>
              <a:buNone/>
            </a:pPr>
            <a:r>
              <a:rPr lang="id-ID" smtClean="0"/>
              <a:t>		(z-2000)/5000 = 0,6 ---&gt; z4 = 5000</a:t>
            </a:r>
          </a:p>
          <a:p>
            <a:pPr eaLnBrk="1" hangingPunct="1">
              <a:buFont typeface="Wingdings" charset="2"/>
              <a:buNone/>
            </a:pPr>
            <a:endParaRPr lang="id-ID"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260351"/>
            <a:ext cx="8686800" cy="582612"/>
          </a:xfrm>
          <a:solidFill>
            <a:srgbClr val="FFFF00"/>
          </a:solidFill>
          <a:ln>
            <a:solidFill>
              <a:schemeClr val="tx1"/>
            </a:solidFill>
          </a:ln>
        </p:spPr>
        <p:txBody>
          <a:bodyPr>
            <a:noAutofit/>
          </a:bodyPr>
          <a:lstStyle/>
          <a:p>
            <a:pPr eaLnBrk="1" fontAlgn="auto" hangingPunct="1">
              <a:spcAft>
                <a:spcPts val="0"/>
              </a:spcAft>
              <a:defRPr/>
            </a:pPr>
            <a:r>
              <a:rPr lang="sv-SE" sz="2400" b="1" dirty="0" smtClean="0">
                <a:solidFill>
                  <a:schemeClr val="bg1"/>
                </a:solidFill>
              </a:rPr>
              <a:t>Solusi:</a:t>
            </a:r>
            <a:r>
              <a:rPr lang="id-ID" sz="2400" b="1" dirty="0" smtClean="0">
                <a:solidFill>
                  <a:schemeClr val="bg1"/>
                </a:solidFill>
              </a:rPr>
              <a:t> VARIABEL FUZZY YG AKAN DIMODELKAN</a:t>
            </a:r>
            <a:endParaRPr lang="id-ID" sz="2400" dirty="0">
              <a:solidFill>
                <a:schemeClr val="bg1"/>
              </a:solidFill>
            </a:endParaRPr>
          </a:p>
        </p:txBody>
      </p:sp>
      <p:sp>
        <p:nvSpPr>
          <p:cNvPr id="30722" name="Content Placeholder 2"/>
          <p:cNvSpPr>
            <a:spLocks noGrp="1"/>
          </p:cNvSpPr>
          <p:nvPr>
            <p:ph idx="4294967295"/>
          </p:nvPr>
        </p:nvSpPr>
        <p:spPr>
          <a:xfrm>
            <a:off x="457200" y="1600200"/>
            <a:ext cx="8686800" cy="4873625"/>
          </a:xfrm>
        </p:spPr>
        <p:txBody>
          <a:bodyPr/>
          <a:lstStyle/>
          <a:p>
            <a:pPr eaLnBrk="1" hangingPunct="1">
              <a:buFont typeface="Wingdings" charset="2"/>
              <a:buNone/>
            </a:pPr>
            <a:r>
              <a:rPr lang="id-ID" sz="2000" smtClean="0"/>
              <a:t>mencari berapakah nilai z, yaitu:</a:t>
            </a:r>
          </a:p>
          <a:p>
            <a:pPr eaLnBrk="1" hangingPunct="1">
              <a:buFont typeface="Wingdings" charset="2"/>
              <a:buNone/>
            </a:pPr>
            <a:r>
              <a:rPr lang="id-ID" sz="2000" smtClean="0"/>
              <a:t>z = </a:t>
            </a:r>
            <a:r>
              <a:rPr lang="id-ID" sz="2000" u="sng" smtClean="0"/>
              <a:t>(</a:t>
            </a:r>
            <a:r>
              <a:rPr lang="el-GR" sz="2000" u="sng" smtClean="0"/>
              <a:t>α</a:t>
            </a:r>
            <a:r>
              <a:rPr lang="id-ID" sz="2000" u="sng" smtClean="0"/>
              <a:t>predikat</a:t>
            </a:r>
            <a:r>
              <a:rPr lang="id-ID" sz="2000" u="sng" baseline="-25000" smtClean="0"/>
              <a:t>1</a:t>
            </a:r>
            <a:r>
              <a:rPr lang="id-ID" sz="2000" u="sng" smtClean="0"/>
              <a:t>*z</a:t>
            </a:r>
            <a:r>
              <a:rPr lang="id-ID" sz="2000" u="sng" baseline="-25000" smtClean="0"/>
              <a:t>1</a:t>
            </a:r>
            <a:r>
              <a:rPr lang="id-ID" sz="2000" u="sng" smtClean="0"/>
              <a:t>)+( </a:t>
            </a:r>
            <a:r>
              <a:rPr lang="el-GR" sz="2000" u="sng" smtClean="0"/>
              <a:t>α</a:t>
            </a:r>
            <a:r>
              <a:rPr lang="id-ID" sz="2000" u="sng" smtClean="0"/>
              <a:t>predikat</a:t>
            </a:r>
            <a:r>
              <a:rPr lang="id-ID" sz="2000" u="sng" baseline="-25000" smtClean="0"/>
              <a:t>2</a:t>
            </a:r>
            <a:r>
              <a:rPr lang="id-ID" sz="2000" u="sng" smtClean="0"/>
              <a:t>*z</a:t>
            </a:r>
            <a:r>
              <a:rPr lang="id-ID" sz="2000" u="sng" baseline="-25000" smtClean="0"/>
              <a:t>2</a:t>
            </a:r>
            <a:r>
              <a:rPr lang="id-ID" sz="2000" u="sng" smtClean="0"/>
              <a:t>) +( </a:t>
            </a:r>
            <a:r>
              <a:rPr lang="el-GR" sz="2000" u="sng" smtClean="0"/>
              <a:t>α</a:t>
            </a:r>
            <a:r>
              <a:rPr lang="id-ID" sz="2000" u="sng" smtClean="0"/>
              <a:t>predikat</a:t>
            </a:r>
            <a:r>
              <a:rPr lang="id-ID" sz="2000" u="sng" baseline="-25000" smtClean="0"/>
              <a:t>3</a:t>
            </a:r>
            <a:r>
              <a:rPr lang="id-ID" sz="2000" u="sng" smtClean="0"/>
              <a:t>*z</a:t>
            </a:r>
            <a:r>
              <a:rPr lang="id-ID" sz="2000" u="sng" baseline="-25000" smtClean="0"/>
              <a:t>3</a:t>
            </a:r>
            <a:r>
              <a:rPr lang="id-ID" sz="2000" u="sng" smtClean="0"/>
              <a:t>) +( </a:t>
            </a:r>
            <a:r>
              <a:rPr lang="el-GR" sz="2000" u="sng" smtClean="0"/>
              <a:t>α</a:t>
            </a:r>
            <a:r>
              <a:rPr lang="id-ID" sz="2000" u="sng" smtClean="0"/>
              <a:t>predikat</a:t>
            </a:r>
            <a:r>
              <a:rPr lang="id-ID" sz="2000" u="sng" baseline="-25000" smtClean="0"/>
              <a:t>4</a:t>
            </a:r>
            <a:r>
              <a:rPr lang="id-ID" sz="2000" u="sng" smtClean="0"/>
              <a:t>*z</a:t>
            </a:r>
            <a:r>
              <a:rPr lang="id-ID" sz="2000" u="sng" baseline="-25000" smtClean="0"/>
              <a:t>4</a:t>
            </a:r>
            <a:r>
              <a:rPr lang="id-ID" sz="2000" u="sng" smtClean="0"/>
              <a:t>)</a:t>
            </a:r>
            <a:endParaRPr lang="id-ID" sz="2000" smtClean="0"/>
          </a:p>
          <a:p>
            <a:pPr eaLnBrk="1" hangingPunct="1">
              <a:buFont typeface="Wingdings" charset="2"/>
              <a:buNone/>
            </a:pPr>
            <a:r>
              <a:rPr lang="id-ID" sz="2000" smtClean="0"/>
              <a:t>		</a:t>
            </a:r>
            <a:r>
              <a:rPr lang="el-GR" sz="2000" smtClean="0"/>
              <a:t>α</a:t>
            </a:r>
            <a:r>
              <a:rPr lang="id-ID" sz="2000" smtClean="0"/>
              <a:t>predikat</a:t>
            </a:r>
            <a:r>
              <a:rPr lang="id-ID" sz="2000" baseline="-25000" smtClean="0"/>
              <a:t>1</a:t>
            </a:r>
            <a:r>
              <a:rPr lang="id-ID" sz="2000" smtClean="0"/>
              <a:t>+ </a:t>
            </a:r>
            <a:r>
              <a:rPr lang="el-GR" sz="2000" smtClean="0"/>
              <a:t>α</a:t>
            </a:r>
            <a:r>
              <a:rPr lang="id-ID" sz="2000" smtClean="0"/>
              <a:t>predikat</a:t>
            </a:r>
            <a:r>
              <a:rPr lang="id-ID" sz="2000" baseline="-25000" smtClean="0"/>
              <a:t>2</a:t>
            </a:r>
            <a:r>
              <a:rPr lang="id-ID" sz="2000" smtClean="0"/>
              <a:t>+ </a:t>
            </a:r>
            <a:r>
              <a:rPr lang="el-GR" sz="2000" smtClean="0"/>
              <a:t>α</a:t>
            </a:r>
            <a:r>
              <a:rPr lang="id-ID" sz="2000" smtClean="0"/>
              <a:t>predikat</a:t>
            </a:r>
            <a:r>
              <a:rPr lang="id-ID" sz="2000" baseline="-25000" smtClean="0"/>
              <a:t>3</a:t>
            </a:r>
            <a:r>
              <a:rPr lang="id-ID" sz="2000" smtClean="0"/>
              <a:t>+ </a:t>
            </a:r>
            <a:r>
              <a:rPr lang="el-GR" sz="2000" smtClean="0"/>
              <a:t>α</a:t>
            </a:r>
            <a:r>
              <a:rPr lang="id-ID" sz="2000" smtClean="0"/>
              <a:t>predikat</a:t>
            </a:r>
            <a:r>
              <a:rPr lang="id-ID" sz="2000" baseline="-25000" smtClean="0"/>
              <a:t>4</a:t>
            </a:r>
            <a:endParaRPr lang="id-ID" sz="2000" smtClean="0"/>
          </a:p>
          <a:p>
            <a:pPr eaLnBrk="1" hangingPunct="1">
              <a:buFont typeface="Wingdings" charset="2"/>
              <a:buNone/>
            </a:pPr>
            <a:r>
              <a:rPr lang="id-ID" sz="2000" smtClean="0"/>
              <a:t>  = </a:t>
            </a:r>
            <a:r>
              <a:rPr lang="id-ID" sz="2000" u="sng" smtClean="0"/>
              <a:t>(0,25*5750)+(0,25*5750) +(0,4*4000) +(0,6*5000)</a:t>
            </a:r>
            <a:endParaRPr lang="id-ID" sz="2000" smtClean="0"/>
          </a:p>
          <a:p>
            <a:pPr eaLnBrk="1" hangingPunct="1">
              <a:buFont typeface="Wingdings" charset="2"/>
              <a:buNone/>
            </a:pPr>
            <a:r>
              <a:rPr lang="id-ID" sz="2000" smtClean="0"/>
              <a:t>			0,25+ 0,25+ 0,4+ 0,6</a:t>
            </a:r>
          </a:p>
          <a:p>
            <a:pPr eaLnBrk="1" hangingPunct="1">
              <a:buFont typeface="Wingdings" charset="2"/>
              <a:buNone/>
            </a:pPr>
            <a:r>
              <a:rPr lang="id-ID" sz="2000" smtClean="0"/>
              <a:t>  = 4983</a:t>
            </a:r>
          </a:p>
          <a:p>
            <a:pPr eaLnBrk="1" hangingPunct="1">
              <a:buFont typeface="Wingdings" charset="2"/>
              <a:buNone/>
            </a:pPr>
            <a:endParaRPr lang="id-ID" sz="2000" smtClean="0"/>
          </a:p>
          <a:p>
            <a:pPr eaLnBrk="1" hangingPunct="1">
              <a:buFont typeface="Wingdings" charset="2"/>
              <a:buNone/>
            </a:pPr>
            <a:r>
              <a:rPr lang="id-ID" sz="2000" smtClean="0"/>
              <a:t>Jadi jumlah makanan kaleng jenis ABC yang harus diproduksi sebanyak 4983 kemasan.</a:t>
            </a:r>
          </a:p>
          <a:p>
            <a:pPr eaLnBrk="1" hangingPunct="1">
              <a:buFont typeface="Wingdings" charset="2"/>
              <a:buNone/>
            </a:pPr>
            <a:endParaRPr lang="id-ID"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dirty="0" smtClean="0"/>
              <a:t>Cara kerja logika fuzzy meliputi beberapa tahapan berikut :</a:t>
            </a:r>
            <a:endParaRPr lang="id-ID" dirty="0"/>
          </a:p>
        </p:txBody>
      </p:sp>
      <p:sp>
        <p:nvSpPr>
          <p:cNvPr id="3" name="Content Placeholder 2"/>
          <p:cNvSpPr>
            <a:spLocks noGrp="1"/>
          </p:cNvSpPr>
          <p:nvPr>
            <p:ph idx="1"/>
          </p:nvPr>
        </p:nvSpPr>
        <p:spPr>
          <a:xfrm>
            <a:off x="457200" y="1792936"/>
            <a:ext cx="8291513" cy="4660252"/>
          </a:xfrm>
        </p:spPr>
        <p:txBody>
          <a:bodyPr>
            <a:normAutofit/>
          </a:bodyPr>
          <a:lstStyle/>
          <a:p>
            <a:pPr marL="514350" indent="-514350" eaLnBrk="1" fontAlgn="auto" hangingPunct="1">
              <a:spcAft>
                <a:spcPts val="0"/>
              </a:spcAft>
              <a:buFont typeface="+mj-lt"/>
              <a:buAutoNum type="arabicPeriod"/>
              <a:defRPr/>
            </a:pPr>
            <a:r>
              <a:rPr lang="id-ID" dirty="0" smtClean="0"/>
              <a:t>Fuzzyfikasi</a:t>
            </a:r>
          </a:p>
          <a:p>
            <a:pPr marL="514350" indent="-514350" eaLnBrk="1" fontAlgn="auto" hangingPunct="1">
              <a:spcAft>
                <a:spcPts val="0"/>
              </a:spcAft>
              <a:buFont typeface="+mj-lt"/>
              <a:buAutoNum type="arabicPeriod"/>
              <a:defRPr/>
            </a:pPr>
            <a:r>
              <a:rPr lang="id-ID" dirty="0" smtClean="0"/>
              <a:t>Pembentukan basis pengetahuan fuzzy (rule dalam bentuk if..then).</a:t>
            </a:r>
          </a:p>
          <a:p>
            <a:pPr marL="514350" indent="-514350" eaLnBrk="1" fontAlgn="auto" hangingPunct="1">
              <a:spcAft>
                <a:spcPts val="0"/>
              </a:spcAft>
              <a:buFont typeface="+mj-lt"/>
              <a:buAutoNum type="arabicPeriod"/>
              <a:defRPr/>
            </a:pPr>
            <a:r>
              <a:rPr lang="id-ID" dirty="0" smtClean="0"/>
              <a:t>Mesin inferensi (fungsi implikasi max-min atau dot-product)</a:t>
            </a:r>
          </a:p>
          <a:p>
            <a:pPr marL="514350" indent="-514350" eaLnBrk="1" fontAlgn="auto" hangingPunct="1">
              <a:spcAft>
                <a:spcPts val="0"/>
              </a:spcAft>
              <a:buFont typeface="+mj-lt"/>
              <a:buAutoNum type="arabicPeriod"/>
              <a:defRPr/>
            </a:pPr>
            <a:r>
              <a:rPr lang="id-ID" dirty="0" smtClean="0"/>
              <a:t>Defuzzyfikasi</a:t>
            </a:r>
          </a:p>
          <a:p>
            <a:pPr marL="0" indent="0" eaLnBrk="1" fontAlgn="auto" hangingPunct="1">
              <a:spcAft>
                <a:spcPts val="0"/>
              </a:spcAft>
              <a:buFont typeface="Wingdings"/>
              <a:buNone/>
              <a:tabLst>
                <a:tab pos="528638" algn="l"/>
              </a:tabLst>
              <a:defRPr/>
            </a:pPr>
            <a:r>
              <a:rPr lang="id-ID" dirty="0" smtClean="0"/>
              <a:t>      Banyak cara untuk melakukan defuzzyfikasi</a:t>
            </a:r>
            <a:r>
              <a:rPr lang="id-ID" smtClean="0"/>
              <a:t>,   </a:t>
            </a:r>
            <a:r>
              <a:rPr lang="id-ID" smtClean="0"/>
              <a:t>diantaranya </a:t>
            </a:r>
            <a:r>
              <a:rPr lang="id-ID" dirty="0" smtClean="0"/>
              <a:t>metode berikut.</a:t>
            </a:r>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92075"/>
            <a:ext cx="8472487" cy="908050"/>
          </a:xfrm>
          <a:solidFill>
            <a:srgbClr val="FF0000"/>
          </a:solidFill>
        </p:spPr>
        <p:txBody>
          <a:bodyPr/>
          <a:lstStyle/>
          <a:p>
            <a:pPr eaLnBrk="1" fontAlgn="auto" hangingPunct="1">
              <a:spcAft>
                <a:spcPts val="0"/>
              </a:spcAft>
              <a:defRPr/>
            </a:pPr>
            <a:r>
              <a:rPr lang="id-ID" dirty="0" smtClean="0">
                <a:solidFill>
                  <a:schemeClr val="bg1"/>
                </a:solidFill>
              </a:rPr>
              <a:t>METODE MAMDANI</a:t>
            </a:r>
            <a:endParaRPr lang="id-ID" dirty="0">
              <a:solidFill>
                <a:schemeClr val="bg1"/>
              </a:solidFill>
            </a:endParaRPr>
          </a:p>
        </p:txBody>
      </p:sp>
      <p:sp>
        <p:nvSpPr>
          <p:cNvPr id="3" name="Content Placeholder 2"/>
          <p:cNvSpPr>
            <a:spLocks noGrp="1"/>
          </p:cNvSpPr>
          <p:nvPr>
            <p:ph idx="1"/>
          </p:nvPr>
        </p:nvSpPr>
        <p:spPr>
          <a:xfrm>
            <a:off x="250825" y="1844824"/>
            <a:ext cx="8569325" cy="4752826"/>
          </a:xfrm>
        </p:spPr>
        <p:txBody>
          <a:bodyPr>
            <a:normAutofit/>
          </a:bodyPr>
          <a:lstStyle/>
          <a:p>
            <a:pPr marL="274320" indent="-274320" eaLnBrk="1" fontAlgn="auto" hangingPunct="1">
              <a:spcAft>
                <a:spcPts val="0"/>
              </a:spcAft>
              <a:buFont typeface="Wingdings"/>
              <a:buChar char=""/>
              <a:defRPr/>
            </a:pPr>
            <a:r>
              <a:rPr lang="id-ID" dirty="0" smtClean="0"/>
              <a:t>Metode Mamdani menggunakan operasi MIN-MAX atau MAX-PRODUCT.  </a:t>
            </a:r>
          </a:p>
          <a:p>
            <a:pPr marL="274320" indent="-274320" eaLnBrk="1" fontAlgn="auto" hangingPunct="1">
              <a:spcAft>
                <a:spcPts val="0"/>
              </a:spcAft>
              <a:buFont typeface="Wingdings"/>
              <a:buChar char=""/>
              <a:defRPr/>
            </a:pPr>
            <a:r>
              <a:rPr lang="id-ID" dirty="0" smtClean="0"/>
              <a:t>Untuk mendapatkan output, diperlukan 4 tahapan berikut.</a:t>
            </a:r>
          </a:p>
          <a:p>
            <a:pPr marL="514350" indent="-514350" eaLnBrk="1" fontAlgn="auto" hangingPunct="1">
              <a:spcAft>
                <a:spcPts val="0"/>
              </a:spcAft>
              <a:buFont typeface="Wingdings"/>
              <a:buAutoNum type="arabicParenBoth"/>
              <a:defRPr/>
            </a:pPr>
            <a:r>
              <a:rPr lang="id-ID" dirty="0" smtClean="0"/>
              <a:t>Fuzzyfikasi</a:t>
            </a:r>
          </a:p>
          <a:p>
            <a:pPr marL="0" indent="0" eaLnBrk="1" fontAlgn="auto" hangingPunct="1">
              <a:spcAft>
                <a:spcPts val="0"/>
              </a:spcAft>
              <a:buFont typeface="Wingdings"/>
              <a:buNone/>
              <a:defRPr/>
            </a:pPr>
            <a:r>
              <a:rPr lang="id-ID" dirty="0" smtClean="0"/>
              <a:t>(2) Pembentukan basis pengetahuan fuzzy (rule dalam 	bentuk if...then).</a:t>
            </a:r>
          </a:p>
          <a:p>
            <a:pPr marL="0" indent="0" eaLnBrk="1" fontAlgn="auto" hangingPunct="1">
              <a:spcAft>
                <a:spcPts val="0"/>
              </a:spcAft>
              <a:buFont typeface="Wingdings"/>
              <a:buNone/>
              <a:defRPr/>
            </a:pPr>
            <a:r>
              <a:rPr lang="id-ID" dirty="0" smtClean="0"/>
              <a:t>(3) Mesin inferensi, Menggunakan fungsi implikasi MIN 	dan Komposisi antar-rule menggunakan fungsi MAX 	(menghasilkan himpunan fuzzy baru)</a:t>
            </a:r>
          </a:p>
          <a:p>
            <a:pPr marL="0" indent="0" eaLnBrk="1" fontAlgn="auto" hangingPunct="1">
              <a:spcAft>
                <a:spcPts val="0"/>
              </a:spcAft>
              <a:buFont typeface="Wingdings"/>
              <a:buNone/>
              <a:defRPr/>
            </a:pPr>
            <a:r>
              <a:rPr lang="id-ID" dirty="0" smtClean="0"/>
              <a:t>(4) Defuzzyfikasi,menggunakan metode Centroid</a:t>
            </a:r>
          </a:p>
          <a:p>
            <a:pPr marL="0" indent="0" eaLnBrk="1" fontAlgn="auto" hangingPunct="1">
              <a:spcAft>
                <a:spcPts val="0"/>
              </a:spcAft>
              <a:buFont typeface="Wingdings"/>
              <a:buNone/>
              <a:defRPr/>
            </a:pPr>
            <a:endParaRPr lang="id-ID" dirty="0" smtClean="0"/>
          </a:p>
          <a:p>
            <a:pPr marL="274320" indent="-274320" eaLnBrk="1" fontAlgn="auto" hangingPunct="1">
              <a:spcAft>
                <a:spcPts val="0"/>
              </a:spcAft>
              <a:buFont typeface="Wingdings"/>
              <a:buChar char=""/>
              <a:defRPr/>
            </a:pPr>
            <a:endParaRPr lang="id-ID" dirty="0" smtClean="0"/>
          </a:p>
          <a:p>
            <a:pPr marL="274320" indent="-274320" eaLnBrk="1" fontAlgn="auto" hangingPunct="1">
              <a:spcAft>
                <a:spcPts val="0"/>
              </a:spcAft>
              <a:buFont typeface="Wingdings"/>
              <a:buChar char=""/>
              <a:defRPr/>
            </a:pPr>
            <a:endParaRPr lang="id-ID"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844824"/>
            <a:ext cx="8642350" cy="4105126"/>
          </a:xfrm>
        </p:spPr>
        <p:txBody>
          <a:bodyPr>
            <a:normAutofit/>
          </a:bodyPr>
          <a:lstStyle/>
          <a:p>
            <a:pPr marL="0" indent="0" eaLnBrk="1" fontAlgn="auto" hangingPunct="1">
              <a:spcAft>
                <a:spcPts val="0"/>
              </a:spcAft>
              <a:buFont typeface="Wingdings"/>
              <a:buNone/>
              <a:defRPr/>
            </a:pPr>
            <a:r>
              <a:rPr lang="id-ID" sz="2800" dirty="0" smtClean="0"/>
              <a:t>Dimana A,B, dan C adalah himpunan fuzzy.</a:t>
            </a:r>
          </a:p>
          <a:p>
            <a:pPr marL="0" indent="0" eaLnBrk="1" fontAlgn="auto" hangingPunct="1">
              <a:spcAft>
                <a:spcPts val="0"/>
              </a:spcAft>
              <a:buFont typeface="Wingdings"/>
              <a:buNone/>
              <a:defRPr/>
            </a:pPr>
            <a:r>
              <a:rPr lang="id-ID" sz="2800" dirty="0" smtClean="0"/>
              <a:t>Misalkan diketahui 2 rule berikut.</a:t>
            </a:r>
          </a:p>
          <a:p>
            <a:pPr marL="0" indent="0" eaLnBrk="1" fontAlgn="auto" hangingPunct="1">
              <a:spcAft>
                <a:spcPts val="0"/>
              </a:spcAft>
              <a:buFont typeface="Wingdings"/>
              <a:buNone/>
              <a:defRPr/>
            </a:pPr>
            <a:r>
              <a:rPr lang="id-ID" sz="2800" dirty="0" smtClean="0"/>
              <a:t>If (x is A1) and (y is B1) then (z is C1)</a:t>
            </a:r>
          </a:p>
          <a:p>
            <a:pPr marL="0" indent="0" eaLnBrk="1" fontAlgn="auto" hangingPunct="1">
              <a:spcAft>
                <a:spcPts val="0"/>
              </a:spcAft>
              <a:buFont typeface="Wingdings"/>
              <a:buNone/>
              <a:defRPr/>
            </a:pPr>
            <a:r>
              <a:rPr lang="id-ID" sz="2800" dirty="0" smtClean="0"/>
              <a:t>If (x is A2) and (y is B2) then (z is C2)</a:t>
            </a:r>
          </a:p>
          <a:p>
            <a:pPr marL="274320" indent="-274320" eaLnBrk="1" fontAlgn="auto" hangingPunct="1">
              <a:spcAft>
                <a:spcPts val="0"/>
              </a:spcAft>
              <a:buFont typeface="Wingdings"/>
              <a:buChar char=""/>
              <a:defRPr/>
            </a:pPr>
            <a:r>
              <a:rPr lang="id-ID" sz="2800" dirty="0" smtClean="0"/>
              <a:t>Berikut skema penalaran fungsi implikasi MIN dan komposisi antar-rule menggunakan fungsi MAX.</a:t>
            </a:r>
            <a:endParaRPr lang="id-ID"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324" y="311238"/>
            <a:ext cx="8229600" cy="1143000"/>
          </a:xfrm>
        </p:spPr>
        <p:txBody>
          <a:bodyPr>
            <a:normAutofit fontScale="90000"/>
          </a:bodyPr>
          <a:lstStyle/>
          <a:p>
            <a:pPr eaLnBrk="1" fontAlgn="auto" hangingPunct="1">
              <a:spcAft>
                <a:spcPts val="0"/>
              </a:spcAft>
              <a:defRPr/>
            </a:pPr>
            <a:r>
              <a:rPr lang="id-ID" sz="3200" dirty="0" smtClean="0"/>
              <a:t>Skema penalaran fungsi implikasi product dan komposisi antar-rule menggunakan fungsi max</a:t>
            </a:r>
            <a:endParaRPr lang="id-ID" sz="3200" dirty="0"/>
          </a:p>
        </p:txBody>
      </p:sp>
      <p:grpSp>
        <p:nvGrpSpPr>
          <p:cNvPr id="5124" name="Group 73"/>
          <p:cNvGrpSpPr>
            <a:grpSpLocks/>
          </p:cNvGrpSpPr>
          <p:nvPr/>
        </p:nvGrpSpPr>
        <p:grpSpPr bwMode="auto">
          <a:xfrm>
            <a:off x="107950" y="1185863"/>
            <a:ext cx="8721725" cy="5746750"/>
            <a:chOff x="107504" y="548680"/>
            <a:chExt cx="8722332" cy="6382000"/>
          </a:xfrm>
        </p:grpSpPr>
        <p:cxnSp>
          <p:nvCxnSpPr>
            <p:cNvPr id="4" name="Straight Arrow Connector 3"/>
            <p:cNvCxnSpPr/>
            <p:nvPr/>
          </p:nvCxnSpPr>
          <p:spPr>
            <a:xfrm>
              <a:off x="467892" y="2505592"/>
              <a:ext cx="1943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467892" y="992952"/>
              <a:ext cx="0" cy="151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828279" y="1569447"/>
              <a:ext cx="1389160" cy="918515"/>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7" name="Straight Arrow Connector 6"/>
            <p:cNvCxnSpPr/>
            <p:nvPr/>
          </p:nvCxnSpPr>
          <p:spPr>
            <a:xfrm>
              <a:off x="2987429" y="2442124"/>
              <a:ext cx="19448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429" y="929484"/>
              <a:ext cx="0" cy="151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3347817" y="1505979"/>
              <a:ext cx="1389159" cy="918515"/>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0" name="Straight Arrow Connector 9"/>
            <p:cNvCxnSpPr/>
            <p:nvPr/>
          </p:nvCxnSpPr>
          <p:spPr>
            <a:xfrm>
              <a:off x="3060460" y="4889145"/>
              <a:ext cx="1943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060460" y="3378268"/>
              <a:ext cx="0" cy="1510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273199" y="4323227"/>
              <a:ext cx="687436" cy="550051"/>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3" name="Straight Arrow Connector 12"/>
            <p:cNvCxnSpPr/>
            <p:nvPr/>
          </p:nvCxnSpPr>
          <p:spPr>
            <a:xfrm>
              <a:off x="467892" y="4961427"/>
              <a:ext cx="1943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67892" y="3450551"/>
              <a:ext cx="0" cy="1510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828279" y="4205108"/>
              <a:ext cx="1352644" cy="740453"/>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6" name="Straight Connector 15"/>
            <p:cNvCxnSpPr/>
            <p:nvPr/>
          </p:nvCxnSpPr>
          <p:spPr>
            <a:xfrm>
              <a:off x="5508555" y="712637"/>
              <a:ext cx="71443" cy="4825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372215" y="2442124"/>
              <a:ext cx="2448095" cy="45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300773" y="4771025"/>
              <a:ext cx="2448095" cy="47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335700" y="929484"/>
              <a:ext cx="36515" cy="1581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372215" y="3126162"/>
              <a:ext cx="0" cy="1667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36412" y="712637"/>
              <a:ext cx="0" cy="5112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08205" y="712637"/>
              <a:ext cx="0" cy="5266032"/>
            </a:xfrm>
            <a:prstGeom prst="line">
              <a:avLst/>
            </a:prstGeom>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496243" y="4869752"/>
              <a:ext cx="460407" cy="647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5149" name="TextBox 23"/>
            <p:cNvSpPr txBox="1">
              <a:spLocks noChangeArrowheads="1"/>
            </p:cNvSpPr>
            <p:nvPr/>
          </p:nvSpPr>
          <p:spPr bwMode="auto">
            <a:xfrm>
              <a:off x="156240" y="993026"/>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50" name="TextBox 24"/>
            <p:cNvSpPr txBox="1">
              <a:spLocks noChangeArrowheads="1"/>
            </p:cNvSpPr>
            <p:nvPr/>
          </p:nvSpPr>
          <p:spPr bwMode="auto">
            <a:xfrm>
              <a:off x="107504" y="344039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51" name="TextBox 25"/>
            <p:cNvSpPr txBox="1">
              <a:spLocks noChangeArrowheads="1"/>
            </p:cNvSpPr>
            <p:nvPr/>
          </p:nvSpPr>
          <p:spPr bwMode="auto">
            <a:xfrm>
              <a:off x="1043608" y="1177692"/>
              <a:ext cx="434734" cy="369332"/>
            </a:xfrm>
            <a:prstGeom prst="rect">
              <a:avLst/>
            </a:prstGeom>
            <a:noFill/>
            <a:ln w="9525">
              <a:noFill/>
              <a:miter lim="800000"/>
              <a:headEnd/>
              <a:tailEnd/>
            </a:ln>
          </p:spPr>
          <p:txBody>
            <a:bodyPr wrap="none">
              <a:spAutoFit/>
            </a:bodyPr>
            <a:lstStyle/>
            <a:p>
              <a:r>
                <a:rPr lang="id-ID">
                  <a:latin typeface="Century Schoolbook" pitchFamily="18" charset="0"/>
                </a:rPr>
                <a:t>A1</a:t>
              </a:r>
            </a:p>
          </p:txBody>
        </p:sp>
        <p:sp>
          <p:nvSpPr>
            <p:cNvPr id="5152" name="TextBox 26"/>
            <p:cNvSpPr txBox="1">
              <a:spLocks noChangeArrowheads="1"/>
            </p:cNvSpPr>
            <p:nvPr/>
          </p:nvSpPr>
          <p:spPr bwMode="auto">
            <a:xfrm>
              <a:off x="1043608" y="3584406"/>
              <a:ext cx="434734" cy="369332"/>
            </a:xfrm>
            <a:prstGeom prst="rect">
              <a:avLst/>
            </a:prstGeom>
            <a:noFill/>
            <a:ln w="9525">
              <a:noFill/>
              <a:miter lim="800000"/>
              <a:headEnd/>
              <a:tailEnd/>
            </a:ln>
          </p:spPr>
          <p:txBody>
            <a:bodyPr wrap="none">
              <a:spAutoFit/>
            </a:bodyPr>
            <a:lstStyle/>
            <a:p>
              <a:r>
                <a:rPr lang="id-ID">
                  <a:latin typeface="Century Schoolbook" pitchFamily="18" charset="0"/>
                </a:rPr>
                <a:t>A2</a:t>
              </a:r>
            </a:p>
          </p:txBody>
        </p:sp>
        <p:sp>
          <p:nvSpPr>
            <p:cNvPr id="5153" name="TextBox 27"/>
            <p:cNvSpPr txBox="1">
              <a:spLocks noChangeArrowheads="1"/>
            </p:cNvSpPr>
            <p:nvPr/>
          </p:nvSpPr>
          <p:spPr bwMode="auto">
            <a:xfrm>
              <a:off x="2028448" y="2513578"/>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5154" name="TextBox 28"/>
            <p:cNvSpPr txBox="1">
              <a:spLocks noChangeArrowheads="1"/>
            </p:cNvSpPr>
            <p:nvPr/>
          </p:nvSpPr>
          <p:spPr bwMode="auto">
            <a:xfrm>
              <a:off x="2180848" y="5024566"/>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5155" name="TextBox 29"/>
            <p:cNvSpPr txBox="1">
              <a:spLocks noChangeArrowheads="1"/>
            </p:cNvSpPr>
            <p:nvPr/>
          </p:nvSpPr>
          <p:spPr bwMode="auto">
            <a:xfrm>
              <a:off x="1475656" y="5528622"/>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5156" name="TextBox 30"/>
            <p:cNvSpPr txBox="1">
              <a:spLocks noChangeArrowheads="1"/>
            </p:cNvSpPr>
            <p:nvPr/>
          </p:nvSpPr>
          <p:spPr bwMode="auto">
            <a:xfrm>
              <a:off x="2604512" y="100141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57" name="TextBox 31"/>
            <p:cNvSpPr txBox="1">
              <a:spLocks noChangeArrowheads="1"/>
            </p:cNvSpPr>
            <p:nvPr/>
          </p:nvSpPr>
          <p:spPr bwMode="auto">
            <a:xfrm>
              <a:off x="2604512" y="3377674"/>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58" name="TextBox 32"/>
            <p:cNvSpPr txBox="1">
              <a:spLocks noChangeArrowheads="1"/>
            </p:cNvSpPr>
            <p:nvPr/>
          </p:nvSpPr>
          <p:spPr bwMode="auto">
            <a:xfrm>
              <a:off x="3258996" y="552862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5159" name="TextBox 33"/>
            <p:cNvSpPr txBox="1">
              <a:spLocks noChangeArrowheads="1"/>
            </p:cNvSpPr>
            <p:nvPr/>
          </p:nvSpPr>
          <p:spPr bwMode="auto">
            <a:xfrm>
              <a:off x="4635164" y="488984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5160" name="TextBox 34"/>
            <p:cNvSpPr txBox="1">
              <a:spLocks noChangeArrowheads="1"/>
            </p:cNvSpPr>
            <p:nvPr/>
          </p:nvSpPr>
          <p:spPr bwMode="auto">
            <a:xfrm>
              <a:off x="4563156" y="2441570"/>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5161" name="TextBox 35"/>
            <p:cNvSpPr txBox="1">
              <a:spLocks noChangeArrowheads="1"/>
            </p:cNvSpPr>
            <p:nvPr/>
          </p:nvSpPr>
          <p:spPr bwMode="auto">
            <a:xfrm>
              <a:off x="3273170" y="1280150"/>
              <a:ext cx="426720" cy="369332"/>
            </a:xfrm>
            <a:prstGeom prst="rect">
              <a:avLst/>
            </a:prstGeom>
            <a:noFill/>
            <a:ln w="9525">
              <a:noFill/>
              <a:miter lim="800000"/>
              <a:headEnd/>
              <a:tailEnd/>
            </a:ln>
          </p:spPr>
          <p:txBody>
            <a:bodyPr wrap="none">
              <a:spAutoFit/>
            </a:bodyPr>
            <a:lstStyle/>
            <a:p>
              <a:r>
                <a:rPr lang="id-ID">
                  <a:latin typeface="Century Schoolbook" pitchFamily="18" charset="0"/>
                </a:rPr>
                <a:t>B1</a:t>
              </a:r>
            </a:p>
          </p:txBody>
        </p:sp>
        <p:sp>
          <p:nvSpPr>
            <p:cNvPr id="5162" name="TextBox 36"/>
            <p:cNvSpPr txBox="1">
              <a:spLocks noChangeArrowheads="1"/>
            </p:cNvSpPr>
            <p:nvPr/>
          </p:nvSpPr>
          <p:spPr bwMode="auto">
            <a:xfrm>
              <a:off x="3347864" y="3800430"/>
              <a:ext cx="426720" cy="369332"/>
            </a:xfrm>
            <a:prstGeom prst="rect">
              <a:avLst/>
            </a:prstGeom>
            <a:noFill/>
            <a:ln w="9525">
              <a:noFill/>
              <a:miter lim="800000"/>
              <a:headEnd/>
              <a:tailEnd/>
            </a:ln>
          </p:spPr>
          <p:txBody>
            <a:bodyPr wrap="none">
              <a:spAutoFit/>
            </a:bodyPr>
            <a:lstStyle/>
            <a:p>
              <a:r>
                <a:rPr lang="id-ID">
                  <a:latin typeface="Century Schoolbook" pitchFamily="18" charset="0"/>
                </a:rPr>
                <a:t>B2</a:t>
              </a:r>
            </a:p>
          </p:txBody>
        </p:sp>
        <p:sp>
          <p:nvSpPr>
            <p:cNvPr id="5163" name="TextBox 37"/>
            <p:cNvSpPr txBox="1">
              <a:spLocks noChangeArrowheads="1"/>
            </p:cNvSpPr>
            <p:nvPr/>
          </p:nvSpPr>
          <p:spPr bwMode="auto">
            <a:xfrm>
              <a:off x="5916880" y="929402"/>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64" name="TextBox 38"/>
            <p:cNvSpPr txBox="1">
              <a:spLocks noChangeArrowheads="1"/>
            </p:cNvSpPr>
            <p:nvPr/>
          </p:nvSpPr>
          <p:spPr bwMode="auto">
            <a:xfrm>
              <a:off x="5988888" y="316165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65" name="TextBox 39"/>
            <p:cNvSpPr txBox="1">
              <a:spLocks noChangeArrowheads="1"/>
            </p:cNvSpPr>
            <p:nvPr/>
          </p:nvSpPr>
          <p:spPr bwMode="auto">
            <a:xfrm>
              <a:off x="7236296" y="980728"/>
              <a:ext cx="425116" cy="369332"/>
            </a:xfrm>
            <a:prstGeom prst="rect">
              <a:avLst/>
            </a:prstGeom>
            <a:noFill/>
            <a:ln w="9525">
              <a:noFill/>
              <a:miter lim="800000"/>
              <a:headEnd/>
              <a:tailEnd/>
            </a:ln>
          </p:spPr>
          <p:txBody>
            <a:bodyPr wrap="none">
              <a:spAutoFit/>
            </a:bodyPr>
            <a:lstStyle/>
            <a:p>
              <a:r>
                <a:rPr lang="id-ID">
                  <a:latin typeface="Century Schoolbook" pitchFamily="18" charset="0"/>
                </a:rPr>
                <a:t>C1</a:t>
              </a:r>
            </a:p>
          </p:txBody>
        </p:sp>
        <p:sp>
          <p:nvSpPr>
            <p:cNvPr id="5166" name="TextBox 40"/>
            <p:cNvSpPr txBox="1">
              <a:spLocks noChangeArrowheads="1"/>
            </p:cNvSpPr>
            <p:nvPr/>
          </p:nvSpPr>
          <p:spPr bwMode="auto">
            <a:xfrm>
              <a:off x="7099212" y="3584406"/>
              <a:ext cx="425116" cy="369332"/>
            </a:xfrm>
            <a:prstGeom prst="rect">
              <a:avLst/>
            </a:prstGeom>
            <a:noFill/>
            <a:ln w="9525">
              <a:noFill/>
              <a:miter lim="800000"/>
              <a:headEnd/>
              <a:tailEnd/>
            </a:ln>
          </p:spPr>
          <p:txBody>
            <a:bodyPr wrap="none">
              <a:spAutoFit/>
            </a:bodyPr>
            <a:lstStyle/>
            <a:p>
              <a:r>
                <a:rPr lang="id-ID">
                  <a:latin typeface="Century Schoolbook" pitchFamily="18" charset="0"/>
                </a:rPr>
                <a:t>C2</a:t>
              </a:r>
            </a:p>
          </p:txBody>
        </p:sp>
        <p:sp>
          <p:nvSpPr>
            <p:cNvPr id="5167" name="TextBox 41"/>
            <p:cNvSpPr txBox="1">
              <a:spLocks noChangeArrowheads="1"/>
            </p:cNvSpPr>
            <p:nvPr/>
          </p:nvSpPr>
          <p:spPr bwMode="auto">
            <a:xfrm>
              <a:off x="8321744" y="2441570"/>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sp>
          <p:nvSpPr>
            <p:cNvPr id="5168" name="TextBox 42"/>
            <p:cNvSpPr txBox="1">
              <a:spLocks noChangeArrowheads="1"/>
            </p:cNvSpPr>
            <p:nvPr/>
          </p:nvSpPr>
          <p:spPr bwMode="auto">
            <a:xfrm>
              <a:off x="8537768" y="4817834"/>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graphicFrame>
          <p:nvGraphicFramePr>
            <p:cNvPr id="5122" name="Object 2"/>
            <p:cNvGraphicFramePr>
              <a:graphicFrameLocks noChangeAspect="1"/>
            </p:cNvGraphicFramePr>
            <p:nvPr/>
          </p:nvGraphicFramePr>
          <p:xfrm>
            <a:off x="4514850" y="2693660"/>
            <a:ext cx="114300" cy="215900"/>
          </p:xfrm>
          <a:graphic>
            <a:graphicData uri="http://schemas.openxmlformats.org/presentationml/2006/ole">
              <mc:AlternateContent xmlns:mc="http://schemas.openxmlformats.org/markup-compatibility/2006">
                <mc:Choice xmlns:v="urn:schemas-microsoft-com:vml" Requires="v">
                  <p:oleObj spid="_x0000_s5129"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69366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Straight Connector 44"/>
            <p:cNvCxnSpPr>
              <a:stCxn id="6" idx="4"/>
            </p:cNvCxnSpPr>
            <p:nvPr/>
          </p:nvCxnSpPr>
          <p:spPr>
            <a:xfrm>
              <a:off x="1782434" y="1645256"/>
              <a:ext cx="3761049" cy="352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08205" y="1937911"/>
              <a:ext cx="183527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43482" y="1976697"/>
              <a:ext cx="1457426" cy="123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2" idx="4"/>
            </p:cNvCxnSpPr>
            <p:nvPr/>
          </p:nvCxnSpPr>
          <p:spPr>
            <a:xfrm>
              <a:off x="3744720" y="4369065"/>
              <a:ext cx="183527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863401" y="4580623"/>
              <a:ext cx="3716597"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08555" y="4580623"/>
              <a:ext cx="1798763"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175" name="TextBox 50"/>
            <p:cNvSpPr txBox="1">
              <a:spLocks noChangeArrowheads="1"/>
            </p:cNvSpPr>
            <p:nvPr/>
          </p:nvSpPr>
          <p:spPr bwMode="auto">
            <a:xfrm>
              <a:off x="5789626" y="548680"/>
              <a:ext cx="1105303" cy="410122"/>
            </a:xfrm>
            <a:prstGeom prst="rect">
              <a:avLst/>
            </a:prstGeom>
            <a:noFill/>
            <a:ln w="9525">
              <a:noFill/>
              <a:miter lim="800000"/>
              <a:headEnd/>
              <a:tailEnd/>
            </a:ln>
          </p:spPr>
          <p:txBody>
            <a:bodyPr wrap="none">
              <a:spAutoFit/>
            </a:bodyPr>
            <a:lstStyle/>
            <a:p>
              <a:r>
                <a:rPr lang="id-ID">
                  <a:latin typeface="Century Schoolbook" pitchFamily="18" charset="0"/>
                </a:rPr>
                <a:t>PRODUCT</a:t>
              </a:r>
            </a:p>
          </p:txBody>
        </p:sp>
        <p:sp>
          <p:nvSpPr>
            <p:cNvPr id="52" name="Freeform 51"/>
            <p:cNvSpPr/>
            <p:nvPr/>
          </p:nvSpPr>
          <p:spPr>
            <a:xfrm>
              <a:off x="6624646" y="1370230"/>
              <a:ext cx="1476478" cy="1108916"/>
            </a:xfrm>
            <a:custGeom>
              <a:avLst/>
              <a:gdLst>
                <a:gd name="connsiteX0" fmla="*/ 0 w 1642433"/>
                <a:gd name="connsiteY0" fmla="*/ 1300545 h 1300966"/>
                <a:gd name="connsiteX1" fmla="*/ 223520 w 1642433"/>
                <a:gd name="connsiteY1" fmla="*/ 1036385 h 1300966"/>
                <a:gd name="connsiteX2" fmla="*/ 365760 w 1642433"/>
                <a:gd name="connsiteY2" fmla="*/ 690945 h 1300966"/>
                <a:gd name="connsiteX3" fmla="*/ 467360 w 1642433"/>
                <a:gd name="connsiteY3" fmla="*/ 284545 h 1300966"/>
                <a:gd name="connsiteX4" fmla="*/ 812800 w 1642433"/>
                <a:gd name="connsiteY4" fmla="*/ 65 h 1300966"/>
                <a:gd name="connsiteX5" fmla="*/ 1178560 w 1642433"/>
                <a:gd name="connsiteY5" fmla="*/ 264225 h 1300966"/>
                <a:gd name="connsiteX6" fmla="*/ 1341120 w 1642433"/>
                <a:gd name="connsiteY6" fmla="*/ 833185 h 1300966"/>
                <a:gd name="connsiteX7" fmla="*/ 1625600 w 1642433"/>
                <a:gd name="connsiteY7" fmla="*/ 1259905 h 1300966"/>
                <a:gd name="connsiteX8" fmla="*/ 1584960 w 1642433"/>
                <a:gd name="connsiteY8" fmla="*/ 1259905 h 1300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2433" h="1300966">
                  <a:moveTo>
                    <a:pt x="0" y="1300545"/>
                  </a:moveTo>
                  <a:cubicBezTo>
                    <a:pt x="81280" y="1219265"/>
                    <a:pt x="162560" y="1137985"/>
                    <a:pt x="223520" y="1036385"/>
                  </a:cubicBezTo>
                  <a:cubicBezTo>
                    <a:pt x="284480" y="934785"/>
                    <a:pt x="325120" y="816252"/>
                    <a:pt x="365760" y="690945"/>
                  </a:cubicBezTo>
                  <a:cubicBezTo>
                    <a:pt x="406400" y="565638"/>
                    <a:pt x="392853" y="399692"/>
                    <a:pt x="467360" y="284545"/>
                  </a:cubicBezTo>
                  <a:cubicBezTo>
                    <a:pt x="541867" y="169398"/>
                    <a:pt x="694267" y="3452"/>
                    <a:pt x="812800" y="65"/>
                  </a:cubicBezTo>
                  <a:cubicBezTo>
                    <a:pt x="931333" y="-3322"/>
                    <a:pt x="1090507" y="125372"/>
                    <a:pt x="1178560" y="264225"/>
                  </a:cubicBezTo>
                  <a:cubicBezTo>
                    <a:pt x="1266613" y="403078"/>
                    <a:pt x="1266613" y="667238"/>
                    <a:pt x="1341120" y="833185"/>
                  </a:cubicBezTo>
                  <a:cubicBezTo>
                    <a:pt x="1415627" y="999132"/>
                    <a:pt x="1584960" y="1188785"/>
                    <a:pt x="1625600" y="1259905"/>
                  </a:cubicBezTo>
                  <a:cubicBezTo>
                    <a:pt x="1666240" y="1331025"/>
                    <a:pt x="1625600" y="1295465"/>
                    <a:pt x="1584960" y="125990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53" name="Freeform 52"/>
            <p:cNvSpPr/>
            <p:nvPr/>
          </p:nvSpPr>
          <p:spPr>
            <a:xfrm>
              <a:off x="6985033" y="3688553"/>
              <a:ext cx="1474891" cy="1108917"/>
            </a:xfrm>
            <a:custGeom>
              <a:avLst/>
              <a:gdLst>
                <a:gd name="connsiteX0" fmla="*/ 0 w 1642433"/>
                <a:gd name="connsiteY0" fmla="*/ 1300545 h 1300966"/>
                <a:gd name="connsiteX1" fmla="*/ 223520 w 1642433"/>
                <a:gd name="connsiteY1" fmla="*/ 1036385 h 1300966"/>
                <a:gd name="connsiteX2" fmla="*/ 365760 w 1642433"/>
                <a:gd name="connsiteY2" fmla="*/ 690945 h 1300966"/>
                <a:gd name="connsiteX3" fmla="*/ 467360 w 1642433"/>
                <a:gd name="connsiteY3" fmla="*/ 284545 h 1300966"/>
                <a:gd name="connsiteX4" fmla="*/ 812800 w 1642433"/>
                <a:gd name="connsiteY4" fmla="*/ 65 h 1300966"/>
                <a:gd name="connsiteX5" fmla="*/ 1178560 w 1642433"/>
                <a:gd name="connsiteY5" fmla="*/ 264225 h 1300966"/>
                <a:gd name="connsiteX6" fmla="*/ 1341120 w 1642433"/>
                <a:gd name="connsiteY6" fmla="*/ 833185 h 1300966"/>
                <a:gd name="connsiteX7" fmla="*/ 1625600 w 1642433"/>
                <a:gd name="connsiteY7" fmla="*/ 1259905 h 1300966"/>
                <a:gd name="connsiteX8" fmla="*/ 1584960 w 1642433"/>
                <a:gd name="connsiteY8" fmla="*/ 1259905 h 1300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2433" h="1300966">
                  <a:moveTo>
                    <a:pt x="0" y="1300545"/>
                  </a:moveTo>
                  <a:cubicBezTo>
                    <a:pt x="81280" y="1219265"/>
                    <a:pt x="162560" y="1137985"/>
                    <a:pt x="223520" y="1036385"/>
                  </a:cubicBezTo>
                  <a:cubicBezTo>
                    <a:pt x="284480" y="934785"/>
                    <a:pt x="325120" y="816252"/>
                    <a:pt x="365760" y="690945"/>
                  </a:cubicBezTo>
                  <a:cubicBezTo>
                    <a:pt x="406400" y="565638"/>
                    <a:pt x="392853" y="399692"/>
                    <a:pt x="467360" y="284545"/>
                  </a:cubicBezTo>
                  <a:cubicBezTo>
                    <a:pt x="541867" y="169398"/>
                    <a:pt x="694267" y="3452"/>
                    <a:pt x="812800" y="65"/>
                  </a:cubicBezTo>
                  <a:cubicBezTo>
                    <a:pt x="931333" y="-3322"/>
                    <a:pt x="1090507" y="125372"/>
                    <a:pt x="1178560" y="264225"/>
                  </a:cubicBezTo>
                  <a:cubicBezTo>
                    <a:pt x="1266613" y="403078"/>
                    <a:pt x="1266613" y="667238"/>
                    <a:pt x="1341120" y="833185"/>
                  </a:cubicBezTo>
                  <a:cubicBezTo>
                    <a:pt x="1415627" y="999132"/>
                    <a:pt x="1584960" y="1188785"/>
                    <a:pt x="1625600" y="1259905"/>
                  </a:cubicBezTo>
                  <a:cubicBezTo>
                    <a:pt x="1666240" y="1331025"/>
                    <a:pt x="1625600" y="1295465"/>
                    <a:pt x="1584960" y="125990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56" name="Straight Arrow Connector 55"/>
            <p:cNvCxnSpPr/>
            <p:nvPr/>
          </p:nvCxnSpPr>
          <p:spPr>
            <a:xfrm flipH="1">
              <a:off x="7524820" y="1095205"/>
              <a:ext cx="882711" cy="740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7720097" y="3769650"/>
              <a:ext cx="884299" cy="738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80" name="TextBox 57"/>
            <p:cNvSpPr txBox="1">
              <a:spLocks noChangeArrowheads="1"/>
            </p:cNvSpPr>
            <p:nvPr/>
          </p:nvSpPr>
          <p:spPr bwMode="auto">
            <a:xfrm>
              <a:off x="8179332" y="692696"/>
              <a:ext cx="425116" cy="369332"/>
            </a:xfrm>
            <a:prstGeom prst="rect">
              <a:avLst/>
            </a:prstGeom>
            <a:noFill/>
            <a:ln w="9525">
              <a:noFill/>
              <a:miter lim="800000"/>
              <a:headEnd/>
              <a:tailEnd/>
            </a:ln>
          </p:spPr>
          <p:txBody>
            <a:bodyPr wrap="none">
              <a:spAutoFit/>
            </a:bodyPr>
            <a:lstStyle/>
            <a:p>
              <a:r>
                <a:rPr lang="id-ID">
                  <a:latin typeface="Century Schoolbook" pitchFamily="18" charset="0"/>
                </a:rPr>
                <a:t>C1</a:t>
              </a:r>
            </a:p>
          </p:txBody>
        </p:sp>
        <p:sp>
          <p:nvSpPr>
            <p:cNvPr id="5181" name="TextBox 58"/>
            <p:cNvSpPr txBox="1">
              <a:spLocks noChangeArrowheads="1"/>
            </p:cNvSpPr>
            <p:nvPr/>
          </p:nvSpPr>
          <p:spPr bwMode="auto">
            <a:xfrm>
              <a:off x="8323348" y="3347700"/>
              <a:ext cx="425116" cy="369332"/>
            </a:xfrm>
            <a:prstGeom prst="rect">
              <a:avLst/>
            </a:prstGeom>
            <a:noFill/>
            <a:ln w="9525">
              <a:noFill/>
              <a:miter lim="800000"/>
              <a:headEnd/>
              <a:tailEnd/>
            </a:ln>
          </p:spPr>
          <p:txBody>
            <a:bodyPr wrap="none">
              <a:spAutoFit/>
            </a:bodyPr>
            <a:lstStyle/>
            <a:p>
              <a:r>
                <a:rPr lang="id-ID">
                  <a:latin typeface="Century Schoolbook" pitchFamily="18" charset="0"/>
                </a:rPr>
                <a:t>C2</a:t>
              </a:r>
            </a:p>
          </p:txBody>
        </p:sp>
        <p:sp>
          <p:nvSpPr>
            <p:cNvPr id="5182" name="TextBox 59"/>
            <p:cNvSpPr txBox="1">
              <a:spLocks noChangeArrowheads="1"/>
            </p:cNvSpPr>
            <p:nvPr/>
          </p:nvSpPr>
          <p:spPr bwMode="auto">
            <a:xfrm>
              <a:off x="7033234" y="4869160"/>
              <a:ext cx="635110" cy="369332"/>
            </a:xfrm>
            <a:prstGeom prst="rect">
              <a:avLst/>
            </a:prstGeom>
            <a:noFill/>
            <a:ln w="9525">
              <a:noFill/>
              <a:miter lim="800000"/>
              <a:headEnd/>
              <a:tailEnd/>
            </a:ln>
          </p:spPr>
          <p:txBody>
            <a:bodyPr wrap="none">
              <a:spAutoFit/>
            </a:bodyPr>
            <a:lstStyle/>
            <a:p>
              <a:r>
                <a:rPr lang="id-ID">
                  <a:latin typeface="Century Schoolbook" pitchFamily="18" charset="0"/>
                </a:rPr>
                <a:t>MAX</a:t>
              </a:r>
            </a:p>
          </p:txBody>
        </p:sp>
        <p:cxnSp>
          <p:nvCxnSpPr>
            <p:cNvPr id="61" name="Straight Arrow Connector 60"/>
            <p:cNvCxnSpPr/>
            <p:nvPr/>
          </p:nvCxnSpPr>
          <p:spPr>
            <a:xfrm flipV="1">
              <a:off x="6002302" y="6514616"/>
              <a:ext cx="2448095" cy="4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6075332" y="4869752"/>
              <a:ext cx="0" cy="1667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85" name="TextBox 62"/>
            <p:cNvSpPr txBox="1">
              <a:spLocks noChangeArrowheads="1"/>
            </p:cNvSpPr>
            <p:nvPr/>
          </p:nvSpPr>
          <p:spPr bwMode="auto">
            <a:xfrm>
              <a:off x="8240372" y="6561348"/>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sp>
          <p:nvSpPr>
            <p:cNvPr id="5186" name="TextBox 64"/>
            <p:cNvSpPr txBox="1">
              <a:spLocks noChangeArrowheads="1"/>
            </p:cNvSpPr>
            <p:nvPr/>
          </p:nvSpPr>
          <p:spPr bwMode="auto">
            <a:xfrm>
              <a:off x="5724128" y="5091214"/>
              <a:ext cx="311304" cy="369332"/>
            </a:xfrm>
            <a:prstGeom prst="rect">
              <a:avLst/>
            </a:prstGeom>
            <a:noFill/>
            <a:ln w="9525">
              <a:noFill/>
              <a:miter lim="800000"/>
              <a:headEnd/>
              <a:tailEnd/>
            </a:ln>
          </p:spPr>
          <p:txBody>
            <a:bodyPr wrap="none">
              <a:spAutoFit/>
            </a:bodyPr>
            <a:lstStyle/>
            <a:p>
              <a:r>
                <a:rPr lang="id-ID">
                  <a:latin typeface="Century Schoolbook" pitchFamily="18" charset="0"/>
                </a:rPr>
                <a:t>μ</a:t>
              </a:r>
            </a:p>
          </p:txBody>
        </p:sp>
        <p:sp>
          <p:nvSpPr>
            <p:cNvPr id="5187" name="TextBox 70"/>
            <p:cNvSpPr txBox="1">
              <a:spLocks noChangeArrowheads="1"/>
            </p:cNvSpPr>
            <p:nvPr/>
          </p:nvSpPr>
          <p:spPr bwMode="auto">
            <a:xfrm>
              <a:off x="7251612" y="5579948"/>
              <a:ext cx="308098" cy="369332"/>
            </a:xfrm>
            <a:prstGeom prst="rect">
              <a:avLst/>
            </a:prstGeom>
            <a:noFill/>
            <a:ln w="9525">
              <a:noFill/>
              <a:miter lim="800000"/>
              <a:headEnd/>
              <a:tailEnd/>
            </a:ln>
          </p:spPr>
          <p:txBody>
            <a:bodyPr wrap="none">
              <a:spAutoFit/>
            </a:bodyPr>
            <a:lstStyle/>
            <a:p>
              <a:r>
                <a:rPr lang="id-ID">
                  <a:latin typeface="Century Schoolbook" pitchFamily="18" charset="0"/>
                </a:rPr>
                <a:t>C</a:t>
              </a:r>
            </a:p>
          </p:txBody>
        </p:sp>
        <p:sp>
          <p:nvSpPr>
            <p:cNvPr id="5188" name="TextBox 71"/>
            <p:cNvSpPr txBox="1">
              <a:spLocks noChangeArrowheads="1"/>
            </p:cNvSpPr>
            <p:nvPr/>
          </p:nvSpPr>
          <p:spPr bwMode="auto">
            <a:xfrm>
              <a:off x="7251612" y="6477627"/>
              <a:ext cx="27603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cxnSp>
          <p:nvCxnSpPr>
            <p:cNvPr id="73" name="Straight Arrow Connector 72"/>
            <p:cNvCxnSpPr/>
            <p:nvPr/>
          </p:nvCxnSpPr>
          <p:spPr>
            <a:xfrm flipV="1">
              <a:off x="7099341" y="6437045"/>
              <a:ext cx="0" cy="334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Freeform 74"/>
          <p:cNvSpPr/>
          <p:nvPr/>
        </p:nvSpPr>
        <p:spPr>
          <a:xfrm>
            <a:off x="6705600" y="2301875"/>
            <a:ext cx="1320800" cy="623888"/>
          </a:xfrm>
          <a:custGeom>
            <a:avLst/>
            <a:gdLst>
              <a:gd name="connsiteX0" fmla="*/ 0 w 1320800"/>
              <a:gd name="connsiteY0" fmla="*/ 624885 h 624885"/>
              <a:gd name="connsiteX1" fmla="*/ 325120 w 1320800"/>
              <a:gd name="connsiteY1" fmla="*/ 340405 h 624885"/>
              <a:gd name="connsiteX2" fmla="*/ 325120 w 1320800"/>
              <a:gd name="connsiteY2" fmla="*/ 340405 h 624885"/>
              <a:gd name="connsiteX3" fmla="*/ 487680 w 1320800"/>
              <a:gd name="connsiteY3" fmla="*/ 35605 h 624885"/>
              <a:gd name="connsiteX4" fmla="*/ 873760 w 1320800"/>
              <a:gd name="connsiteY4" fmla="*/ 35605 h 624885"/>
              <a:gd name="connsiteX5" fmla="*/ 1016000 w 1320800"/>
              <a:gd name="connsiteY5" fmla="*/ 299765 h 624885"/>
              <a:gd name="connsiteX6" fmla="*/ 1320800 w 1320800"/>
              <a:gd name="connsiteY6" fmla="*/ 584245 h 62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624885">
                <a:moveTo>
                  <a:pt x="0" y="624885"/>
                </a:moveTo>
                <a:lnTo>
                  <a:pt x="325120" y="340405"/>
                </a:lnTo>
                <a:lnTo>
                  <a:pt x="325120" y="340405"/>
                </a:lnTo>
                <a:cubicBezTo>
                  <a:pt x="352213" y="289605"/>
                  <a:pt x="396240" y="86405"/>
                  <a:pt x="487680" y="35605"/>
                </a:cubicBezTo>
                <a:cubicBezTo>
                  <a:pt x="579120" y="-15195"/>
                  <a:pt x="785707" y="-8422"/>
                  <a:pt x="873760" y="35605"/>
                </a:cubicBezTo>
                <a:cubicBezTo>
                  <a:pt x="961813" y="79632"/>
                  <a:pt x="941493" y="208325"/>
                  <a:pt x="1016000" y="299765"/>
                </a:cubicBezTo>
                <a:cubicBezTo>
                  <a:pt x="1090507" y="391205"/>
                  <a:pt x="1205653" y="487725"/>
                  <a:pt x="1320800" y="58424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77" name="Freeform 76"/>
          <p:cNvSpPr/>
          <p:nvPr/>
        </p:nvSpPr>
        <p:spPr>
          <a:xfrm>
            <a:off x="7070725" y="4752975"/>
            <a:ext cx="1320800" cy="246063"/>
          </a:xfrm>
          <a:custGeom>
            <a:avLst/>
            <a:gdLst>
              <a:gd name="connsiteX0" fmla="*/ 0 w 1320800"/>
              <a:gd name="connsiteY0" fmla="*/ 244057 h 244057"/>
              <a:gd name="connsiteX1" fmla="*/ 203200 w 1320800"/>
              <a:gd name="connsiteY1" fmla="*/ 162777 h 244057"/>
              <a:gd name="connsiteX2" fmla="*/ 406400 w 1320800"/>
              <a:gd name="connsiteY2" fmla="*/ 40857 h 244057"/>
              <a:gd name="connsiteX3" fmla="*/ 406400 w 1320800"/>
              <a:gd name="connsiteY3" fmla="*/ 40857 h 244057"/>
              <a:gd name="connsiteX4" fmla="*/ 568960 w 1320800"/>
              <a:gd name="connsiteY4" fmla="*/ 217 h 244057"/>
              <a:gd name="connsiteX5" fmla="*/ 955040 w 1320800"/>
              <a:gd name="connsiteY5" fmla="*/ 61177 h 244057"/>
              <a:gd name="connsiteX6" fmla="*/ 1137920 w 1320800"/>
              <a:gd name="connsiteY6" fmla="*/ 183097 h 244057"/>
              <a:gd name="connsiteX7" fmla="*/ 1320800 w 1320800"/>
              <a:gd name="connsiteY7" fmla="*/ 223737 h 24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0800" h="244057">
                <a:moveTo>
                  <a:pt x="0" y="244057"/>
                </a:moveTo>
                <a:cubicBezTo>
                  <a:pt x="67733" y="220350"/>
                  <a:pt x="135467" y="196644"/>
                  <a:pt x="203200" y="162777"/>
                </a:cubicBezTo>
                <a:cubicBezTo>
                  <a:pt x="270933" y="128910"/>
                  <a:pt x="406400" y="40857"/>
                  <a:pt x="406400" y="40857"/>
                </a:cubicBezTo>
                <a:lnTo>
                  <a:pt x="406400" y="40857"/>
                </a:lnTo>
                <a:cubicBezTo>
                  <a:pt x="433493" y="34084"/>
                  <a:pt x="477520" y="-3170"/>
                  <a:pt x="568960" y="217"/>
                </a:cubicBezTo>
                <a:cubicBezTo>
                  <a:pt x="660400" y="3604"/>
                  <a:pt x="860213" y="30697"/>
                  <a:pt x="955040" y="61177"/>
                </a:cubicBezTo>
                <a:cubicBezTo>
                  <a:pt x="1049867" y="91657"/>
                  <a:pt x="1076960" y="156004"/>
                  <a:pt x="1137920" y="183097"/>
                </a:cubicBezTo>
                <a:cubicBezTo>
                  <a:pt x="1198880" y="210190"/>
                  <a:pt x="1259840" y="216963"/>
                  <a:pt x="1320800" y="22373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78" name="Freeform 77"/>
          <p:cNvSpPr/>
          <p:nvPr/>
        </p:nvSpPr>
        <p:spPr>
          <a:xfrm>
            <a:off x="6804025" y="6351588"/>
            <a:ext cx="1320800" cy="246062"/>
          </a:xfrm>
          <a:custGeom>
            <a:avLst/>
            <a:gdLst>
              <a:gd name="connsiteX0" fmla="*/ 0 w 1320800"/>
              <a:gd name="connsiteY0" fmla="*/ 244057 h 244057"/>
              <a:gd name="connsiteX1" fmla="*/ 203200 w 1320800"/>
              <a:gd name="connsiteY1" fmla="*/ 162777 h 244057"/>
              <a:gd name="connsiteX2" fmla="*/ 406400 w 1320800"/>
              <a:gd name="connsiteY2" fmla="*/ 40857 h 244057"/>
              <a:gd name="connsiteX3" fmla="*/ 406400 w 1320800"/>
              <a:gd name="connsiteY3" fmla="*/ 40857 h 244057"/>
              <a:gd name="connsiteX4" fmla="*/ 568960 w 1320800"/>
              <a:gd name="connsiteY4" fmla="*/ 217 h 244057"/>
              <a:gd name="connsiteX5" fmla="*/ 955040 w 1320800"/>
              <a:gd name="connsiteY5" fmla="*/ 61177 h 244057"/>
              <a:gd name="connsiteX6" fmla="*/ 1137920 w 1320800"/>
              <a:gd name="connsiteY6" fmla="*/ 183097 h 244057"/>
              <a:gd name="connsiteX7" fmla="*/ 1320800 w 1320800"/>
              <a:gd name="connsiteY7" fmla="*/ 223737 h 24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0800" h="244057">
                <a:moveTo>
                  <a:pt x="0" y="244057"/>
                </a:moveTo>
                <a:cubicBezTo>
                  <a:pt x="67733" y="220350"/>
                  <a:pt x="135467" y="196644"/>
                  <a:pt x="203200" y="162777"/>
                </a:cubicBezTo>
                <a:cubicBezTo>
                  <a:pt x="270933" y="128910"/>
                  <a:pt x="406400" y="40857"/>
                  <a:pt x="406400" y="40857"/>
                </a:cubicBezTo>
                <a:lnTo>
                  <a:pt x="406400" y="40857"/>
                </a:lnTo>
                <a:cubicBezTo>
                  <a:pt x="433493" y="34084"/>
                  <a:pt x="477520" y="-3170"/>
                  <a:pt x="568960" y="217"/>
                </a:cubicBezTo>
                <a:cubicBezTo>
                  <a:pt x="660400" y="3604"/>
                  <a:pt x="860213" y="30697"/>
                  <a:pt x="955040" y="61177"/>
                </a:cubicBezTo>
                <a:cubicBezTo>
                  <a:pt x="1049867" y="91657"/>
                  <a:pt x="1076960" y="156004"/>
                  <a:pt x="1137920" y="183097"/>
                </a:cubicBezTo>
                <a:cubicBezTo>
                  <a:pt x="1198880" y="210190"/>
                  <a:pt x="1259840" y="216963"/>
                  <a:pt x="1320800" y="22373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79" name="Freeform 78"/>
          <p:cNvSpPr/>
          <p:nvPr/>
        </p:nvSpPr>
        <p:spPr>
          <a:xfrm>
            <a:off x="6443663" y="5949950"/>
            <a:ext cx="1320800" cy="623888"/>
          </a:xfrm>
          <a:custGeom>
            <a:avLst/>
            <a:gdLst>
              <a:gd name="connsiteX0" fmla="*/ 0 w 1320800"/>
              <a:gd name="connsiteY0" fmla="*/ 624885 h 624885"/>
              <a:gd name="connsiteX1" fmla="*/ 325120 w 1320800"/>
              <a:gd name="connsiteY1" fmla="*/ 340405 h 624885"/>
              <a:gd name="connsiteX2" fmla="*/ 325120 w 1320800"/>
              <a:gd name="connsiteY2" fmla="*/ 340405 h 624885"/>
              <a:gd name="connsiteX3" fmla="*/ 487680 w 1320800"/>
              <a:gd name="connsiteY3" fmla="*/ 35605 h 624885"/>
              <a:gd name="connsiteX4" fmla="*/ 873760 w 1320800"/>
              <a:gd name="connsiteY4" fmla="*/ 35605 h 624885"/>
              <a:gd name="connsiteX5" fmla="*/ 1016000 w 1320800"/>
              <a:gd name="connsiteY5" fmla="*/ 299765 h 624885"/>
              <a:gd name="connsiteX6" fmla="*/ 1320800 w 1320800"/>
              <a:gd name="connsiteY6" fmla="*/ 584245 h 62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624885">
                <a:moveTo>
                  <a:pt x="0" y="624885"/>
                </a:moveTo>
                <a:lnTo>
                  <a:pt x="325120" y="340405"/>
                </a:lnTo>
                <a:lnTo>
                  <a:pt x="325120" y="340405"/>
                </a:lnTo>
                <a:cubicBezTo>
                  <a:pt x="352213" y="289605"/>
                  <a:pt x="396240" y="86405"/>
                  <a:pt x="487680" y="35605"/>
                </a:cubicBezTo>
                <a:cubicBezTo>
                  <a:pt x="579120" y="-15195"/>
                  <a:pt x="785707" y="-8422"/>
                  <a:pt x="873760" y="35605"/>
                </a:cubicBezTo>
                <a:cubicBezTo>
                  <a:pt x="961813" y="79632"/>
                  <a:pt x="941493" y="208325"/>
                  <a:pt x="1016000" y="299765"/>
                </a:cubicBezTo>
                <a:cubicBezTo>
                  <a:pt x="1090507" y="391205"/>
                  <a:pt x="1205653" y="487725"/>
                  <a:pt x="1320800" y="58424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normAutofit/>
          </a:bodyPr>
          <a:lstStyle/>
          <a:p>
            <a:pPr eaLnBrk="1" fontAlgn="auto" hangingPunct="1">
              <a:spcAft>
                <a:spcPts val="0"/>
              </a:spcAft>
              <a:defRPr/>
            </a:pPr>
            <a:r>
              <a:rPr lang="id-ID" dirty="0" smtClean="0"/>
              <a:t>Solusi</a:t>
            </a:r>
            <a:endParaRPr lang="id-ID" dirty="0"/>
          </a:p>
        </p:txBody>
      </p:sp>
      <p:sp>
        <p:nvSpPr>
          <p:cNvPr id="33795" name="Content Placeholder 2"/>
          <p:cNvSpPr>
            <a:spLocks noGrp="1"/>
          </p:cNvSpPr>
          <p:nvPr>
            <p:ph idx="1"/>
          </p:nvPr>
        </p:nvSpPr>
        <p:spPr>
          <a:xfrm>
            <a:off x="500063" y="1000126"/>
            <a:ext cx="8329612" cy="5087938"/>
          </a:xfrm>
        </p:spPr>
        <p:txBody>
          <a:bodyPr/>
          <a:lstStyle/>
          <a:p>
            <a:pPr eaLnBrk="1" hangingPunct="1">
              <a:buFont typeface="Wingdings" charset="2"/>
              <a:buNone/>
            </a:pPr>
            <a:r>
              <a:rPr lang="id-ID" smtClean="0"/>
              <a:t>[R1]  IF Permintaan TURUN And Persediaan BANYAK</a:t>
            </a:r>
          </a:p>
          <a:p>
            <a:pPr eaLnBrk="1" hangingPunct="1">
              <a:buFont typeface="Wingdings" charset="2"/>
              <a:buNone/>
            </a:pPr>
            <a:r>
              <a:rPr lang="id-ID" smtClean="0"/>
              <a:t>		THEN Produksi Barang BERKURANG;</a:t>
            </a:r>
          </a:p>
          <a:p>
            <a:pPr eaLnBrk="1" hangingPunct="1">
              <a:buFont typeface="Wingdings" charset="2"/>
              <a:buNone/>
            </a:pPr>
            <a:r>
              <a:rPr lang="el-GR" smtClean="0"/>
              <a:t>α-</a:t>
            </a:r>
            <a:r>
              <a:rPr lang="id-ID" smtClean="0"/>
              <a:t>predikat1   = µ</a:t>
            </a:r>
            <a:r>
              <a:rPr lang="id-ID" baseline="-25000" smtClean="0"/>
              <a:t>PmtTURUN</a:t>
            </a:r>
            <a:r>
              <a:rPr lang="id-ID" smtClean="0"/>
              <a:t> </a:t>
            </a:r>
            <a:r>
              <a:rPr lang="id-ID" baseline="-25000" smtClean="0"/>
              <a:t>∩ PsdBANYAK</a:t>
            </a:r>
            <a:endParaRPr lang="id-ID" smtClean="0"/>
          </a:p>
          <a:p>
            <a:pPr eaLnBrk="1" hangingPunct="1">
              <a:buFont typeface="Wingdings" charset="2"/>
              <a:buNone/>
            </a:pPr>
            <a:r>
              <a:rPr lang="id-ID" smtClean="0"/>
              <a:t>			= min(µ</a:t>
            </a:r>
            <a:r>
              <a:rPr lang="id-ID" baseline="-25000" smtClean="0"/>
              <a:t>PmtTURUN</a:t>
            </a:r>
            <a:r>
              <a:rPr lang="id-ID" smtClean="0"/>
              <a:t>[4000], µ</a:t>
            </a:r>
            <a:r>
              <a:rPr lang="id-ID" baseline="-25000" smtClean="0"/>
              <a:t>PsdBANYAK</a:t>
            </a:r>
            <a:r>
              <a:rPr lang="id-ID" smtClean="0"/>
              <a:t>[300])</a:t>
            </a:r>
          </a:p>
          <a:p>
            <a:pPr eaLnBrk="1" hangingPunct="1">
              <a:buFont typeface="Wingdings" charset="2"/>
              <a:buNone/>
            </a:pPr>
            <a:r>
              <a:rPr lang="id-ID" smtClean="0"/>
              <a:t>			= min(0,25; 0,4)</a:t>
            </a:r>
          </a:p>
          <a:p>
            <a:pPr eaLnBrk="1" hangingPunct="1">
              <a:buFont typeface="Wingdings" charset="2"/>
              <a:buNone/>
            </a:pPr>
            <a:r>
              <a:rPr lang="id-ID" smtClean="0"/>
              <a:t>			= 0,25</a:t>
            </a:r>
          </a:p>
          <a:p>
            <a:pPr eaLnBrk="1" hangingPunct="1"/>
            <a:endParaRPr lang="id-ID" smtClean="0"/>
          </a:p>
        </p:txBody>
      </p:sp>
      <p:pic>
        <p:nvPicPr>
          <p:cNvPr id="33796" name="Picture 2"/>
          <p:cNvPicPr>
            <a:picLocks noChangeAspect="1" noChangeArrowheads="1"/>
          </p:cNvPicPr>
          <p:nvPr/>
        </p:nvPicPr>
        <p:blipFill>
          <a:blip r:embed="rId2"/>
          <a:srcRect l="36926" t="37219" r="21939" b="44063"/>
          <a:stretch>
            <a:fillRect/>
          </a:stretch>
        </p:blipFill>
        <p:spPr bwMode="auto">
          <a:xfrm>
            <a:off x="500063" y="4000500"/>
            <a:ext cx="8112125"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normAutofit/>
          </a:bodyPr>
          <a:lstStyle/>
          <a:p>
            <a:pPr eaLnBrk="1" fontAlgn="auto" hangingPunct="1">
              <a:spcAft>
                <a:spcPts val="0"/>
              </a:spcAft>
              <a:defRPr/>
            </a:pPr>
            <a:r>
              <a:rPr lang="id-ID" dirty="0" smtClean="0"/>
              <a:t>Solusi</a:t>
            </a:r>
            <a:endParaRPr lang="id-ID" dirty="0"/>
          </a:p>
        </p:txBody>
      </p:sp>
      <p:sp>
        <p:nvSpPr>
          <p:cNvPr id="34819" name="Content Placeholder 2"/>
          <p:cNvSpPr>
            <a:spLocks noGrp="1"/>
          </p:cNvSpPr>
          <p:nvPr>
            <p:ph idx="1"/>
          </p:nvPr>
        </p:nvSpPr>
        <p:spPr>
          <a:xfrm>
            <a:off x="500063" y="1000126"/>
            <a:ext cx="8329612" cy="5087938"/>
          </a:xfrm>
        </p:spPr>
        <p:txBody>
          <a:bodyPr/>
          <a:lstStyle/>
          <a:p>
            <a:pPr eaLnBrk="1" hangingPunct="1">
              <a:buFont typeface="Wingdings" charset="2"/>
              <a:buNone/>
            </a:pPr>
            <a:r>
              <a:rPr lang="id-ID" smtClean="0"/>
              <a:t>[R2] IF Permintaan TURUN And Persediaan SEDIKIT</a:t>
            </a:r>
          </a:p>
          <a:p>
            <a:pPr eaLnBrk="1" hangingPunct="1">
              <a:buFont typeface="Wingdings" charset="2"/>
              <a:buNone/>
            </a:pPr>
            <a:r>
              <a:rPr lang="id-ID" smtClean="0"/>
              <a:t>        THEN Produksi Barang BERKURANG;</a:t>
            </a:r>
          </a:p>
          <a:p>
            <a:pPr eaLnBrk="1" hangingPunct="1">
              <a:buFont typeface="Wingdings" charset="2"/>
              <a:buNone/>
            </a:pPr>
            <a:r>
              <a:rPr lang="el-GR" smtClean="0"/>
              <a:t>α-</a:t>
            </a:r>
            <a:r>
              <a:rPr lang="id-ID" smtClean="0"/>
              <a:t>predikat2   = µ</a:t>
            </a:r>
            <a:r>
              <a:rPr lang="id-ID" baseline="-25000" smtClean="0"/>
              <a:t>PmtTURUN</a:t>
            </a:r>
            <a:r>
              <a:rPr lang="id-ID" smtClean="0"/>
              <a:t> </a:t>
            </a:r>
            <a:r>
              <a:rPr lang="id-ID" baseline="-25000" smtClean="0"/>
              <a:t>∩ PsdSEDIKIT</a:t>
            </a:r>
            <a:endParaRPr lang="id-ID" smtClean="0"/>
          </a:p>
          <a:p>
            <a:pPr eaLnBrk="1" hangingPunct="1">
              <a:buFont typeface="Wingdings" charset="2"/>
              <a:buNone/>
            </a:pPr>
            <a:r>
              <a:rPr lang="id-ID" smtClean="0"/>
              <a:t>		= min(µ</a:t>
            </a:r>
            <a:r>
              <a:rPr lang="id-ID" baseline="-25000" smtClean="0"/>
              <a:t>PmtTURUN</a:t>
            </a:r>
            <a:r>
              <a:rPr lang="id-ID" smtClean="0"/>
              <a:t>[4000], µ</a:t>
            </a:r>
            <a:r>
              <a:rPr lang="id-ID" baseline="-25000" smtClean="0"/>
              <a:t>PsdSEDIKIT</a:t>
            </a:r>
            <a:r>
              <a:rPr lang="id-ID" smtClean="0"/>
              <a:t>[300])</a:t>
            </a:r>
          </a:p>
          <a:p>
            <a:pPr eaLnBrk="1" hangingPunct="1">
              <a:buFont typeface="Wingdings" charset="2"/>
              <a:buNone/>
            </a:pPr>
            <a:r>
              <a:rPr lang="id-ID" smtClean="0"/>
              <a:t>		= min(0,25; 0,6)</a:t>
            </a:r>
          </a:p>
          <a:p>
            <a:pPr eaLnBrk="1" hangingPunct="1">
              <a:buFont typeface="Wingdings" charset="2"/>
              <a:buNone/>
            </a:pPr>
            <a:r>
              <a:rPr lang="id-ID" smtClean="0"/>
              <a:t>		= 0,25</a:t>
            </a:r>
          </a:p>
          <a:p>
            <a:pPr eaLnBrk="1" hangingPunct="1"/>
            <a:endParaRPr lang="id-ID" smtClean="0"/>
          </a:p>
        </p:txBody>
      </p:sp>
      <p:pic>
        <p:nvPicPr>
          <p:cNvPr id="34820" name="Picture 2"/>
          <p:cNvPicPr>
            <a:picLocks noChangeAspect="1" noChangeArrowheads="1"/>
          </p:cNvPicPr>
          <p:nvPr/>
        </p:nvPicPr>
        <p:blipFill>
          <a:blip r:embed="rId2"/>
          <a:srcRect l="36926" t="54236" r="21939" b="27048"/>
          <a:stretch>
            <a:fillRect/>
          </a:stretch>
        </p:blipFill>
        <p:spPr bwMode="auto">
          <a:xfrm>
            <a:off x="500063" y="4379913"/>
            <a:ext cx="7734300" cy="197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normAutofit/>
          </a:bodyPr>
          <a:lstStyle/>
          <a:p>
            <a:pPr eaLnBrk="1" fontAlgn="auto" hangingPunct="1">
              <a:spcAft>
                <a:spcPts val="0"/>
              </a:spcAft>
              <a:defRPr/>
            </a:pPr>
            <a:r>
              <a:rPr lang="id-ID" dirty="0" smtClean="0"/>
              <a:t>Solusi</a:t>
            </a:r>
            <a:endParaRPr lang="id-ID" dirty="0"/>
          </a:p>
        </p:txBody>
      </p:sp>
      <p:sp>
        <p:nvSpPr>
          <p:cNvPr id="35843" name="Content Placeholder 2"/>
          <p:cNvSpPr>
            <a:spLocks noGrp="1"/>
          </p:cNvSpPr>
          <p:nvPr>
            <p:ph idx="1"/>
          </p:nvPr>
        </p:nvSpPr>
        <p:spPr>
          <a:xfrm>
            <a:off x="500063" y="1000126"/>
            <a:ext cx="8329612" cy="5087938"/>
          </a:xfrm>
        </p:spPr>
        <p:txBody>
          <a:bodyPr/>
          <a:lstStyle/>
          <a:p>
            <a:pPr eaLnBrk="1" hangingPunct="1">
              <a:buFont typeface="Wingdings" charset="2"/>
              <a:buNone/>
            </a:pPr>
            <a:r>
              <a:rPr lang="id-ID" smtClean="0"/>
              <a:t>[R3] IF Permintaan NAIK And Persediaan BANYAK</a:t>
            </a:r>
          </a:p>
          <a:p>
            <a:pPr eaLnBrk="1" hangingPunct="1">
              <a:buFont typeface="Wingdings" charset="2"/>
              <a:buNone/>
            </a:pPr>
            <a:r>
              <a:rPr lang="id-ID" smtClean="0"/>
              <a:t>        THEN Produksi Barang BERTAMBAH;</a:t>
            </a:r>
          </a:p>
          <a:p>
            <a:pPr eaLnBrk="1" hangingPunct="1">
              <a:buFont typeface="Wingdings" charset="2"/>
              <a:buNone/>
            </a:pPr>
            <a:r>
              <a:rPr lang="el-GR" smtClean="0"/>
              <a:t>α-</a:t>
            </a:r>
            <a:r>
              <a:rPr lang="id-ID" smtClean="0"/>
              <a:t>predikat</a:t>
            </a:r>
            <a:r>
              <a:rPr lang="id-ID" baseline="-25000" smtClean="0"/>
              <a:t>3</a:t>
            </a:r>
            <a:r>
              <a:rPr lang="id-ID" smtClean="0"/>
              <a:t> = µ</a:t>
            </a:r>
            <a:r>
              <a:rPr lang="id-ID" baseline="-25000" smtClean="0"/>
              <a:t>PmtNAIK</a:t>
            </a:r>
            <a:r>
              <a:rPr lang="id-ID" smtClean="0"/>
              <a:t> </a:t>
            </a:r>
            <a:r>
              <a:rPr lang="id-ID" baseline="-25000" smtClean="0"/>
              <a:t>∩ PsdBANYAK</a:t>
            </a:r>
            <a:endParaRPr lang="id-ID" smtClean="0"/>
          </a:p>
          <a:p>
            <a:pPr eaLnBrk="1" hangingPunct="1">
              <a:buFont typeface="Wingdings" charset="2"/>
              <a:buNone/>
            </a:pPr>
            <a:r>
              <a:rPr lang="id-ID" smtClean="0"/>
              <a:t>		= min(µ</a:t>
            </a:r>
            <a:r>
              <a:rPr lang="id-ID" baseline="-25000" smtClean="0"/>
              <a:t>PmtNAIK</a:t>
            </a:r>
            <a:r>
              <a:rPr lang="id-ID" smtClean="0"/>
              <a:t>[4000],µ</a:t>
            </a:r>
            <a:r>
              <a:rPr lang="id-ID" baseline="-25000" smtClean="0"/>
              <a:t>PsdBANYAK</a:t>
            </a:r>
            <a:r>
              <a:rPr lang="id-ID" smtClean="0"/>
              <a:t>[300])</a:t>
            </a:r>
          </a:p>
          <a:p>
            <a:pPr eaLnBrk="1" hangingPunct="1">
              <a:buFont typeface="Wingdings" charset="2"/>
              <a:buNone/>
            </a:pPr>
            <a:r>
              <a:rPr lang="id-ID" smtClean="0"/>
              <a:t>		= min(0,75; 0,4)</a:t>
            </a:r>
          </a:p>
          <a:p>
            <a:pPr eaLnBrk="1" hangingPunct="1">
              <a:buFont typeface="Wingdings" charset="2"/>
              <a:buNone/>
            </a:pPr>
            <a:r>
              <a:rPr lang="id-ID" smtClean="0"/>
              <a:t>		= 0,4</a:t>
            </a:r>
          </a:p>
          <a:p>
            <a:pPr eaLnBrk="1" hangingPunct="1"/>
            <a:endParaRPr lang="id-ID" smtClean="0"/>
          </a:p>
        </p:txBody>
      </p:sp>
      <p:pic>
        <p:nvPicPr>
          <p:cNvPr id="35844" name="Picture 3"/>
          <p:cNvPicPr>
            <a:picLocks noChangeAspect="1" noChangeArrowheads="1"/>
          </p:cNvPicPr>
          <p:nvPr/>
        </p:nvPicPr>
        <p:blipFill>
          <a:blip r:embed="rId2"/>
          <a:srcRect l="30013" t="61905" r="27151" b="21489"/>
          <a:stretch>
            <a:fillRect/>
          </a:stretch>
        </p:blipFill>
        <p:spPr bwMode="auto">
          <a:xfrm>
            <a:off x="357188" y="4000500"/>
            <a:ext cx="8072437" cy="2786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normAutofit/>
          </a:bodyPr>
          <a:lstStyle/>
          <a:p>
            <a:pPr eaLnBrk="1" fontAlgn="auto" hangingPunct="1">
              <a:spcAft>
                <a:spcPts val="0"/>
              </a:spcAft>
              <a:defRPr/>
            </a:pPr>
            <a:r>
              <a:rPr lang="id-ID" dirty="0" smtClean="0"/>
              <a:t>Solusi</a:t>
            </a:r>
            <a:endParaRPr lang="id-ID" dirty="0"/>
          </a:p>
        </p:txBody>
      </p:sp>
      <p:sp>
        <p:nvSpPr>
          <p:cNvPr id="36867" name="Content Placeholder 2"/>
          <p:cNvSpPr>
            <a:spLocks noGrp="1"/>
          </p:cNvSpPr>
          <p:nvPr>
            <p:ph idx="1"/>
          </p:nvPr>
        </p:nvSpPr>
        <p:spPr>
          <a:xfrm>
            <a:off x="500063" y="1000126"/>
            <a:ext cx="8329612" cy="5087938"/>
          </a:xfrm>
        </p:spPr>
        <p:txBody>
          <a:bodyPr/>
          <a:lstStyle/>
          <a:p>
            <a:pPr eaLnBrk="1" hangingPunct="1">
              <a:buFont typeface="Wingdings" charset="2"/>
              <a:buNone/>
            </a:pPr>
            <a:r>
              <a:rPr lang="id-ID" smtClean="0"/>
              <a:t>[R4] IF Permintaan NAIK And Persediaan SEDIKIT</a:t>
            </a:r>
          </a:p>
          <a:p>
            <a:pPr eaLnBrk="1" hangingPunct="1">
              <a:buFont typeface="Wingdings" charset="2"/>
              <a:buNone/>
            </a:pPr>
            <a:r>
              <a:rPr lang="id-ID" smtClean="0"/>
              <a:t>        THEN Produksi Barang BERTAMBAH;</a:t>
            </a:r>
          </a:p>
          <a:p>
            <a:pPr eaLnBrk="1" hangingPunct="1">
              <a:buFont typeface="Wingdings" charset="2"/>
              <a:buNone/>
            </a:pPr>
            <a:r>
              <a:rPr lang="el-GR" smtClean="0"/>
              <a:t>α-</a:t>
            </a:r>
            <a:r>
              <a:rPr lang="id-ID" smtClean="0"/>
              <a:t>predikat</a:t>
            </a:r>
            <a:r>
              <a:rPr lang="id-ID" baseline="-25000" smtClean="0"/>
              <a:t>4</a:t>
            </a:r>
            <a:r>
              <a:rPr lang="id-ID" smtClean="0"/>
              <a:t>  = µ</a:t>
            </a:r>
            <a:r>
              <a:rPr lang="id-ID" baseline="-25000" smtClean="0"/>
              <a:t>PmtNAIK</a:t>
            </a:r>
            <a:r>
              <a:rPr lang="id-ID" smtClean="0"/>
              <a:t> </a:t>
            </a:r>
            <a:r>
              <a:rPr lang="id-ID" baseline="-25000" smtClean="0"/>
              <a:t>∩ PsdSEDIKIT</a:t>
            </a:r>
            <a:endParaRPr lang="id-ID" smtClean="0"/>
          </a:p>
          <a:p>
            <a:pPr eaLnBrk="1" hangingPunct="1">
              <a:buFont typeface="Wingdings" charset="2"/>
              <a:buNone/>
            </a:pPr>
            <a:r>
              <a:rPr lang="id-ID" smtClean="0"/>
              <a:t>		= min(µ</a:t>
            </a:r>
            <a:r>
              <a:rPr lang="id-ID" baseline="-25000" smtClean="0"/>
              <a:t>PmtNAIK</a:t>
            </a:r>
            <a:r>
              <a:rPr lang="id-ID" smtClean="0"/>
              <a:t>[4000],µ</a:t>
            </a:r>
            <a:r>
              <a:rPr lang="id-ID" baseline="-25000" smtClean="0"/>
              <a:t>PsdSEDIKIT</a:t>
            </a:r>
            <a:r>
              <a:rPr lang="id-ID" smtClean="0"/>
              <a:t>[300])</a:t>
            </a:r>
          </a:p>
          <a:p>
            <a:pPr eaLnBrk="1" hangingPunct="1">
              <a:buFont typeface="Wingdings" charset="2"/>
              <a:buNone/>
            </a:pPr>
            <a:r>
              <a:rPr lang="id-ID" smtClean="0"/>
              <a:t>		= min(0,75; 0,6)</a:t>
            </a:r>
          </a:p>
          <a:p>
            <a:pPr eaLnBrk="1" hangingPunct="1">
              <a:buFont typeface="Wingdings" charset="2"/>
              <a:buNone/>
            </a:pPr>
            <a:r>
              <a:rPr lang="id-ID" smtClean="0"/>
              <a:t>		= 0,6</a:t>
            </a:r>
          </a:p>
          <a:p>
            <a:pPr eaLnBrk="1" hangingPunct="1"/>
            <a:endParaRPr lang="id-ID" smtClean="0"/>
          </a:p>
        </p:txBody>
      </p:sp>
      <p:pic>
        <p:nvPicPr>
          <p:cNvPr id="36868" name="Picture 4"/>
          <p:cNvPicPr>
            <a:picLocks noChangeAspect="1" noChangeArrowheads="1"/>
          </p:cNvPicPr>
          <p:nvPr/>
        </p:nvPicPr>
        <p:blipFill>
          <a:blip r:embed="rId2"/>
          <a:srcRect l="37883" t="67847" r="20026" b="16840"/>
          <a:stretch>
            <a:fillRect/>
          </a:stretch>
        </p:blipFill>
        <p:spPr bwMode="auto">
          <a:xfrm>
            <a:off x="357188" y="3857625"/>
            <a:ext cx="8215312"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6" y="513061"/>
            <a:ext cx="7467600" cy="654050"/>
          </a:xfrm>
        </p:spPr>
        <p:txBody>
          <a:bodyPr>
            <a:normAutofit/>
          </a:bodyPr>
          <a:lstStyle/>
          <a:p>
            <a:pPr eaLnBrk="1" fontAlgn="auto" hangingPunct="1">
              <a:spcAft>
                <a:spcPts val="0"/>
              </a:spcAft>
              <a:defRPr/>
            </a:pPr>
            <a:r>
              <a:rPr lang="id-ID" dirty="0" smtClean="0"/>
              <a:t>Solusi</a:t>
            </a:r>
            <a:endParaRPr lang="id-ID" dirty="0"/>
          </a:p>
        </p:txBody>
      </p:sp>
      <p:sp>
        <p:nvSpPr>
          <p:cNvPr id="8" name="Content Placeholder 7"/>
          <p:cNvSpPr>
            <a:spLocks noGrp="1"/>
          </p:cNvSpPr>
          <p:nvPr>
            <p:ph idx="1"/>
          </p:nvPr>
        </p:nvSpPr>
        <p:spPr>
          <a:xfrm>
            <a:off x="338138" y="1844824"/>
            <a:ext cx="7467600" cy="4873625"/>
          </a:xfrm>
        </p:spPr>
        <p:txBody>
          <a:bodyPr>
            <a:normAutofit/>
          </a:bodyPr>
          <a:lstStyle/>
          <a:p>
            <a:pPr marL="274320" indent="-274320" eaLnBrk="1" fontAlgn="auto" hangingPunct="1">
              <a:spcAft>
                <a:spcPts val="0"/>
              </a:spcAft>
              <a:buFont typeface="Wingdings"/>
              <a:buNone/>
              <a:defRPr/>
            </a:pPr>
            <a:r>
              <a:rPr lang="id-ID" b="1" dirty="0" smtClean="0"/>
              <a:t>Komposisi antar aturan</a:t>
            </a:r>
            <a:endParaRPr lang="id-ID" dirty="0" smtClean="0"/>
          </a:p>
          <a:p>
            <a:pPr marL="0" indent="0" eaLnBrk="1" fontAlgn="auto" hangingPunct="1">
              <a:spcAft>
                <a:spcPts val="0"/>
              </a:spcAft>
              <a:buFont typeface="Wingdings"/>
              <a:buNone/>
              <a:defRPr/>
            </a:pPr>
            <a:r>
              <a:rPr lang="id-ID" dirty="0" smtClean="0"/>
              <a:t>Dari hasil aplikasi fungsi implikasi dari tiap aturan, digunakan metode MAX untuk melakukan komposisi antar semua aturan. Hasilnya seperti pada gambar berikut.</a:t>
            </a:r>
          </a:p>
          <a:p>
            <a:pPr marL="274320" indent="-274320" eaLnBrk="1" fontAlgn="auto" hangingPunct="1">
              <a:spcAft>
                <a:spcPts val="0"/>
              </a:spcAft>
              <a:buFont typeface="Wingdings"/>
              <a:buNone/>
              <a:defRPr/>
            </a:pPr>
            <a:endParaRPr lang="id-ID" dirty="0"/>
          </a:p>
        </p:txBody>
      </p:sp>
      <p:pic>
        <p:nvPicPr>
          <p:cNvPr id="37892" name="Picture 2"/>
          <p:cNvPicPr>
            <a:picLocks noChangeAspect="1" noChangeArrowheads="1"/>
          </p:cNvPicPr>
          <p:nvPr/>
        </p:nvPicPr>
        <p:blipFill>
          <a:blip r:embed="rId2"/>
          <a:srcRect l="28316" t="37219" r="50638" b="38959"/>
          <a:stretch>
            <a:fillRect/>
          </a:stretch>
        </p:blipFill>
        <p:spPr bwMode="auto">
          <a:xfrm>
            <a:off x="38101" y="3429000"/>
            <a:ext cx="4143375" cy="2636838"/>
          </a:xfrm>
          <a:prstGeom prst="rect">
            <a:avLst/>
          </a:prstGeom>
          <a:noFill/>
          <a:ln w="9525">
            <a:noFill/>
            <a:miter lim="800000"/>
            <a:headEnd/>
            <a:tailEnd/>
          </a:ln>
        </p:spPr>
      </p:pic>
      <p:sp>
        <p:nvSpPr>
          <p:cNvPr id="37893" name="TextBox 9"/>
          <p:cNvSpPr txBox="1">
            <a:spLocks noChangeArrowheads="1"/>
          </p:cNvSpPr>
          <p:nvPr/>
        </p:nvSpPr>
        <p:spPr bwMode="auto">
          <a:xfrm>
            <a:off x="4336504" y="3588544"/>
            <a:ext cx="4786312" cy="2032000"/>
          </a:xfrm>
          <a:prstGeom prst="rect">
            <a:avLst/>
          </a:prstGeom>
          <a:noFill/>
          <a:ln w="9525">
            <a:noFill/>
            <a:miter lim="800000"/>
            <a:headEnd/>
            <a:tailEnd/>
          </a:ln>
        </p:spPr>
        <p:txBody>
          <a:bodyPr>
            <a:spAutoFit/>
          </a:bodyPr>
          <a:lstStyle/>
          <a:p>
            <a:r>
              <a:rPr lang="id-ID">
                <a:latin typeface="Century Schoolbook" pitchFamily="18" charset="0"/>
              </a:rPr>
              <a:t>Pada gambar tersebut, daerah hasil kita bagi menjadi 3 bagian, yaitu A1, A2, dan A3. </a:t>
            </a:r>
          </a:p>
          <a:p>
            <a:r>
              <a:rPr lang="id-ID">
                <a:latin typeface="Century Schoolbook" pitchFamily="18" charset="0"/>
              </a:rPr>
              <a:t>Sekarang kita cari nilai a1 dan a2.</a:t>
            </a:r>
          </a:p>
          <a:p>
            <a:r>
              <a:rPr lang="id-ID">
                <a:latin typeface="Century Schoolbook" pitchFamily="18" charset="0"/>
              </a:rPr>
              <a:t>(a1 – 2000)/5000 = 0,25 ---&gt; a1 = 3250</a:t>
            </a:r>
          </a:p>
          <a:p>
            <a:r>
              <a:rPr lang="id-ID">
                <a:latin typeface="Century Schoolbook" pitchFamily="18" charset="0"/>
              </a:rPr>
              <a:t>(a2 – 2000)/5000 = 0,60 ---&gt; a2 = 5000</a:t>
            </a:r>
          </a:p>
          <a:p>
            <a:endParaRPr lang="id-ID">
              <a:latin typeface="Century Schoolboo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smtClean="0"/>
              <a:t>solusi</a:t>
            </a:r>
            <a:endParaRPr lang="id-ID" dirty="0"/>
          </a:p>
        </p:txBody>
      </p:sp>
      <p:sp>
        <p:nvSpPr>
          <p:cNvPr id="38915" name="Content Placeholder 4"/>
          <p:cNvSpPr>
            <a:spLocks noGrp="1"/>
          </p:cNvSpPr>
          <p:nvPr>
            <p:ph idx="1"/>
          </p:nvPr>
        </p:nvSpPr>
        <p:spPr/>
        <p:txBody>
          <a:bodyPr/>
          <a:lstStyle/>
          <a:p>
            <a:pPr eaLnBrk="1" hangingPunct="1">
              <a:buFont typeface="Wingdings" charset="2"/>
              <a:buNone/>
            </a:pPr>
            <a:r>
              <a:rPr lang="id-ID" smtClean="0"/>
              <a:t>Dengan demikian, fungsi keanggotaan untuk hasil komposisi ini adalah:</a:t>
            </a:r>
          </a:p>
          <a:p>
            <a:pPr eaLnBrk="1" hangingPunct="1">
              <a:buFont typeface="Wingdings" charset="2"/>
              <a:buNone/>
            </a:pPr>
            <a:endParaRPr lang="id-ID" smtClean="0"/>
          </a:p>
        </p:txBody>
      </p:sp>
      <p:pic>
        <p:nvPicPr>
          <p:cNvPr id="38916" name="Picture 2"/>
          <p:cNvPicPr>
            <a:picLocks noChangeAspect="1" noChangeArrowheads="1"/>
          </p:cNvPicPr>
          <p:nvPr/>
        </p:nvPicPr>
        <p:blipFill>
          <a:blip r:embed="rId2"/>
          <a:srcRect l="28258" t="67848" r="44897" b="21944"/>
          <a:stretch>
            <a:fillRect/>
          </a:stretch>
        </p:blipFill>
        <p:spPr bwMode="auto">
          <a:xfrm>
            <a:off x="1000125" y="2786063"/>
            <a:ext cx="6405563"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smtClean="0"/>
              <a:t>Solusi</a:t>
            </a:r>
            <a:endParaRPr lang="id-ID" dirty="0"/>
          </a:p>
        </p:txBody>
      </p:sp>
      <p:sp>
        <p:nvSpPr>
          <p:cNvPr id="39939" name="Content Placeholder 4"/>
          <p:cNvSpPr>
            <a:spLocks noGrp="1"/>
          </p:cNvSpPr>
          <p:nvPr>
            <p:ph idx="1"/>
          </p:nvPr>
        </p:nvSpPr>
        <p:spPr/>
        <p:txBody>
          <a:bodyPr/>
          <a:lstStyle/>
          <a:p>
            <a:pPr eaLnBrk="1" hangingPunct="1">
              <a:buFont typeface="Wingdings" charset="2"/>
              <a:buNone/>
            </a:pPr>
            <a:r>
              <a:rPr lang="id-ID" b="1" smtClean="0"/>
              <a:t>Penegasan (defuzzy)</a:t>
            </a:r>
            <a:endParaRPr lang="id-ID" smtClean="0"/>
          </a:p>
          <a:p>
            <a:pPr eaLnBrk="1" hangingPunct="1"/>
            <a:r>
              <a:rPr lang="id-ID" smtClean="0"/>
              <a:t>Metode penegasan yang akan </a:t>
            </a:r>
            <a:r>
              <a:rPr lang="en-US" smtClean="0"/>
              <a:t>di</a:t>
            </a:r>
            <a:r>
              <a:rPr lang="id-ID" smtClean="0"/>
              <a:t>gunakan </a:t>
            </a:r>
            <a:r>
              <a:rPr lang="id-ID" smtClean="0"/>
              <a:t>adalah metode centroid. Untuk itu, pertama-tama </a:t>
            </a:r>
            <a:r>
              <a:rPr lang="id-ID" smtClean="0"/>
              <a:t>hitung </a:t>
            </a:r>
            <a:r>
              <a:rPr lang="id-ID" smtClean="0"/>
              <a:t>dulu momen untuk setiap daerah.</a:t>
            </a:r>
          </a:p>
          <a:p>
            <a:pPr eaLnBrk="1" hangingPunct="1">
              <a:buFont typeface="Wingdings" charset="2"/>
              <a:buNone/>
            </a:pPr>
            <a:endParaRPr lang="id-ID" smtClean="0"/>
          </a:p>
        </p:txBody>
      </p:sp>
      <p:pic>
        <p:nvPicPr>
          <p:cNvPr id="39940" name="Picture 2"/>
          <p:cNvPicPr>
            <a:picLocks noChangeAspect="1" noChangeArrowheads="1"/>
          </p:cNvPicPr>
          <p:nvPr/>
        </p:nvPicPr>
        <p:blipFill>
          <a:blip r:embed="rId2"/>
          <a:srcRect l="29272" t="30414" r="29591" b="42361"/>
          <a:stretch>
            <a:fillRect/>
          </a:stretch>
        </p:blipFill>
        <p:spPr bwMode="auto">
          <a:xfrm>
            <a:off x="714375" y="3581400"/>
            <a:ext cx="7653338" cy="284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Defuzzifikasi</a:t>
            </a:r>
            <a:endParaRPr lang="en-US" cap="none"/>
          </a:p>
        </p:txBody>
      </p:sp>
      <p:sp>
        <p:nvSpPr>
          <p:cNvPr id="1028" name="Content Placeholder 2"/>
          <p:cNvSpPr>
            <a:spLocks noGrp="1"/>
          </p:cNvSpPr>
          <p:nvPr>
            <p:ph idx="1"/>
          </p:nvPr>
        </p:nvSpPr>
        <p:spPr/>
        <p:txBody>
          <a:bodyPr/>
          <a:lstStyle/>
          <a:p>
            <a:pPr marL="514350" indent="-514350" eaLnBrk="1" hangingPunct="1">
              <a:buFont typeface="Wingdings" charset="2"/>
              <a:buAutoNum type="alphaLcParenBoth"/>
            </a:pPr>
            <a:r>
              <a:rPr lang="id-ID" smtClean="0"/>
              <a:t>Metode Rata-rata (Average)</a:t>
            </a:r>
          </a:p>
          <a:p>
            <a:pPr marL="514350" indent="-514350" eaLnBrk="1" hangingPunct="1">
              <a:buFont typeface="Wingdings" charset="2"/>
              <a:buNone/>
            </a:pPr>
            <a:endParaRPr lang="id-ID" smtClean="0"/>
          </a:p>
          <a:p>
            <a:pPr marL="514350" indent="-514350" eaLnBrk="1" hangingPunct="1">
              <a:buFont typeface="Wingdings" charset="2"/>
              <a:buAutoNum type="alphaLcParenBoth"/>
            </a:pPr>
            <a:endParaRPr lang="id-ID" smtClean="0"/>
          </a:p>
          <a:p>
            <a:pPr marL="514350" indent="-514350" eaLnBrk="1" hangingPunct="1">
              <a:buFont typeface="Wingdings" charset="2"/>
              <a:buAutoNum type="alphaLcParenBoth"/>
            </a:pPr>
            <a:endParaRPr lang="id-ID" smtClean="0"/>
          </a:p>
          <a:p>
            <a:pPr marL="514350" indent="-514350" eaLnBrk="1" hangingPunct="1">
              <a:buFont typeface="Wingdings" charset="2"/>
              <a:buAutoNum type="alphaLcParenBoth"/>
            </a:pPr>
            <a:endParaRPr lang="id-ID" smtClean="0"/>
          </a:p>
          <a:p>
            <a:pPr marL="514350" indent="-514350" eaLnBrk="1" hangingPunct="1">
              <a:buFont typeface="Wingdings" charset="2"/>
              <a:buAutoNum type="alphaLcParenBoth"/>
            </a:pPr>
            <a:r>
              <a:rPr lang="id-ID" smtClean="0"/>
              <a:t>Metode Titik Tengah (Center of Area)</a:t>
            </a:r>
          </a:p>
        </p:txBody>
      </p:sp>
      <p:graphicFrame>
        <p:nvGraphicFramePr>
          <p:cNvPr id="1026" name="Object 2"/>
          <p:cNvGraphicFramePr>
            <a:graphicFrameLocks noChangeAspect="1"/>
          </p:cNvGraphicFramePr>
          <p:nvPr>
            <p:extLst>
              <p:ext uri="{D42A27DB-BD31-4B8C-83A1-F6EECF244321}">
                <p14:modId xmlns:p14="http://schemas.microsoft.com/office/powerpoint/2010/main" val="3319443526"/>
              </p:ext>
            </p:extLst>
          </p:nvPr>
        </p:nvGraphicFramePr>
        <p:xfrm>
          <a:off x="1076772" y="2561369"/>
          <a:ext cx="3313113" cy="1519238"/>
        </p:xfrm>
        <a:graphic>
          <a:graphicData uri="http://schemas.openxmlformats.org/presentationml/2006/ole">
            <mc:AlternateContent xmlns:mc="http://schemas.openxmlformats.org/markup-compatibility/2006">
              <mc:Choice xmlns:v="urn:schemas-microsoft-com:vml" Requires="v">
                <p:oleObj spid="_x0000_s1038" name="Equation" r:id="rId3" imgW="787320" imgH="482400" progId="Equation.3">
                  <p:embed/>
                </p:oleObj>
              </mc:Choice>
              <mc:Fallback>
                <p:oleObj name="Equation" r:id="rId3" imgW="78732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772" y="2561369"/>
                        <a:ext cx="3313113" cy="151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4163220222"/>
              </p:ext>
            </p:extLst>
          </p:nvPr>
        </p:nvGraphicFramePr>
        <p:xfrm>
          <a:off x="1076772" y="4653136"/>
          <a:ext cx="3600450" cy="1643062"/>
        </p:xfrm>
        <a:graphic>
          <a:graphicData uri="http://schemas.openxmlformats.org/presentationml/2006/ole">
            <mc:AlternateContent xmlns:mc="http://schemas.openxmlformats.org/markup-compatibility/2006">
              <mc:Choice xmlns:v="urn:schemas-microsoft-com:vml" Requires="v">
                <p:oleObj spid="_x0000_s1039" name="Equation" r:id="rId5" imgW="965160" imgH="558720" progId="Equation.3">
                  <p:embed/>
                </p:oleObj>
              </mc:Choice>
              <mc:Fallback>
                <p:oleObj name="Equation" r:id="rId5" imgW="965160" imgH="5587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772" y="4653136"/>
                        <a:ext cx="3600450" cy="164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50"/>
          </a:xfrm>
        </p:spPr>
        <p:txBody>
          <a:bodyPr>
            <a:normAutofit/>
          </a:bodyPr>
          <a:lstStyle/>
          <a:p>
            <a:pPr eaLnBrk="1" fontAlgn="auto" hangingPunct="1">
              <a:spcAft>
                <a:spcPts val="0"/>
              </a:spcAft>
              <a:defRPr/>
            </a:pPr>
            <a:r>
              <a:rPr lang="id-ID" dirty="0" smtClean="0"/>
              <a:t>solusi</a:t>
            </a:r>
            <a:endParaRPr lang="id-ID" dirty="0"/>
          </a:p>
        </p:txBody>
      </p:sp>
      <p:sp>
        <p:nvSpPr>
          <p:cNvPr id="40963" name="Content Placeholder 4"/>
          <p:cNvSpPr>
            <a:spLocks noGrp="1"/>
          </p:cNvSpPr>
          <p:nvPr>
            <p:ph idx="1"/>
          </p:nvPr>
        </p:nvSpPr>
        <p:spPr>
          <a:xfrm>
            <a:off x="428625" y="1844824"/>
            <a:ext cx="8001000" cy="4824536"/>
          </a:xfrm>
        </p:spPr>
        <p:txBody>
          <a:bodyPr>
            <a:normAutofit lnSpcReduction="10000"/>
          </a:bodyPr>
          <a:lstStyle/>
          <a:p>
            <a:pPr eaLnBrk="1" hangingPunct="1">
              <a:buFont typeface="Wingdings" charset="2"/>
              <a:buNone/>
            </a:pPr>
            <a:r>
              <a:rPr lang="id-ID" smtClean="0"/>
              <a:t>Kemudian kita hitung luas setiap daerah:</a:t>
            </a:r>
          </a:p>
          <a:p>
            <a:pPr eaLnBrk="1" hangingPunct="1">
              <a:buFont typeface="Wingdings" charset="2"/>
              <a:buNone/>
            </a:pPr>
            <a:r>
              <a:rPr lang="id-ID" smtClean="0"/>
              <a:t>		A1 = 3250*0,25 = 812,5</a:t>
            </a:r>
          </a:p>
          <a:p>
            <a:pPr eaLnBrk="1" hangingPunct="1">
              <a:buFont typeface="Wingdings" charset="2"/>
              <a:buNone/>
            </a:pPr>
            <a:r>
              <a:rPr lang="id-ID" smtClean="0"/>
              <a:t>		A2 = (0,25+0,6)*(5000-3250)/2 = 743,75</a:t>
            </a:r>
          </a:p>
          <a:p>
            <a:pPr eaLnBrk="1" hangingPunct="1">
              <a:buFont typeface="Wingdings" charset="2"/>
              <a:buNone/>
            </a:pPr>
            <a:r>
              <a:rPr lang="id-ID" smtClean="0"/>
              <a:t>		A3 = (7000-5000)*0,6 = 1200</a:t>
            </a:r>
          </a:p>
          <a:p>
            <a:pPr eaLnBrk="1" hangingPunct="1">
              <a:buFont typeface="Wingdings" charset="2"/>
              <a:buNone/>
            </a:pPr>
            <a:endParaRPr lang="id-ID" smtClean="0"/>
          </a:p>
          <a:p>
            <a:pPr eaLnBrk="1" hangingPunct="1">
              <a:buFont typeface="Wingdings" charset="2"/>
              <a:buNone/>
            </a:pPr>
            <a:r>
              <a:rPr lang="id-ID" smtClean="0"/>
              <a:t>Titik pusat dapat diperoleh dari:</a:t>
            </a:r>
          </a:p>
          <a:p>
            <a:pPr eaLnBrk="1" hangingPunct="1">
              <a:buFont typeface="Wingdings" charset="2"/>
              <a:buNone/>
            </a:pPr>
            <a:r>
              <a:rPr lang="id-ID" smtClean="0"/>
              <a:t>z =</a:t>
            </a:r>
            <a:r>
              <a:rPr lang="id-ID" u="sng" smtClean="0"/>
              <a:t>1320312,5 + 3187515,625 + 7200000</a:t>
            </a:r>
            <a:endParaRPr lang="id-ID" smtClean="0"/>
          </a:p>
          <a:p>
            <a:pPr eaLnBrk="1" hangingPunct="1">
              <a:buFont typeface="Wingdings" charset="2"/>
              <a:buNone/>
            </a:pPr>
            <a:r>
              <a:rPr lang="id-ID" smtClean="0"/>
              <a:t>		    812,5 + 743,75 + 1200</a:t>
            </a:r>
          </a:p>
          <a:p>
            <a:pPr eaLnBrk="1" hangingPunct="1">
              <a:buFont typeface="Wingdings" charset="2"/>
              <a:buNone/>
            </a:pPr>
            <a:r>
              <a:rPr lang="id-ID" smtClean="0"/>
              <a:t>  = 4247,74</a:t>
            </a:r>
          </a:p>
          <a:p>
            <a:pPr eaLnBrk="1" hangingPunct="1">
              <a:buFont typeface="Wingdings" charset="2"/>
              <a:buNone/>
            </a:pPr>
            <a:r>
              <a:rPr lang="id-ID" smtClean="0"/>
              <a:t>Jadi </a:t>
            </a:r>
            <a:r>
              <a:rPr lang="id-ID" smtClean="0"/>
              <a:t>jumlah makanan kaleng jenis ABC yang harus diproduksi sebanyak 4248 kemasan.</a:t>
            </a:r>
          </a:p>
          <a:p>
            <a:pPr eaLnBrk="1" hangingPunct="1">
              <a:buFont typeface="Wingdings" charset="2"/>
              <a:buNone/>
            </a:pPr>
            <a:endParaRPr lang="id-ID"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050"/>
          </a:xfrm>
          <a:solidFill>
            <a:srgbClr val="FF0000"/>
          </a:solidFill>
        </p:spPr>
        <p:txBody>
          <a:bodyPr/>
          <a:lstStyle/>
          <a:p>
            <a:pPr eaLnBrk="1" fontAlgn="auto" hangingPunct="1">
              <a:spcAft>
                <a:spcPts val="0"/>
              </a:spcAft>
              <a:defRPr/>
            </a:pPr>
            <a:r>
              <a:rPr lang="id-ID" dirty="0" smtClean="0">
                <a:solidFill>
                  <a:schemeClr val="bg1"/>
                </a:solidFill>
              </a:rPr>
              <a:t>METODE SUGENO</a:t>
            </a:r>
            <a:endParaRPr lang="id-ID" dirty="0">
              <a:solidFill>
                <a:schemeClr val="bg1"/>
              </a:solidFill>
            </a:endParaRPr>
          </a:p>
        </p:txBody>
      </p:sp>
      <p:sp>
        <p:nvSpPr>
          <p:cNvPr id="3" name="Content Placeholder 2"/>
          <p:cNvSpPr>
            <a:spLocks noGrp="1"/>
          </p:cNvSpPr>
          <p:nvPr>
            <p:ph idx="1"/>
          </p:nvPr>
        </p:nvSpPr>
        <p:spPr>
          <a:xfrm>
            <a:off x="179388" y="1988840"/>
            <a:ext cx="8569325" cy="4608810"/>
          </a:xfrm>
        </p:spPr>
        <p:txBody>
          <a:bodyPr>
            <a:normAutofit/>
          </a:bodyPr>
          <a:lstStyle/>
          <a:p>
            <a:pPr marL="274320" indent="-274320" eaLnBrk="1" fontAlgn="auto" hangingPunct="1">
              <a:spcAft>
                <a:spcPts val="0"/>
              </a:spcAft>
              <a:buFont typeface="Wingdings"/>
              <a:buChar char=""/>
              <a:defRPr/>
            </a:pPr>
            <a:r>
              <a:rPr lang="id-ID" dirty="0" smtClean="0"/>
              <a:t>Bila output dari penalaran dengan metode Mamdani berupa himpunan fuzzy, tidak demikian dengan metode Sugeno.  Dalam metode Sugeno, output sistem berupa konstanta atau persamaan linier.  </a:t>
            </a:r>
          </a:p>
          <a:p>
            <a:pPr marL="274320" indent="-274320" eaLnBrk="1" fontAlgn="auto" hangingPunct="1">
              <a:spcAft>
                <a:spcPts val="0"/>
              </a:spcAft>
              <a:buFont typeface="Wingdings"/>
              <a:buChar char=""/>
              <a:defRPr/>
            </a:pPr>
            <a:r>
              <a:rPr lang="id-ID" dirty="0" smtClean="0"/>
              <a:t>Metode ini diperkenalkan  oleh Takagi-Sugeno Kang pada 1985.</a:t>
            </a:r>
          </a:p>
          <a:p>
            <a:pPr marL="274320" indent="-274320" eaLnBrk="1" fontAlgn="auto" hangingPunct="1">
              <a:spcAft>
                <a:spcPts val="0"/>
              </a:spcAft>
              <a:buFont typeface="Wingdings"/>
              <a:buChar char=""/>
              <a:defRPr/>
            </a:pPr>
            <a:r>
              <a:rPr lang="id-ID" dirty="0" smtClean="0"/>
              <a:t>Secara umum bentuk model fuzzy Sugeno adalah :</a:t>
            </a:r>
          </a:p>
          <a:p>
            <a:pPr marL="0" indent="0" eaLnBrk="1" fontAlgn="auto" hangingPunct="1">
              <a:spcAft>
                <a:spcPts val="0"/>
              </a:spcAft>
              <a:buFont typeface="Wingdings"/>
              <a:buNone/>
              <a:defRPr/>
            </a:pPr>
            <a:r>
              <a:rPr lang="id-ID" dirty="0" smtClean="0"/>
              <a:t>	If (x1 is A1)•...•(xn is An) then z = f(x,y)</a:t>
            </a:r>
          </a:p>
          <a:p>
            <a:pPr marL="0" indent="0" eaLnBrk="1" fontAlgn="auto" hangingPunct="1">
              <a:spcAft>
                <a:spcPts val="0"/>
              </a:spcAft>
              <a:buFont typeface="Wingdings"/>
              <a:buNone/>
              <a:defRPr/>
            </a:pPr>
            <a:endParaRPr lang="id-ID"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spcAft>
                <a:spcPts val="0"/>
              </a:spcAft>
              <a:buNone/>
              <a:defRPr/>
            </a:pPr>
            <a:r>
              <a:rPr lang="id-ID"/>
              <a:t>Catatan :</a:t>
            </a:r>
          </a:p>
          <a:p>
            <a:pPr marL="0" indent="0">
              <a:spcAft>
                <a:spcPts val="0"/>
              </a:spcAft>
              <a:buNone/>
              <a:defRPr/>
            </a:pPr>
            <a:r>
              <a:rPr lang="id-ID"/>
              <a:t>A1,A2,...,An adalah himpunan fuzzy ke-i sebagai anteseden.</a:t>
            </a:r>
          </a:p>
          <a:p>
            <a:pPr marL="0" indent="0">
              <a:spcAft>
                <a:spcPts val="0"/>
              </a:spcAft>
              <a:buNone/>
              <a:defRPr/>
            </a:pPr>
            <a:r>
              <a:rPr lang="id-ID" sz="2100"/>
              <a:t>Z = f(x,y) adalah fungsi tegas (biasanya merupakan fungsi linier dari x ke y)</a:t>
            </a:r>
          </a:p>
          <a:p>
            <a:pPr marL="0" indent="0">
              <a:spcAft>
                <a:spcPts val="0"/>
              </a:spcAft>
              <a:buNone/>
              <a:defRPr/>
            </a:pPr>
            <a:r>
              <a:rPr lang="id-ID"/>
              <a:t>Misalkan diketahui 2 rule berikut.</a:t>
            </a:r>
          </a:p>
          <a:p>
            <a:pPr marL="0" indent="0">
              <a:spcAft>
                <a:spcPts val="0"/>
              </a:spcAft>
              <a:buNone/>
              <a:defRPr/>
            </a:pPr>
            <a:r>
              <a:rPr lang="id-ID"/>
              <a:t>R1 : If (x is A1) and (y is B1) then z</a:t>
            </a:r>
            <a:r>
              <a:rPr lang="id-ID" sz="2600"/>
              <a:t>1</a:t>
            </a:r>
            <a:r>
              <a:rPr lang="id-ID"/>
              <a:t> = p</a:t>
            </a:r>
            <a:r>
              <a:rPr lang="id-ID" sz="2600"/>
              <a:t>1</a:t>
            </a:r>
            <a:r>
              <a:rPr lang="id-ID"/>
              <a:t>x + q</a:t>
            </a:r>
            <a:r>
              <a:rPr lang="id-ID" sz="2600"/>
              <a:t>1</a:t>
            </a:r>
            <a:r>
              <a:rPr lang="id-ID"/>
              <a:t>y + r</a:t>
            </a:r>
            <a:r>
              <a:rPr lang="id-ID" sz="2600"/>
              <a:t>1</a:t>
            </a:r>
          </a:p>
          <a:p>
            <a:pPr marL="0" indent="0">
              <a:spcAft>
                <a:spcPts val="0"/>
              </a:spcAft>
              <a:buNone/>
              <a:defRPr/>
            </a:pPr>
            <a:r>
              <a:rPr lang="id-ID"/>
              <a:t>R2 : If (x is A2) and (y is B2) then z</a:t>
            </a:r>
            <a:r>
              <a:rPr lang="id-ID" sz="2600"/>
              <a:t>2</a:t>
            </a:r>
            <a:r>
              <a:rPr lang="id-ID"/>
              <a:t> = p</a:t>
            </a:r>
            <a:r>
              <a:rPr lang="id-ID" sz="3100"/>
              <a:t>2</a:t>
            </a:r>
            <a:r>
              <a:rPr lang="id-ID"/>
              <a:t>x + q</a:t>
            </a:r>
            <a:r>
              <a:rPr lang="id-ID" sz="2600"/>
              <a:t>2</a:t>
            </a:r>
            <a:r>
              <a:rPr lang="id-ID"/>
              <a:t>y + r</a:t>
            </a:r>
            <a:r>
              <a:rPr lang="id-ID" sz="2600"/>
              <a:t>2</a:t>
            </a:r>
            <a:endParaRPr lang="id-ID"/>
          </a:p>
          <a:p>
            <a:endParaRPr lang="en-US"/>
          </a:p>
        </p:txBody>
      </p:sp>
    </p:spTree>
    <p:extLst>
      <p:ext uri="{BB962C8B-B14F-4D97-AF65-F5344CB8AC3E}">
        <p14:creationId xmlns:p14="http://schemas.microsoft.com/office/powerpoint/2010/main" val="3257427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844824"/>
            <a:ext cx="8642350" cy="4752826"/>
          </a:xfrm>
        </p:spPr>
        <p:txBody>
          <a:bodyPr>
            <a:normAutofit/>
          </a:bodyPr>
          <a:lstStyle/>
          <a:p>
            <a:pPr marL="514350" indent="-514350" eaLnBrk="1" fontAlgn="auto" hangingPunct="1">
              <a:spcAft>
                <a:spcPts val="0"/>
              </a:spcAft>
              <a:buFont typeface="Wingdings"/>
              <a:buAutoNum type="arabicParenBoth"/>
              <a:defRPr/>
            </a:pPr>
            <a:r>
              <a:rPr lang="id-ID" sz="2400" dirty="0" smtClean="0"/>
              <a:t>Fuzzyfikasi</a:t>
            </a:r>
          </a:p>
          <a:p>
            <a:pPr marL="0" indent="0" eaLnBrk="1" fontAlgn="auto" hangingPunct="1">
              <a:spcAft>
                <a:spcPts val="0"/>
              </a:spcAft>
              <a:buFont typeface="Wingdings"/>
              <a:buNone/>
              <a:defRPr/>
            </a:pPr>
            <a:r>
              <a:rPr lang="id-ID" sz="2400" dirty="0" smtClean="0"/>
              <a:t>(2) Pembentukan basis pengetahuan fuzzy (rule dalam bentuk if...then).</a:t>
            </a:r>
          </a:p>
          <a:p>
            <a:pPr marL="0" indent="0" eaLnBrk="1" fontAlgn="auto" hangingPunct="1">
              <a:spcAft>
                <a:spcPts val="0"/>
              </a:spcAft>
              <a:buFont typeface="Wingdings"/>
              <a:buNone/>
              <a:defRPr/>
            </a:pPr>
            <a:r>
              <a:rPr lang="id-ID" sz="2400" dirty="0" smtClean="0"/>
              <a:t>(3) Mesin inferensi</a:t>
            </a:r>
          </a:p>
          <a:p>
            <a:pPr marL="0" indent="0" eaLnBrk="1" fontAlgn="auto" hangingPunct="1">
              <a:spcAft>
                <a:spcPts val="0"/>
              </a:spcAft>
              <a:buFont typeface="Wingdings"/>
              <a:buNone/>
              <a:defRPr/>
            </a:pPr>
            <a:r>
              <a:rPr lang="id-ID" sz="2400" dirty="0" smtClean="0"/>
              <a:t>Menggunakan fungsi implikasi MIN untuk mendpaatkan nilai </a:t>
            </a:r>
            <a:r>
              <a:rPr lang="el-GR" sz="2400" dirty="0" smtClean="0"/>
              <a:t>α</a:t>
            </a:r>
            <a:r>
              <a:rPr lang="id-ID" sz="2400" dirty="0" smtClean="0"/>
              <a:t>-predikat tiap-tiap rule (</a:t>
            </a:r>
            <a:r>
              <a:rPr lang="el-GR" sz="2400" dirty="0" smtClean="0"/>
              <a:t>α</a:t>
            </a:r>
            <a:r>
              <a:rPr lang="id-ID" sz="2400" dirty="0" smtClean="0"/>
              <a:t>1,</a:t>
            </a:r>
            <a:r>
              <a:rPr lang="el-GR" sz="2400" dirty="0" smtClean="0"/>
              <a:t>α</a:t>
            </a:r>
            <a:r>
              <a:rPr lang="id-ID" sz="2400" dirty="0" smtClean="0"/>
              <a:t>2,</a:t>
            </a:r>
            <a:r>
              <a:rPr lang="el-GR" sz="2400" dirty="0" smtClean="0"/>
              <a:t>α</a:t>
            </a:r>
            <a:r>
              <a:rPr lang="id-ID" sz="2400" dirty="0" smtClean="0"/>
              <a:t>3,...,</a:t>
            </a:r>
            <a:r>
              <a:rPr lang="el-GR" sz="2400" dirty="0" smtClean="0"/>
              <a:t>α</a:t>
            </a:r>
            <a:r>
              <a:rPr lang="id-ID" sz="2400" dirty="0" smtClean="0"/>
              <a:t>n).  Kemudian masing-masing nilai </a:t>
            </a:r>
            <a:r>
              <a:rPr lang="el-GR" sz="2400" dirty="0" smtClean="0"/>
              <a:t>α</a:t>
            </a:r>
            <a:r>
              <a:rPr lang="id-ID" sz="2400" dirty="0" smtClean="0"/>
              <a:t>-predikat ini digunakan untuk menghitung keluaran hasil inferensi secara tegas (crisp) masing-masing rule (z1,z2,z3,...,zn).</a:t>
            </a:r>
          </a:p>
          <a:p>
            <a:pPr marL="0" indent="0" eaLnBrk="1" fontAlgn="auto" hangingPunct="1">
              <a:spcAft>
                <a:spcPts val="0"/>
              </a:spcAft>
              <a:buFont typeface="Wingdings"/>
              <a:buNone/>
              <a:defRPr/>
            </a:pPr>
            <a:r>
              <a:rPr lang="id-ID" sz="2400" dirty="0" smtClean="0"/>
              <a:t>(4) Defuzzyfikasi</a:t>
            </a:r>
          </a:p>
          <a:p>
            <a:pPr marL="0" indent="0" eaLnBrk="1" fontAlgn="auto" hangingPunct="1">
              <a:spcAft>
                <a:spcPts val="0"/>
              </a:spcAft>
              <a:buFont typeface="Wingdings"/>
              <a:buNone/>
              <a:defRPr/>
            </a:pPr>
            <a:r>
              <a:rPr lang="id-ID" sz="2400" dirty="0" smtClean="0"/>
              <a:t>Menggunakan metode rata-rata (average)</a:t>
            </a:r>
          </a:p>
          <a:p>
            <a:pPr marL="0" indent="0" eaLnBrk="1" fontAlgn="auto" hangingPunct="1">
              <a:spcAft>
                <a:spcPts val="0"/>
              </a:spcAft>
              <a:buFont typeface="Wingdings"/>
              <a:buNone/>
              <a:defRPr/>
            </a:pPr>
            <a:endParaRPr lang="id-ID" sz="2400" dirty="0" smtClean="0"/>
          </a:p>
          <a:p>
            <a:pPr marL="274320" indent="-274320" eaLnBrk="1" fontAlgn="auto" hangingPunct="1">
              <a:spcAft>
                <a:spcPts val="0"/>
              </a:spcAft>
              <a:buFont typeface="Wingdings"/>
              <a:buChar char=""/>
              <a:defRPr/>
            </a:pPr>
            <a:endParaRPr lang="id-ID" sz="2400" dirty="0"/>
          </a:p>
        </p:txBody>
      </p:sp>
      <p:graphicFrame>
        <p:nvGraphicFramePr>
          <p:cNvPr id="6146" name="Object 2"/>
          <p:cNvGraphicFramePr>
            <a:graphicFrameLocks noChangeAspect="1"/>
          </p:cNvGraphicFramePr>
          <p:nvPr>
            <p:extLst>
              <p:ext uri="{D42A27DB-BD31-4B8C-83A1-F6EECF244321}">
                <p14:modId xmlns:p14="http://schemas.microsoft.com/office/powerpoint/2010/main" val="1208300377"/>
              </p:ext>
            </p:extLst>
          </p:nvPr>
        </p:nvGraphicFramePr>
        <p:xfrm>
          <a:off x="6300192" y="5229200"/>
          <a:ext cx="1874838" cy="1149350"/>
        </p:xfrm>
        <a:graphic>
          <a:graphicData uri="http://schemas.openxmlformats.org/presentationml/2006/ole">
            <mc:AlternateContent xmlns:mc="http://schemas.openxmlformats.org/markup-compatibility/2006">
              <mc:Choice xmlns:v="urn:schemas-microsoft-com:vml" Requires="v">
                <p:oleObj spid="_x0000_s6153" name="Equation" r:id="rId3" imgW="787320" imgH="482400" progId="Equation.3">
                  <p:embed/>
                </p:oleObj>
              </mc:Choice>
              <mc:Fallback>
                <p:oleObj name="Equation" r:id="rId3" imgW="78732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5229200"/>
                        <a:ext cx="1874838"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188913"/>
            <a:ext cx="8929687" cy="954087"/>
          </a:xfrm>
        </p:spPr>
        <p:txBody>
          <a:bodyPr>
            <a:noAutofit/>
          </a:bodyPr>
          <a:lstStyle/>
          <a:p>
            <a:pPr eaLnBrk="1" fontAlgn="auto" hangingPunct="1">
              <a:spcAft>
                <a:spcPts val="0"/>
              </a:spcAft>
              <a:defRPr/>
            </a:pPr>
            <a:r>
              <a:rPr lang="id-ID" sz="2400" dirty="0" smtClean="0"/>
              <a:t>Skema penalaran fungsi implikasi MIN atau PRODUCT dan proses defuzzyfikasi dilakukan dengan cara mencari nilai rata-ratanya.</a:t>
            </a:r>
            <a:endParaRPr lang="id-ID" sz="2400" dirty="0"/>
          </a:p>
        </p:txBody>
      </p:sp>
      <p:grpSp>
        <p:nvGrpSpPr>
          <p:cNvPr id="7173" name="Group 3"/>
          <p:cNvGrpSpPr>
            <a:grpSpLocks/>
          </p:cNvGrpSpPr>
          <p:nvPr/>
        </p:nvGrpSpPr>
        <p:grpSpPr bwMode="auto">
          <a:xfrm>
            <a:off x="107950" y="1176338"/>
            <a:ext cx="8921750" cy="5614987"/>
            <a:chOff x="107504" y="1176070"/>
            <a:chExt cx="8922547" cy="5616005"/>
          </a:xfrm>
        </p:grpSpPr>
        <p:cxnSp>
          <p:nvCxnSpPr>
            <p:cNvPr id="5" name="Straight Arrow Connector 4"/>
            <p:cNvCxnSpPr/>
            <p:nvPr/>
          </p:nvCxnSpPr>
          <p:spPr>
            <a:xfrm>
              <a:off x="467899" y="3132225"/>
              <a:ext cx="1943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67899" y="1620651"/>
              <a:ext cx="0" cy="15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828293" y="2197017"/>
              <a:ext cx="1389187" cy="917741"/>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8" name="Straight Arrow Connector 7"/>
            <p:cNvCxnSpPr/>
            <p:nvPr/>
          </p:nvCxnSpPr>
          <p:spPr>
            <a:xfrm>
              <a:off x="2987486" y="3068713"/>
              <a:ext cx="19448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987486" y="1557139"/>
              <a:ext cx="0" cy="15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347881" y="2133506"/>
              <a:ext cx="1389186" cy="917741"/>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1" name="Straight Arrow Connector 10"/>
            <p:cNvCxnSpPr/>
            <p:nvPr/>
          </p:nvCxnSpPr>
          <p:spPr>
            <a:xfrm>
              <a:off x="3060518" y="5517082"/>
              <a:ext cx="1943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0518" y="4005508"/>
              <a:ext cx="0" cy="15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273262" y="4950241"/>
              <a:ext cx="687449" cy="549375"/>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4" name="Straight Arrow Connector 13"/>
            <p:cNvCxnSpPr/>
            <p:nvPr/>
          </p:nvCxnSpPr>
          <p:spPr>
            <a:xfrm>
              <a:off x="467899" y="5588532"/>
              <a:ext cx="1943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67899" y="4076958"/>
              <a:ext cx="0" cy="15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828293" y="4832745"/>
              <a:ext cx="1352671" cy="739909"/>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7" name="Straight Connector 16"/>
            <p:cNvCxnSpPr/>
            <p:nvPr/>
          </p:nvCxnSpPr>
          <p:spPr>
            <a:xfrm>
              <a:off x="5508661" y="1341200"/>
              <a:ext cx="71444" cy="4823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36446" y="1341200"/>
              <a:ext cx="0" cy="5112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08276" y="1341200"/>
              <a:ext cx="0" cy="5265104"/>
            </a:xfrm>
            <a:prstGeom prst="line">
              <a:avLst/>
            </a:prstGeom>
          </p:spPr>
          <p:style>
            <a:lnRef idx="1">
              <a:schemeClr val="accent1"/>
            </a:lnRef>
            <a:fillRef idx="0">
              <a:schemeClr val="accent1"/>
            </a:fillRef>
            <a:effectRef idx="0">
              <a:schemeClr val="accent1"/>
            </a:effectRef>
            <a:fontRef idx="minor">
              <a:schemeClr val="tx1"/>
            </a:fontRef>
          </p:style>
        </p:cxnSp>
        <p:sp>
          <p:nvSpPr>
            <p:cNvPr id="26" name="Down Arrow 25"/>
            <p:cNvSpPr/>
            <p:nvPr/>
          </p:nvSpPr>
          <p:spPr>
            <a:xfrm>
              <a:off x="6905786" y="5301143"/>
              <a:ext cx="460416" cy="647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7192" name="TextBox 26"/>
            <p:cNvSpPr txBox="1">
              <a:spLocks noChangeArrowheads="1"/>
            </p:cNvSpPr>
            <p:nvPr/>
          </p:nvSpPr>
          <p:spPr bwMode="auto">
            <a:xfrm>
              <a:off x="156240" y="1620416"/>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7193" name="TextBox 27"/>
            <p:cNvSpPr txBox="1">
              <a:spLocks noChangeArrowheads="1"/>
            </p:cNvSpPr>
            <p:nvPr/>
          </p:nvSpPr>
          <p:spPr bwMode="auto">
            <a:xfrm>
              <a:off x="107504" y="406778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7194" name="TextBox 28"/>
            <p:cNvSpPr txBox="1">
              <a:spLocks noChangeArrowheads="1"/>
            </p:cNvSpPr>
            <p:nvPr/>
          </p:nvSpPr>
          <p:spPr bwMode="auto">
            <a:xfrm>
              <a:off x="1043608" y="1805082"/>
              <a:ext cx="434734" cy="369332"/>
            </a:xfrm>
            <a:prstGeom prst="rect">
              <a:avLst/>
            </a:prstGeom>
            <a:noFill/>
            <a:ln w="9525">
              <a:noFill/>
              <a:miter lim="800000"/>
              <a:headEnd/>
              <a:tailEnd/>
            </a:ln>
          </p:spPr>
          <p:txBody>
            <a:bodyPr wrap="none">
              <a:spAutoFit/>
            </a:bodyPr>
            <a:lstStyle/>
            <a:p>
              <a:r>
                <a:rPr lang="id-ID">
                  <a:latin typeface="Century Schoolbook" pitchFamily="18" charset="0"/>
                </a:rPr>
                <a:t>A1</a:t>
              </a:r>
            </a:p>
          </p:txBody>
        </p:sp>
        <p:sp>
          <p:nvSpPr>
            <p:cNvPr id="7195" name="TextBox 29"/>
            <p:cNvSpPr txBox="1">
              <a:spLocks noChangeArrowheads="1"/>
            </p:cNvSpPr>
            <p:nvPr/>
          </p:nvSpPr>
          <p:spPr bwMode="auto">
            <a:xfrm>
              <a:off x="1043608" y="4211796"/>
              <a:ext cx="434734" cy="369332"/>
            </a:xfrm>
            <a:prstGeom prst="rect">
              <a:avLst/>
            </a:prstGeom>
            <a:noFill/>
            <a:ln w="9525">
              <a:noFill/>
              <a:miter lim="800000"/>
              <a:headEnd/>
              <a:tailEnd/>
            </a:ln>
          </p:spPr>
          <p:txBody>
            <a:bodyPr wrap="none">
              <a:spAutoFit/>
            </a:bodyPr>
            <a:lstStyle/>
            <a:p>
              <a:r>
                <a:rPr lang="id-ID">
                  <a:latin typeface="Century Schoolbook" pitchFamily="18" charset="0"/>
                </a:rPr>
                <a:t>A2</a:t>
              </a:r>
            </a:p>
          </p:txBody>
        </p:sp>
        <p:sp>
          <p:nvSpPr>
            <p:cNvPr id="7196" name="TextBox 30"/>
            <p:cNvSpPr txBox="1">
              <a:spLocks noChangeArrowheads="1"/>
            </p:cNvSpPr>
            <p:nvPr/>
          </p:nvSpPr>
          <p:spPr bwMode="auto">
            <a:xfrm>
              <a:off x="2028448" y="3140968"/>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7197" name="TextBox 31"/>
            <p:cNvSpPr txBox="1">
              <a:spLocks noChangeArrowheads="1"/>
            </p:cNvSpPr>
            <p:nvPr/>
          </p:nvSpPr>
          <p:spPr bwMode="auto">
            <a:xfrm>
              <a:off x="2180848" y="5651956"/>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7198" name="TextBox 32"/>
            <p:cNvSpPr txBox="1">
              <a:spLocks noChangeArrowheads="1"/>
            </p:cNvSpPr>
            <p:nvPr/>
          </p:nvSpPr>
          <p:spPr bwMode="auto">
            <a:xfrm>
              <a:off x="1475656" y="6156012"/>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7199" name="TextBox 33"/>
            <p:cNvSpPr txBox="1">
              <a:spLocks noChangeArrowheads="1"/>
            </p:cNvSpPr>
            <p:nvPr/>
          </p:nvSpPr>
          <p:spPr bwMode="auto">
            <a:xfrm>
              <a:off x="2604512" y="162880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7200" name="TextBox 34"/>
            <p:cNvSpPr txBox="1">
              <a:spLocks noChangeArrowheads="1"/>
            </p:cNvSpPr>
            <p:nvPr/>
          </p:nvSpPr>
          <p:spPr bwMode="auto">
            <a:xfrm>
              <a:off x="2604512" y="4005064"/>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7201" name="TextBox 35"/>
            <p:cNvSpPr txBox="1">
              <a:spLocks noChangeArrowheads="1"/>
            </p:cNvSpPr>
            <p:nvPr/>
          </p:nvSpPr>
          <p:spPr bwMode="auto">
            <a:xfrm>
              <a:off x="3258996" y="615601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7202" name="TextBox 36"/>
            <p:cNvSpPr txBox="1">
              <a:spLocks noChangeArrowheads="1"/>
            </p:cNvSpPr>
            <p:nvPr/>
          </p:nvSpPr>
          <p:spPr bwMode="auto">
            <a:xfrm>
              <a:off x="4635164" y="551723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7203" name="TextBox 37"/>
            <p:cNvSpPr txBox="1">
              <a:spLocks noChangeArrowheads="1"/>
            </p:cNvSpPr>
            <p:nvPr/>
          </p:nvSpPr>
          <p:spPr bwMode="auto">
            <a:xfrm>
              <a:off x="4563156" y="3068960"/>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7204" name="TextBox 38"/>
            <p:cNvSpPr txBox="1">
              <a:spLocks noChangeArrowheads="1"/>
            </p:cNvSpPr>
            <p:nvPr/>
          </p:nvSpPr>
          <p:spPr bwMode="auto">
            <a:xfrm>
              <a:off x="3273170" y="1907540"/>
              <a:ext cx="426720" cy="369332"/>
            </a:xfrm>
            <a:prstGeom prst="rect">
              <a:avLst/>
            </a:prstGeom>
            <a:noFill/>
            <a:ln w="9525">
              <a:noFill/>
              <a:miter lim="800000"/>
              <a:headEnd/>
              <a:tailEnd/>
            </a:ln>
          </p:spPr>
          <p:txBody>
            <a:bodyPr wrap="none">
              <a:spAutoFit/>
            </a:bodyPr>
            <a:lstStyle/>
            <a:p>
              <a:r>
                <a:rPr lang="id-ID">
                  <a:latin typeface="Century Schoolbook" pitchFamily="18" charset="0"/>
                </a:rPr>
                <a:t>B1</a:t>
              </a:r>
            </a:p>
          </p:txBody>
        </p:sp>
        <p:sp>
          <p:nvSpPr>
            <p:cNvPr id="7205" name="TextBox 39"/>
            <p:cNvSpPr txBox="1">
              <a:spLocks noChangeArrowheads="1"/>
            </p:cNvSpPr>
            <p:nvPr/>
          </p:nvSpPr>
          <p:spPr bwMode="auto">
            <a:xfrm>
              <a:off x="3347864" y="4427820"/>
              <a:ext cx="426720" cy="369332"/>
            </a:xfrm>
            <a:prstGeom prst="rect">
              <a:avLst/>
            </a:prstGeom>
            <a:noFill/>
            <a:ln w="9525">
              <a:noFill/>
              <a:miter lim="800000"/>
              <a:headEnd/>
              <a:tailEnd/>
            </a:ln>
          </p:spPr>
          <p:txBody>
            <a:bodyPr wrap="none">
              <a:spAutoFit/>
            </a:bodyPr>
            <a:lstStyle/>
            <a:p>
              <a:r>
                <a:rPr lang="id-ID">
                  <a:latin typeface="Century Schoolbook" pitchFamily="18" charset="0"/>
                </a:rPr>
                <a:t>B2</a:t>
              </a:r>
            </a:p>
          </p:txBody>
        </p:sp>
        <p:sp>
          <p:nvSpPr>
            <p:cNvPr id="7206" name="TextBox 48"/>
            <p:cNvSpPr txBox="1">
              <a:spLocks noChangeArrowheads="1"/>
            </p:cNvSpPr>
            <p:nvPr/>
          </p:nvSpPr>
          <p:spPr bwMode="auto">
            <a:xfrm>
              <a:off x="5508104" y="2411596"/>
              <a:ext cx="433132" cy="369332"/>
            </a:xfrm>
            <a:prstGeom prst="rect">
              <a:avLst/>
            </a:prstGeom>
            <a:noFill/>
            <a:ln w="9525">
              <a:noFill/>
              <a:miter lim="800000"/>
              <a:headEnd/>
              <a:tailEnd/>
            </a:ln>
          </p:spPr>
          <p:txBody>
            <a:bodyPr wrap="none">
              <a:spAutoFit/>
            </a:bodyPr>
            <a:lstStyle/>
            <a:p>
              <a:r>
                <a:rPr lang="id-ID">
                  <a:latin typeface="Century Schoolbook" pitchFamily="18" charset="0"/>
                </a:rPr>
                <a:t>α1</a:t>
              </a:r>
            </a:p>
          </p:txBody>
        </p:sp>
        <p:sp>
          <p:nvSpPr>
            <p:cNvPr id="7207" name="TextBox 49"/>
            <p:cNvSpPr txBox="1">
              <a:spLocks noChangeArrowheads="1"/>
            </p:cNvSpPr>
            <p:nvPr/>
          </p:nvSpPr>
          <p:spPr bwMode="auto">
            <a:xfrm>
              <a:off x="5724128" y="4931876"/>
              <a:ext cx="433132" cy="369332"/>
            </a:xfrm>
            <a:prstGeom prst="rect">
              <a:avLst/>
            </a:prstGeom>
            <a:noFill/>
            <a:ln w="9525">
              <a:noFill/>
              <a:miter lim="800000"/>
              <a:headEnd/>
              <a:tailEnd/>
            </a:ln>
          </p:spPr>
          <p:txBody>
            <a:bodyPr wrap="none">
              <a:spAutoFit/>
            </a:bodyPr>
            <a:lstStyle/>
            <a:p>
              <a:r>
                <a:rPr lang="id-ID">
                  <a:latin typeface="Century Schoolbook" pitchFamily="18" charset="0"/>
                </a:rPr>
                <a:t>α2</a:t>
              </a:r>
            </a:p>
          </p:txBody>
        </p:sp>
        <p:sp>
          <p:nvSpPr>
            <p:cNvPr id="7208" name="TextBox 50"/>
            <p:cNvSpPr txBox="1">
              <a:spLocks noChangeArrowheads="1"/>
            </p:cNvSpPr>
            <p:nvPr/>
          </p:nvSpPr>
          <p:spPr bwMode="auto">
            <a:xfrm>
              <a:off x="4791981" y="6156012"/>
              <a:ext cx="2523832" cy="369332"/>
            </a:xfrm>
            <a:prstGeom prst="rect">
              <a:avLst/>
            </a:prstGeom>
            <a:noFill/>
            <a:ln w="9525">
              <a:noFill/>
              <a:miter lim="800000"/>
              <a:headEnd/>
              <a:tailEnd/>
            </a:ln>
          </p:spPr>
          <p:txBody>
            <a:bodyPr wrap="none">
              <a:spAutoFit/>
            </a:bodyPr>
            <a:lstStyle/>
            <a:p>
              <a:r>
                <a:rPr lang="id-ID">
                  <a:latin typeface="Century Schoolbook" pitchFamily="18" charset="0"/>
                </a:rPr>
                <a:t>Rata-rata Pembobotan = </a:t>
              </a:r>
            </a:p>
          </p:txBody>
        </p:sp>
        <p:graphicFrame>
          <p:nvGraphicFramePr>
            <p:cNvPr id="717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82"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7260965" y="6021288"/>
            <a:ext cx="1769086" cy="770787"/>
          </p:xfrm>
          <a:graphic>
            <a:graphicData uri="http://schemas.openxmlformats.org/presentationml/2006/ole">
              <mc:AlternateContent xmlns:mc="http://schemas.openxmlformats.org/markup-compatibility/2006">
                <mc:Choice xmlns:v="urn:schemas-microsoft-com:vml" Requires="v">
                  <p:oleObj spid="_x0000_s7183" name="Equation" r:id="rId5" imgW="990170" imgH="431613" progId="Equation.3">
                    <p:embed/>
                  </p:oleObj>
                </mc:Choice>
                <mc:Fallback>
                  <p:oleObj name="Equation" r:id="rId5" imgW="990170"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0965" y="6021288"/>
                          <a:ext cx="1769086" cy="77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4" name="Straight Connector 53"/>
            <p:cNvCxnSpPr>
              <a:stCxn id="7" idx="4"/>
            </p:cNvCxnSpPr>
            <p:nvPr/>
          </p:nvCxnSpPr>
          <p:spPr>
            <a:xfrm>
              <a:off x="1782467" y="2273231"/>
              <a:ext cx="3762711" cy="317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708276" y="2565384"/>
              <a:ext cx="183690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3" idx="4"/>
            </p:cNvCxnSpPr>
            <p:nvPr/>
          </p:nvCxnSpPr>
          <p:spPr>
            <a:xfrm>
              <a:off x="3744792" y="4996287"/>
              <a:ext cx="1835314"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863436" y="5250334"/>
              <a:ext cx="371667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213" name="TextBox 61"/>
            <p:cNvSpPr txBox="1">
              <a:spLocks noChangeArrowheads="1"/>
            </p:cNvSpPr>
            <p:nvPr/>
          </p:nvSpPr>
          <p:spPr bwMode="auto">
            <a:xfrm>
              <a:off x="5789626" y="1176070"/>
              <a:ext cx="2030108" cy="369332"/>
            </a:xfrm>
            <a:prstGeom prst="rect">
              <a:avLst/>
            </a:prstGeom>
            <a:noFill/>
            <a:ln w="9525">
              <a:noFill/>
              <a:miter lim="800000"/>
              <a:headEnd/>
              <a:tailEnd/>
            </a:ln>
          </p:spPr>
          <p:txBody>
            <a:bodyPr wrap="none">
              <a:spAutoFit/>
            </a:bodyPr>
            <a:lstStyle/>
            <a:p>
              <a:r>
                <a:rPr lang="id-ID">
                  <a:latin typeface="Century Schoolbook" pitchFamily="18" charset="0"/>
                </a:rPr>
                <a:t>MIN atau PRODUCT</a:t>
              </a:r>
            </a:p>
          </p:txBody>
        </p:sp>
      </p:grpSp>
      <p:sp>
        <p:nvSpPr>
          <p:cNvPr id="7174" name="TextBox 62"/>
          <p:cNvSpPr txBox="1">
            <a:spLocks noChangeArrowheads="1"/>
          </p:cNvSpPr>
          <p:nvPr/>
        </p:nvSpPr>
        <p:spPr bwMode="auto">
          <a:xfrm>
            <a:off x="5999163" y="2312988"/>
            <a:ext cx="1857375" cy="369887"/>
          </a:xfrm>
          <a:prstGeom prst="rect">
            <a:avLst/>
          </a:prstGeom>
          <a:noFill/>
          <a:ln w="9525">
            <a:noFill/>
            <a:miter lim="800000"/>
            <a:headEnd/>
            <a:tailEnd/>
          </a:ln>
        </p:spPr>
        <p:txBody>
          <a:bodyPr wrap="none">
            <a:spAutoFit/>
          </a:bodyPr>
          <a:lstStyle/>
          <a:p>
            <a:r>
              <a:rPr lang="id-ID">
                <a:latin typeface="Century Schoolbook" pitchFamily="18" charset="0"/>
              </a:rPr>
              <a:t>z</a:t>
            </a:r>
            <a:r>
              <a:rPr lang="id-ID" sz="1600">
                <a:latin typeface="Century Schoolbook" pitchFamily="18" charset="0"/>
              </a:rPr>
              <a:t>1</a:t>
            </a:r>
            <a:r>
              <a:rPr lang="id-ID">
                <a:latin typeface="Century Schoolbook" pitchFamily="18" charset="0"/>
              </a:rPr>
              <a:t> = p</a:t>
            </a:r>
            <a:r>
              <a:rPr lang="id-ID" sz="1400">
                <a:latin typeface="Century Schoolbook" pitchFamily="18" charset="0"/>
              </a:rPr>
              <a:t>1</a:t>
            </a:r>
            <a:r>
              <a:rPr lang="id-ID">
                <a:latin typeface="Century Schoolbook" pitchFamily="18" charset="0"/>
              </a:rPr>
              <a:t>x + </a:t>
            </a:r>
            <a:r>
              <a:rPr lang="id-ID" sz="1600">
                <a:latin typeface="Century Schoolbook" pitchFamily="18" charset="0"/>
              </a:rPr>
              <a:t>q1y</a:t>
            </a:r>
            <a:r>
              <a:rPr lang="id-ID">
                <a:latin typeface="Century Schoolbook" pitchFamily="18" charset="0"/>
              </a:rPr>
              <a:t> + r</a:t>
            </a:r>
            <a:r>
              <a:rPr lang="id-ID" sz="1600">
                <a:latin typeface="Century Schoolbook" pitchFamily="18" charset="0"/>
              </a:rPr>
              <a:t>1</a:t>
            </a:r>
            <a:endParaRPr lang="id-ID">
              <a:latin typeface="Century Schoolbook" pitchFamily="18" charset="0"/>
            </a:endParaRPr>
          </a:p>
        </p:txBody>
      </p:sp>
      <p:sp>
        <p:nvSpPr>
          <p:cNvPr id="7175" name="TextBox 63"/>
          <p:cNvSpPr txBox="1">
            <a:spLocks noChangeArrowheads="1"/>
          </p:cNvSpPr>
          <p:nvPr/>
        </p:nvSpPr>
        <p:spPr bwMode="auto">
          <a:xfrm>
            <a:off x="6151563" y="4716463"/>
            <a:ext cx="1844675" cy="368300"/>
          </a:xfrm>
          <a:prstGeom prst="rect">
            <a:avLst/>
          </a:prstGeom>
          <a:noFill/>
          <a:ln w="9525">
            <a:noFill/>
            <a:miter lim="800000"/>
            <a:headEnd/>
            <a:tailEnd/>
          </a:ln>
        </p:spPr>
        <p:txBody>
          <a:bodyPr wrap="none">
            <a:spAutoFit/>
          </a:bodyPr>
          <a:lstStyle/>
          <a:p>
            <a:r>
              <a:rPr lang="id-ID">
                <a:latin typeface="Century Schoolbook" pitchFamily="18" charset="0"/>
              </a:rPr>
              <a:t>z</a:t>
            </a:r>
            <a:r>
              <a:rPr lang="id-ID" sz="1600">
                <a:latin typeface="Century Schoolbook" pitchFamily="18" charset="0"/>
              </a:rPr>
              <a:t>2</a:t>
            </a:r>
            <a:r>
              <a:rPr lang="id-ID">
                <a:latin typeface="Century Schoolbook" pitchFamily="18" charset="0"/>
              </a:rPr>
              <a:t> = p</a:t>
            </a:r>
            <a:r>
              <a:rPr lang="id-ID" sz="1400">
                <a:latin typeface="Century Schoolbook" pitchFamily="18" charset="0"/>
              </a:rPr>
              <a:t>2</a:t>
            </a:r>
            <a:r>
              <a:rPr lang="id-ID">
                <a:latin typeface="Century Schoolbook" pitchFamily="18" charset="0"/>
              </a:rPr>
              <a:t>x + </a:t>
            </a:r>
            <a:r>
              <a:rPr lang="id-ID" sz="1600">
                <a:latin typeface="Century Schoolbook" pitchFamily="18" charset="0"/>
              </a:rPr>
              <a:t>q2y</a:t>
            </a:r>
            <a:r>
              <a:rPr lang="id-ID">
                <a:latin typeface="Century Schoolbook" pitchFamily="18" charset="0"/>
              </a:rPr>
              <a:t> + r</a:t>
            </a:r>
            <a:r>
              <a:rPr lang="id-ID" sz="1600">
                <a:latin typeface="Century Schoolbook" pitchFamily="18" charset="0"/>
              </a:rPr>
              <a:t>2</a:t>
            </a:r>
            <a:endParaRPr lang="id-ID">
              <a:latin typeface="Century Schoolbook"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smtClean="0"/>
              <a:t>SOLUSI</a:t>
            </a:r>
            <a:endParaRPr lang="id-ID" dirty="0"/>
          </a:p>
        </p:txBody>
      </p:sp>
      <p:sp>
        <p:nvSpPr>
          <p:cNvPr id="3" name="Content Placeholder 2"/>
          <p:cNvSpPr>
            <a:spLocks noGrp="1"/>
          </p:cNvSpPr>
          <p:nvPr>
            <p:ph idx="1"/>
          </p:nvPr>
        </p:nvSpPr>
        <p:spPr>
          <a:xfrm>
            <a:off x="457200" y="1867743"/>
            <a:ext cx="8686800" cy="4873625"/>
          </a:xfrm>
        </p:spPr>
        <p:txBody>
          <a:bodyPr>
            <a:normAutofit lnSpcReduction="10000"/>
          </a:bodyPr>
          <a:lstStyle/>
          <a:p>
            <a:pPr marL="274320" indent="-274320" eaLnBrk="1" fontAlgn="auto" hangingPunct="1">
              <a:spcAft>
                <a:spcPts val="0"/>
              </a:spcAft>
              <a:buFont typeface="Wingdings"/>
              <a:buChar char=""/>
              <a:defRPr/>
            </a:pPr>
            <a:r>
              <a:rPr lang="id-ID" dirty="0" smtClean="0"/>
              <a:t>Himpunan fuzzy pada variabel permintaan dan persediaan juga sama seperti penyelesaian pada contoh tersebut. Hanya saja aturan yang digunakan sedikit dimodifikasi, sebagai berikut (dengan asumsi bahwa jumlah permintaan selalu lebih tinggi disbanding dengan jumlah persediaan):</a:t>
            </a:r>
          </a:p>
          <a:p>
            <a:pPr marL="274320" indent="-274320" eaLnBrk="1" fontAlgn="auto" hangingPunct="1">
              <a:spcAft>
                <a:spcPts val="0"/>
              </a:spcAft>
              <a:buFont typeface="Wingdings"/>
              <a:buNone/>
              <a:defRPr/>
            </a:pPr>
            <a:r>
              <a:rPr lang="en-US" dirty="0" smtClean="0"/>
              <a:t>[R1] IF </a:t>
            </a:r>
            <a:r>
              <a:rPr lang="en-US" dirty="0" err="1" smtClean="0"/>
              <a:t>Permintaan</a:t>
            </a:r>
            <a:r>
              <a:rPr lang="en-US" dirty="0" smtClean="0"/>
              <a:t> TURUN And </a:t>
            </a:r>
            <a:r>
              <a:rPr lang="en-US" dirty="0" err="1" smtClean="0"/>
              <a:t>Persediaan</a:t>
            </a:r>
            <a:r>
              <a:rPr lang="en-US" dirty="0" smtClean="0"/>
              <a:t> BANYAK</a:t>
            </a:r>
          </a:p>
          <a:p>
            <a:pPr marL="274320" indent="-274320" eaLnBrk="1" fontAlgn="auto" hangingPunct="1">
              <a:spcAft>
                <a:spcPts val="0"/>
              </a:spcAft>
              <a:buFont typeface="Wingdings"/>
              <a:buNone/>
              <a:defRPr/>
            </a:pPr>
            <a:r>
              <a:rPr lang="en-US" dirty="0" smtClean="0"/>
              <a:t>        THEN </a:t>
            </a:r>
            <a:r>
              <a:rPr lang="en-US" dirty="0" err="1" smtClean="0"/>
              <a:t>Produksi</a:t>
            </a:r>
            <a:r>
              <a:rPr lang="en-US" dirty="0" smtClean="0"/>
              <a:t> </a:t>
            </a:r>
            <a:r>
              <a:rPr lang="en-US" dirty="0" err="1" smtClean="0"/>
              <a:t>Barang</a:t>
            </a:r>
            <a:r>
              <a:rPr lang="en-US" dirty="0" smtClean="0"/>
              <a:t> = </a:t>
            </a:r>
            <a:r>
              <a:rPr lang="en-US" dirty="0" err="1" smtClean="0"/>
              <a:t>Permintaan</a:t>
            </a:r>
            <a:r>
              <a:rPr lang="en-US" dirty="0" smtClean="0"/>
              <a:t> - </a:t>
            </a:r>
            <a:r>
              <a:rPr lang="en-US" dirty="0" err="1" smtClean="0"/>
              <a:t>Persediaan</a:t>
            </a:r>
            <a:r>
              <a:rPr lang="en-US" dirty="0" smtClean="0"/>
              <a:t>;</a:t>
            </a:r>
          </a:p>
          <a:p>
            <a:pPr marL="274320" indent="-274320" eaLnBrk="1" fontAlgn="auto" hangingPunct="1">
              <a:spcAft>
                <a:spcPts val="0"/>
              </a:spcAft>
              <a:buFont typeface="Wingdings"/>
              <a:buNone/>
              <a:defRPr/>
            </a:pPr>
            <a:r>
              <a:rPr lang="en-US" dirty="0" smtClean="0"/>
              <a:t>[R2] IF </a:t>
            </a:r>
            <a:r>
              <a:rPr lang="en-US" dirty="0" err="1" smtClean="0"/>
              <a:t>Permintaan</a:t>
            </a:r>
            <a:r>
              <a:rPr lang="en-US" dirty="0" smtClean="0"/>
              <a:t> TURUN And </a:t>
            </a:r>
            <a:r>
              <a:rPr lang="en-US" dirty="0" err="1" smtClean="0"/>
              <a:t>Persediaan</a:t>
            </a:r>
            <a:r>
              <a:rPr lang="en-US" dirty="0" smtClean="0"/>
              <a:t> SEDIKIT</a:t>
            </a:r>
          </a:p>
          <a:p>
            <a:pPr marL="274320" indent="-274320" eaLnBrk="1" fontAlgn="auto" hangingPunct="1">
              <a:spcAft>
                <a:spcPts val="0"/>
              </a:spcAft>
              <a:buFont typeface="Wingdings"/>
              <a:buNone/>
              <a:defRPr/>
            </a:pPr>
            <a:r>
              <a:rPr lang="en-US" dirty="0" smtClean="0"/>
              <a:t>        THEN </a:t>
            </a:r>
            <a:r>
              <a:rPr lang="en-US" dirty="0" err="1" smtClean="0"/>
              <a:t>Produksi</a:t>
            </a:r>
            <a:r>
              <a:rPr lang="en-US" dirty="0" smtClean="0"/>
              <a:t> </a:t>
            </a:r>
            <a:r>
              <a:rPr lang="en-US" dirty="0" err="1" smtClean="0"/>
              <a:t>Barang</a:t>
            </a:r>
            <a:r>
              <a:rPr lang="en-US" dirty="0" smtClean="0"/>
              <a:t> = </a:t>
            </a:r>
            <a:r>
              <a:rPr lang="en-US" dirty="0" err="1" smtClean="0"/>
              <a:t>Permintaan</a:t>
            </a:r>
            <a:r>
              <a:rPr lang="en-US" dirty="0" smtClean="0"/>
              <a:t>;</a:t>
            </a:r>
          </a:p>
          <a:p>
            <a:pPr marL="274320" indent="-274320" eaLnBrk="1" fontAlgn="auto" hangingPunct="1">
              <a:spcAft>
                <a:spcPts val="0"/>
              </a:spcAft>
              <a:buFont typeface="Wingdings"/>
              <a:buNone/>
              <a:defRPr/>
            </a:pPr>
            <a:r>
              <a:rPr lang="en-US" dirty="0" smtClean="0"/>
              <a:t>[R3] IF </a:t>
            </a:r>
            <a:r>
              <a:rPr lang="en-US" dirty="0" err="1" smtClean="0"/>
              <a:t>Permintaan</a:t>
            </a:r>
            <a:r>
              <a:rPr lang="en-US" dirty="0" smtClean="0"/>
              <a:t> NAIK And </a:t>
            </a:r>
            <a:r>
              <a:rPr lang="en-US" dirty="0" err="1" smtClean="0"/>
              <a:t>Persediaan</a:t>
            </a:r>
            <a:r>
              <a:rPr lang="en-US" dirty="0" smtClean="0"/>
              <a:t> BANYAK</a:t>
            </a:r>
          </a:p>
          <a:p>
            <a:pPr marL="274320" indent="-274320" eaLnBrk="1" fontAlgn="auto" hangingPunct="1">
              <a:spcAft>
                <a:spcPts val="0"/>
              </a:spcAft>
              <a:buFont typeface="Wingdings"/>
              <a:buNone/>
              <a:defRPr/>
            </a:pPr>
            <a:r>
              <a:rPr lang="en-US" dirty="0" smtClean="0"/>
              <a:t>        THEN </a:t>
            </a:r>
            <a:r>
              <a:rPr lang="en-US" dirty="0" err="1" smtClean="0"/>
              <a:t>Produksi</a:t>
            </a:r>
            <a:r>
              <a:rPr lang="en-US" dirty="0" smtClean="0"/>
              <a:t> </a:t>
            </a:r>
            <a:r>
              <a:rPr lang="en-US" dirty="0" err="1" smtClean="0"/>
              <a:t>Barang</a:t>
            </a:r>
            <a:r>
              <a:rPr lang="en-US" dirty="0" smtClean="0"/>
              <a:t> = </a:t>
            </a:r>
            <a:r>
              <a:rPr lang="en-US" dirty="0" err="1" smtClean="0"/>
              <a:t>Permintaan</a:t>
            </a:r>
            <a:r>
              <a:rPr lang="en-US" dirty="0" smtClean="0"/>
              <a:t>;</a:t>
            </a:r>
          </a:p>
          <a:p>
            <a:pPr marL="274320" indent="-274320" eaLnBrk="1" fontAlgn="auto" hangingPunct="1">
              <a:spcAft>
                <a:spcPts val="0"/>
              </a:spcAft>
              <a:buFont typeface="Wingdings"/>
              <a:buNone/>
              <a:defRPr/>
            </a:pPr>
            <a:r>
              <a:rPr lang="en-US" dirty="0" smtClean="0"/>
              <a:t>[R4] IF </a:t>
            </a:r>
            <a:r>
              <a:rPr lang="en-US" dirty="0" err="1" smtClean="0"/>
              <a:t>Permintaan</a:t>
            </a:r>
            <a:r>
              <a:rPr lang="en-US" dirty="0" smtClean="0"/>
              <a:t> NAIK And </a:t>
            </a:r>
            <a:r>
              <a:rPr lang="en-US" dirty="0" err="1" smtClean="0"/>
              <a:t>Persediaan</a:t>
            </a:r>
            <a:r>
              <a:rPr lang="en-US" dirty="0" smtClean="0"/>
              <a:t> SEDIKIT</a:t>
            </a:r>
          </a:p>
          <a:p>
            <a:pPr marL="274320" indent="-274320" eaLnBrk="1" fontAlgn="auto" hangingPunct="1">
              <a:spcAft>
                <a:spcPts val="0"/>
              </a:spcAft>
              <a:buFont typeface="Wingdings"/>
              <a:buNone/>
              <a:defRPr/>
            </a:pPr>
            <a:r>
              <a:rPr lang="en-US" dirty="0" smtClean="0"/>
              <a:t>        THEN </a:t>
            </a:r>
            <a:r>
              <a:rPr lang="en-US" dirty="0" err="1" smtClean="0"/>
              <a:t>Produksi</a:t>
            </a:r>
            <a:r>
              <a:rPr lang="en-US" dirty="0" smtClean="0"/>
              <a:t> </a:t>
            </a:r>
            <a:r>
              <a:rPr lang="en-US" dirty="0" err="1" smtClean="0"/>
              <a:t>Barang</a:t>
            </a:r>
            <a:r>
              <a:rPr lang="en-US" dirty="0" smtClean="0"/>
              <a:t> = 1,25*</a:t>
            </a:r>
            <a:r>
              <a:rPr lang="en-US" dirty="0" err="1" smtClean="0"/>
              <a:t>Permintaan</a:t>
            </a:r>
            <a:r>
              <a:rPr lang="en-US" dirty="0" smtClean="0"/>
              <a:t> - </a:t>
            </a:r>
            <a:r>
              <a:rPr lang="en-US" dirty="0" err="1" smtClean="0"/>
              <a:t>Persediaan</a:t>
            </a:r>
            <a:r>
              <a:rPr lang="en-US" dirty="0" smtClean="0"/>
              <a:t>;</a:t>
            </a:r>
          </a:p>
          <a:p>
            <a:pPr marL="274320" indent="-274320" eaLnBrk="1" fontAlgn="auto" hangingPunct="1">
              <a:spcAft>
                <a:spcPts val="0"/>
              </a:spcAft>
              <a:buFont typeface="Wingdings"/>
              <a:buNone/>
              <a:defRPr/>
            </a:pPr>
            <a:endParaRPr lang="id-ID"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696552"/>
          </a:xfrm>
        </p:spPr>
        <p:txBody>
          <a:bodyPr/>
          <a:lstStyle/>
          <a:p>
            <a:pPr eaLnBrk="1" fontAlgn="auto" hangingPunct="1">
              <a:spcAft>
                <a:spcPts val="0"/>
              </a:spcAft>
              <a:defRPr/>
            </a:pPr>
            <a:r>
              <a:rPr lang="id-ID" smtClean="0"/>
              <a:t>Solusi</a:t>
            </a:r>
            <a:endParaRPr lang="id-ID" dirty="0"/>
          </a:p>
        </p:txBody>
      </p:sp>
      <p:sp>
        <p:nvSpPr>
          <p:cNvPr id="44035" name="Content Placeholder 2"/>
          <p:cNvSpPr>
            <a:spLocks noGrp="1"/>
          </p:cNvSpPr>
          <p:nvPr>
            <p:ph idx="1"/>
          </p:nvPr>
        </p:nvSpPr>
        <p:spPr>
          <a:xfrm>
            <a:off x="285750" y="980728"/>
            <a:ext cx="8572500" cy="5493097"/>
          </a:xfrm>
        </p:spPr>
        <p:txBody>
          <a:bodyPr>
            <a:normAutofit/>
          </a:bodyPr>
          <a:lstStyle/>
          <a:p>
            <a:pPr eaLnBrk="1" hangingPunct="1">
              <a:buFont typeface="Wingdings" charset="2"/>
              <a:buNone/>
            </a:pPr>
            <a:r>
              <a:rPr lang="id-ID" smtClean="0"/>
              <a:t>[</a:t>
            </a:r>
            <a:r>
              <a:rPr lang="id-ID" smtClean="0"/>
              <a:t>R1] IF Permintaan TURUN And Persediaan BANYAK</a:t>
            </a:r>
          </a:p>
          <a:p>
            <a:pPr eaLnBrk="1" hangingPunct="1">
              <a:buFont typeface="Wingdings" charset="2"/>
              <a:buNone/>
            </a:pPr>
            <a:r>
              <a:rPr lang="id-ID" smtClean="0"/>
              <a:t>		THEN Produksi Barang = Permintaan - Persediaan;</a:t>
            </a:r>
          </a:p>
          <a:p>
            <a:pPr eaLnBrk="1" hangingPunct="1">
              <a:buFont typeface="Wingdings" charset="2"/>
              <a:buNone/>
            </a:pPr>
            <a:endParaRPr lang="id-ID" smtClean="0"/>
          </a:p>
          <a:p>
            <a:pPr eaLnBrk="1" hangingPunct="1">
              <a:buFont typeface="Wingdings" charset="2"/>
              <a:buNone/>
            </a:pPr>
            <a:r>
              <a:rPr lang="el-GR" smtClean="0"/>
              <a:t>α-</a:t>
            </a:r>
            <a:r>
              <a:rPr lang="id-ID" smtClean="0"/>
              <a:t>predikat1  = µ</a:t>
            </a:r>
            <a:r>
              <a:rPr lang="id-ID" baseline="-25000" smtClean="0"/>
              <a:t>PmtTURUN ∩PsdBANYAK</a:t>
            </a:r>
            <a:endParaRPr lang="id-ID" smtClean="0"/>
          </a:p>
          <a:p>
            <a:pPr eaLnBrk="1" hangingPunct="1">
              <a:buFont typeface="Wingdings" charset="2"/>
              <a:buNone/>
            </a:pPr>
            <a:r>
              <a:rPr lang="id-ID" smtClean="0"/>
              <a:t>		= min(µ</a:t>
            </a:r>
            <a:r>
              <a:rPr lang="id-ID" baseline="-25000" smtClean="0"/>
              <a:t>PmtTURUN</a:t>
            </a:r>
            <a:r>
              <a:rPr lang="id-ID" smtClean="0"/>
              <a:t>[4000], µ</a:t>
            </a:r>
            <a:r>
              <a:rPr lang="id-ID" baseline="-25000" smtClean="0"/>
              <a:t>PsdBANYAK</a:t>
            </a:r>
            <a:r>
              <a:rPr lang="id-ID" smtClean="0"/>
              <a:t>[300])</a:t>
            </a:r>
          </a:p>
          <a:p>
            <a:pPr eaLnBrk="1" hangingPunct="1">
              <a:buFont typeface="Wingdings" charset="2"/>
              <a:buNone/>
            </a:pPr>
            <a:r>
              <a:rPr lang="id-ID" smtClean="0"/>
              <a:t>		= min(0,25; 0,4)</a:t>
            </a:r>
          </a:p>
          <a:p>
            <a:pPr eaLnBrk="1" hangingPunct="1">
              <a:buFont typeface="Wingdings" charset="2"/>
              <a:buNone/>
            </a:pPr>
            <a:r>
              <a:rPr lang="id-ID" smtClean="0"/>
              <a:t>		= 0,25</a:t>
            </a:r>
          </a:p>
          <a:p>
            <a:pPr eaLnBrk="1" hangingPunct="1">
              <a:buFont typeface="Wingdings" charset="2"/>
              <a:buNone/>
            </a:pPr>
            <a:endParaRPr lang="id-ID" smtClean="0"/>
          </a:p>
          <a:p>
            <a:pPr eaLnBrk="1" hangingPunct="1">
              <a:buFont typeface="Wingdings" charset="2"/>
              <a:buNone/>
            </a:pPr>
            <a:r>
              <a:rPr lang="id-ID" smtClean="0"/>
              <a:t>Nilai z1 </a:t>
            </a:r>
            <a:r>
              <a:rPr lang="id-ID" smtClean="0">
                <a:sym typeface="Wingdings" charset="2"/>
              </a:rPr>
              <a:t> </a:t>
            </a:r>
            <a:r>
              <a:rPr lang="id-ID" smtClean="0"/>
              <a:t>z1 = 4000 – 300 = 3700</a:t>
            </a:r>
          </a:p>
          <a:p>
            <a:pPr eaLnBrk="1" hangingPunct="1"/>
            <a:endParaRPr lang="id-ID"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696552"/>
          </a:xfrm>
        </p:spPr>
        <p:txBody>
          <a:bodyPr/>
          <a:lstStyle/>
          <a:p>
            <a:pPr eaLnBrk="1" fontAlgn="auto" hangingPunct="1">
              <a:spcAft>
                <a:spcPts val="0"/>
              </a:spcAft>
              <a:defRPr/>
            </a:pPr>
            <a:r>
              <a:rPr lang="id-ID" dirty="0" smtClean="0"/>
              <a:t>Solusi</a:t>
            </a:r>
            <a:endParaRPr lang="id-ID" dirty="0"/>
          </a:p>
        </p:txBody>
      </p:sp>
      <p:sp>
        <p:nvSpPr>
          <p:cNvPr id="45059" name="Content Placeholder 2"/>
          <p:cNvSpPr>
            <a:spLocks noGrp="1"/>
          </p:cNvSpPr>
          <p:nvPr>
            <p:ph idx="1"/>
          </p:nvPr>
        </p:nvSpPr>
        <p:spPr>
          <a:xfrm>
            <a:off x="457200" y="980729"/>
            <a:ext cx="8329613" cy="5760640"/>
          </a:xfrm>
        </p:spPr>
        <p:txBody>
          <a:bodyPr/>
          <a:lstStyle/>
          <a:p>
            <a:pPr eaLnBrk="1" hangingPunct="1">
              <a:buFont typeface="Wingdings" charset="2"/>
              <a:buNone/>
            </a:pPr>
            <a:r>
              <a:rPr lang="id-ID" smtClean="0"/>
              <a:t>[R2] IF Permintaan TURUN And Persediaan SEDIKIT</a:t>
            </a:r>
          </a:p>
          <a:p>
            <a:pPr eaLnBrk="1" hangingPunct="1">
              <a:buFont typeface="Wingdings" charset="2"/>
              <a:buNone/>
            </a:pPr>
            <a:r>
              <a:rPr lang="id-ID" smtClean="0"/>
              <a:t>        THEN Produksi Barang = Permintaan;</a:t>
            </a:r>
          </a:p>
          <a:p>
            <a:pPr eaLnBrk="1" hangingPunct="1">
              <a:buFont typeface="Wingdings" charset="2"/>
              <a:buNone/>
            </a:pPr>
            <a:endParaRPr lang="id-ID" smtClean="0"/>
          </a:p>
          <a:p>
            <a:pPr eaLnBrk="1" hangingPunct="1">
              <a:buFont typeface="Wingdings" charset="2"/>
              <a:buNone/>
            </a:pPr>
            <a:r>
              <a:rPr lang="el-GR" smtClean="0"/>
              <a:t>α-</a:t>
            </a:r>
            <a:r>
              <a:rPr lang="id-ID" smtClean="0"/>
              <a:t>predikat2  = µ</a:t>
            </a:r>
            <a:r>
              <a:rPr lang="id-ID" baseline="-25000" smtClean="0"/>
              <a:t>PmtTURUN ∩PsdSEDIKIT</a:t>
            </a:r>
            <a:endParaRPr lang="id-ID" smtClean="0"/>
          </a:p>
          <a:p>
            <a:pPr eaLnBrk="1" hangingPunct="1">
              <a:buFont typeface="Wingdings" charset="2"/>
              <a:buNone/>
            </a:pPr>
            <a:r>
              <a:rPr lang="id-ID" smtClean="0"/>
              <a:t>		= min(µ</a:t>
            </a:r>
            <a:r>
              <a:rPr lang="id-ID" baseline="-25000" smtClean="0"/>
              <a:t>PmtTURUN</a:t>
            </a:r>
            <a:r>
              <a:rPr lang="id-ID" smtClean="0"/>
              <a:t>[4000], µ</a:t>
            </a:r>
            <a:r>
              <a:rPr lang="id-ID" baseline="-25000" smtClean="0"/>
              <a:t>PsdSEDIKIT</a:t>
            </a:r>
            <a:r>
              <a:rPr lang="id-ID" smtClean="0"/>
              <a:t>[300])</a:t>
            </a:r>
          </a:p>
          <a:p>
            <a:pPr eaLnBrk="1" hangingPunct="1">
              <a:buFont typeface="Wingdings" charset="2"/>
              <a:buNone/>
            </a:pPr>
            <a:r>
              <a:rPr lang="id-ID" smtClean="0"/>
              <a:t>		= min(0,25; 0,6)</a:t>
            </a:r>
          </a:p>
          <a:p>
            <a:pPr eaLnBrk="1" hangingPunct="1">
              <a:buFont typeface="Wingdings" charset="2"/>
              <a:buNone/>
            </a:pPr>
            <a:r>
              <a:rPr lang="id-ID" smtClean="0"/>
              <a:t>		= 0,25</a:t>
            </a:r>
          </a:p>
          <a:p>
            <a:pPr eaLnBrk="1" hangingPunct="1">
              <a:buFont typeface="Wingdings" charset="2"/>
              <a:buNone/>
            </a:pPr>
            <a:endParaRPr lang="id-ID" smtClean="0"/>
          </a:p>
          <a:p>
            <a:pPr eaLnBrk="1" hangingPunct="1">
              <a:buFont typeface="Wingdings" charset="2"/>
              <a:buNone/>
            </a:pPr>
            <a:r>
              <a:rPr lang="id-ID" smtClean="0"/>
              <a:t>Nilai z2 </a:t>
            </a:r>
            <a:r>
              <a:rPr lang="id-ID" smtClean="0">
                <a:sym typeface="Wingdings" charset="2"/>
              </a:rPr>
              <a:t> </a:t>
            </a:r>
            <a:r>
              <a:rPr lang="id-ID" smtClean="0"/>
              <a:t>z2 = 4000</a:t>
            </a:r>
          </a:p>
          <a:p>
            <a:pPr eaLnBrk="1" hangingPunct="1"/>
            <a:endParaRPr lang="id-ID"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696552"/>
          </a:xfrm>
        </p:spPr>
        <p:txBody>
          <a:bodyPr/>
          <a:lstStyle/>
          <a:p>
            <a:pPr eaLnBrk="1" fontAlgn="auto" hangingPunct="1">
              <a:spcAft>
                <a:spcPts val="0"/>
              </a:spcAft>
              <a:defRPr/>
            </a:pPr>
            <a:r>
              <a:rPr lang="id-ID" dirty="0" smtClean="0"/>
              <a:t>Solusi</a:t>
            </a:r>
            <a:endParaRPr lang="id-ID" dirty="0"/>
          </a:p>
        </p:txBody>
      </p:sp>
      <p:sp>
        <p:nvSpPr>
          <p:cNvPr id="46083" name="Content Placeholder 2"/>
          <p:cNvSpPr>
            <a:spLocks noGrp="1"/>
          </p:cNvSpPr>
          <p:nvPr>
            <p:ph idx="1"/>
          </p:nvPr>
        </p:nvSpPr>
        <p:spPr>
          <a:xfrm>
            <a:off x="457200" y="980729"/>
            <a:ext cx="8329613" cy="5760640"/>
          </a:xfrm>
        </p:spPr>
        <p:txBody>
          <a:bodyPr/>
          <a:lstStyle/>
          <a:p>
            <a:pPr eaLnBrk="1" hangingPunct="1">
              <a:buFont typeface="Wingdings" charset="2"/>
              <a:buNone/>
            </a:pPr>
            <a:r>
              <a:rPr lang="id-ID" smtClean="0"/>
              <a:t>[R3] IF Permintaan NAIK And Persediaan BANYAK</a:t>
            </a:r>
          </a:p>
          <a:p>
            <a:pPr eaLnBrk="1" hangingPunct="1">
              <a:buFont typeface="Wingdings" charset="2"/>
              <a:buNone/>
            </a:pPr>
            <a:r>
              <a:rPr lang="id-ID" smtClean="0"/>
              <a:t>        THEN Produksi Barang = Permintaan;</a:t>
            </a:r>
          </a:p>
          <a:p>
            <a:pPr eaLnBrk="1" hangingPunct="1">
              <a:buFont typeface="Wingdings" charset="2"/>
              <a:buNone/>
            </a:pPr>
            <a:endParaRPr lang="id-ID" smtClean="0"/>
          </a:p>
          <a:p>
            <a:pPr eaLnBrk="1" hangingPunct="1">
              <a:buFont typeface="Wingdings" charset="2"/>
              <a:buNone/>
            </a:pPr>
            <a:r>
              <a:rPr lang="el-GR" smtClean="0"/>
              <a:t>α-</a:t>
            </a:r>
            <a:r>
              <a:rPr lang="id-ID" smtClean="0"/>
              <a:t>predikat3  = µ</a:t>
            </a:r>
            <a:r>
              <a:rPr lang="id-ID" baseline="-25000" smtClean="0"/>
              <a:t>PmtNAIK ∩PsdBANYAK</a:t>
            </a:r>
            <a:endParaRPr lang="id-ID" smtClean="0"/>
          </a:p>
          <a:p>
            <a:pPr eaLnBrk="1" hangingPunct="1">
              <a:buFont typeface="Wingdings" charset="2"/>
              <a:buNone/>
            </a:pPr>
            <a:r>
              <a:rPr lang="id-ID" smtClean="0"/>
              <a:t>		= min(µ</a:t>
            </a:r>
            <a:r>
              <a:rPr lang="id-ID" baseline="-25000" smtClean="0"/>
              <a:t>PmtNAIK</a:t>
            </a:r>
            <a:r>
              <a:rPr lang="id-ID" smtClean="0"/>
              <a:t>[4000], µ</a:t>
            </a:r>
            <a:r>
              <a:rPr lang="id-ID" baseline="-25000" smtClean="0"/>
              <a:t>PsdBANYAK</a:t>
            </a:r>
            <a:r>
              <a:rPr lang="id-ID" smtClean="0"/>
              <a:t>[300])</a:t>
            </a:r>
          </a:p>
          <a:p>
            <a:pPr eaLnBrk="1" hangingPunct="1">
              <a:buFont typeface="Wingdings" charset="2"/>
              <a:buNone/>
            </a:pPr>
            <a:r>
              <a:rPr lang="id-ID" smtClean="0"/>
              <a:t>		= min(0,75; 0,4)</a:t>
            </a:r>
          </a:p>
          <a:p>
            <a:pPr eaLnBrk="1" hangingPunct="1">
              <a:buFont typeface="Wingdings" charset="2"/>
              <a:buNone/>
            </a:pPr>
            <a:r>
              <a:rPr lang="id-ID" smtClean="0"/>
              <a:t>		= 0,4</a:t>
            </a:r>
          </a:p>
          <a:p>
            <a:pPr eaLnBrk="1" hangingPunct="1">
              <a:buFont typeface="Wingdings" charset="2"/>
              <a:buNone/>
            </a:pPr>
            <a:endParaRPr lang="id-ID" smtClean="0"/>
          </a:p>
          <a:p>
            <a:pPr eaLnBrk="1" hangingPunct="1">
              <a:buFont typeface="Wingdings" charset="2"/>
              <a:buNone/>
            </a:pPr>
            <a:r>
              <a:rPr lang="id-ID" smtClean="0"/>
              <a:t>Nilai z3 </a:t>
            </a:r>
            <a:r>
              <a:rPr lang="id-ID" smtClean="0">
                <a:sym typeface="Wingdings" charset="2"/>
              </a:rPr>
              <a:t></a:t>
            </a:r>
            <a:r>
              <a:rPr lang="id-ID" smtClean="0"/>
              <a:t> z3 = 4000</a:t>
            </a:r>
          </a:p>
          <a:p>
            <a:pPr eaLnBrk="1" hangingPunct="1"/>
            <a:endParaRPr lang="id-ID"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552536"/>
          </a:xfrm>
        </p:spPr>
        <p:txBody>
          <a:bodyPr>
            <a:normAutofit fontScale="90000"/>
          </a:bodyPr>
          <a:lstStyle/>
          <a:p>
            <a:pPr eaLnBrk="1" fontAlgn="auto" hangingPunct="1">
              <a:spcAft>
                <a:spcPts val="0"/>
              </a:spcAft>
              <a:defRPr/>
            </a:pPr>
            <a:r>
              <a:rPr lang="id-ID" dirty="0" smtClean="0"/>
              <a:t>Solusi</a:t>
            </a:r>
            <a:endParaRPr lang="id-ID" dirty="0"/>
          </a:p>
        </p:txBody>
      </p:sp>
      <p:sp>
        <p:nvSpPr>
          <p:cNvPr id="47107" name="Content Placeholder 2"/>
          <p:cNvSpPr>
            <a:spLocks noGrp="1"/>
          </p:cNvSpPr>
          <p:nvPr>
            <p:ph idx="1"/>
          </p:nvPr>
        </p:nvSpPr>
        <p:spPr>
          <a:xfrm>
            <a:off x="457200" y="908720"/>
            <a:ext cx="8401050" cy="5832649"/>
          </a:xfrm>
        </p:spPr>
        <p:txBody>
          <a:bodyPr/>
          <a:lstStyle/>
          <a:p>
            <a:pPr eaLnBrk="1" hangingPunct="1">
              <a:buFont typeface="Wingdings" charset="2"/>
              <a:buNone/>
            </a:pPr>
            <a:r>
              <a:rPr lang="id-ID" smtClean="0"/>
              <a:t>[R4] IF Permintaan NAIK And Persediaan SEDIKIT</a:t>
            </a:r>
          </a:p>
          <a:p>
            <a:pPr eaLnBrk="1" hangingPunct="1">
              <a:buFont typeface="Wingdings" charset="2"/>
              <a:buNone/>
            </a:pPr>
            <a:r>
              <a:rPr lang="id-ID" smtClean="0"/>
              <a:t>THEN Produksi Barang = 1,25*Permintaan - Persediaan;</a:t>
            </a:r>
          </a:p>
          <a:p>
            <a:pPr eaLnBrk="1" hangingPunct="1">
              <a:buFont typeface="Wingdings" charset="2"/>
              <a:buNone/>
            </a:pPr>
            <a:endParaRPr lang="id-ID" smtClean="0"/>
          </a:p>
          <a:p>
            <a:pPr eaLnBrk="1" hangingPunct="1">
              <a:buFont typeface="Wingdings" charset="2"/>
              <a:buNone/>
            </a:pPr>
            <a:r>
              <a:rPr lang="el-GR" smtClean="0"/>
              <a:t>α-</a:t>
            </a:r>
            <a:r>
              <a:rPr lang="id-ID" smtClean="0"/>
              <a:t>predikat4  = µ</a:t>
            </a:r>
            <a:r>
              <a:rPr lang="id-ID" baseline="-25000" smtClean="0"/>
              <a:t>PmtNAIK ∩PsdSEDIKIT</a:t>
            </a:r>
            <a:endParaRPr lang="id-ID" smtClean="0"/>
          </a:p>
          <a:p>
            <a:pPr eaLnBrk="1" hangingPunct="1">
              <a:buFont typeface="Wingdings" charset="2"/>
              <a:buNone/>
            </a:pPr>
            <a:r>
              <a:rPr lang="id-ID" smtClean="0"/>
              <a:t>		= min(µ</a:t>
            </a:r>
            <a:r>
              <a:rPr lang="id-ID" baseline="-25000" smtClean="0"/>
              <a:t>PmtNAIK</a:t>
            </a:r>
            <a:r>
              <a:rPr lang="id-ID" smtClean="0"/>
              <a:t>[4000], µ</a:t>
            </a:r>
            <a:r>
              <a:rPr lang="id-ID" baseline="-25000" smtClean="0"/>
              <a:t>PsdSEDIKIT</a:t>
            </a:r>
            <a:r>
              <a:rPr lang="id-ID" smtClean="0"/>
              <a:t>[300])</a:t>
            </a:r>
          </a:p>
          <a:p>
            <a:pPr eaLnBrk="1" hangingPunct="1">
              <a:buFont typeface="Wingdings" charset="2"/>
              <a:buNone/>
            </a:pPr>
            <a:r>
              <a:rPr lang="id-ID" smtClean="0"/>
              <a:t>		= min(0,75; 0,6)</a:t>
            </a:r>
          </a:p>
          <a:p>
            <a:pPr eaLnBrk="1" hangingPunct="1">
              <a:buFont typeface="Wingdings" charset="2"/>
              <a:buNone/>
            </a:pPr>
            <a:r>
              <a:rPr lang="id-ID" smtClean="0"/>
              <a:t>		= 0,6</a:t>
            </a:r>
          </a:p>
          <a:p>
            <a:pPr eaLnBrk="1" hangingPunct="1">
              <a:buFont typeface="Wingdings" charset="2"/>
              <a:buNone/>
            </a:pPr>
            <a:endParaRPr lang="id-ID" smtClean="0"/>
          </a:p>
          <a:p>
            <a:pPr eaLnBrk="1" hangingPunct="1">
              <a:buFont typeface="Wingdings" charset="2"/>
              <a:buNone/>
            </a:pPr>
            <a:r>
              <a:rPr lang="id-ID" smtClean="0"/>
              <a:t>Nilai z4 </a:t>
            </a:r>
            <a:r>
              <a:rPr lang="id-ID" smtClean="0">
                <a:sym typeface="Wingdings" charset="2"/>
              </a:rPr>
              <a:t></a:t>
            </a:r>
            <a:r>
              <a:rPr lang="id-ID" smtClean="0"/>
              <a:t> z4 = 1,25*4000 – 300 = 4700</a:t>
            </a:r>
          </a:p>
          <a:p>
            <a:pPr eaLnBrk="1" hangingPunct="1">
              <a:buFont typeface="Wingdings" charset="2"/>
              <a:buNone/>
            </a:pPr>
            <a:r>
              <a:rPr lang="id-ID" smtClean="0"/>
              <a:t> </a:t>
            </a:r>
          </a:p>
          <a:p>
            <a:pPr eaLnBrk="1" hangingPunct="1"/>
            <a:endParaRPr lang="id-ID"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844824"/>
            <a:ext cx="8569325" cy="4752826"/>
          </a:xfrm>
        </p:spPr>
        <p:txBody>
          <a:bodyPr>
            <a:normAutofit/>
          </a:bodyPr>
          <a:lstStyle/>
          <a:p>
            <a:pPr marL="274320" indent="-274320" eaLnBrk="1" fontAlgn="auto" hangingPunct="1">
              <a:spcAft>
                <a:spcPts val="0"/>
              </a:spcAft>
              <a:buFont typeface="Wingdings"/>
              <a:buChar char=""/>
              <a:defRPr/>
            </a:pPr>
            <a:r>
              <a:rPr lang="id-ID" dirty="0" smtClean="0"/>
              <a:t>Secara umum :</a:t>
            </a:r>
          </a:p>
          <a:p>
            <a:pPr marL="0" indent="0" eaLnBrk="1" fontAlgn="auto" hangingPunct="1">
              <a:spcAft>
                <a:spcPts val="0"/>
              </a:spcAft>
              <a:buFont typeface="Wingdings"/>
              <a:buNone/>
              <a:defRPr/>
            </a:pPr>
            <a:r>
              <a:rPr lang="id-ID" dirty="0" smtClean="0"/>
              <a:t>	If (X is A) and (Y is B) then (Z is C)</a:t>
            </a:r>
          </a:p>
          <a:p>
            <a:pPr marL="0" indent="0" eaLnBrk="1" fontAlgn="auto" hangingPunct="1">
              <a:spcAft>
                <a:spcPts val="0"/>
              </a:spcAft>
              <a:buFont typeface="Wingdings"/>
              <a:buNone/>
              <a:defRPr/>
            </a:pPr>
            <a:r>
              <a:rPr lang="id-ID" dirty="0" smtClean="0"/>
              <a:t>Dimana A,B, dan C adalah himpunan fuzzy.</a:t>
            </a:r>
          </a:p>
          <a:p>
            <a:pPr marL="0" indent="0" eaLnBrk="1" fontAlgn="auto" hangingPunct="1">
              <a:spcAft>
                <a:spcPts val="0"/>
              </a:spcAft>
              <a:buFont typeface="Wingdings"/>
              <a:buNone/>
              <a:defRPr/>
            </a:pPr>
            <a:endParaRPr lang="id-ID" dirty="0" smtClean="0"/>
          </a:p>
          <a:p>
            <a:pPr marL="0" indent="0" eaLnBrk="1" fontAlgn="auto" hangingPunct="1">
              <a:spcAft>
                <a:spcPts val="0"/>
              </a:spcAft>
              <a:buFont typeface="Wingdings"/>
              <a:buNone/>
              <a:defRPr/>
            </a:pPr>
            <a:r>
              <a:rPr lang="id-ID" dirty="0" smtClean="0"/>
              <a:t>Misalkan diketahui 2 rule berikut.</a:t>
            </a:r>
          </a:p>
          <a:p>
            <a:pPr marL="0" indent="0" eaLnBrk="1" fontAlgn="auto" hangingPunct="1">
              <a:spcAft>
                <a:spcPts val="0"/>
              </a:spcAft>
              <a:buFont typeface="Wingdings"/>
              <a:buNone/>
              <a:defRPr/>
            </a:pPr>
            <a:r>
              <a:rPr lang="id-ID" dirty="0" smtClean="0"/>
              <a:t>If (x is A1) and (y is B1) then (z is C1)</a:t>
            </a:r>
          </a:p>
          <a:p>
            <a:pPr marL="0" indent="0" eaLnBrk="1" fontAlgn="auto" hangingPunct="1">
              <a:spcAft>
                <a:spcPts val="0"/>
              </a:spcAft>
              <a:buFont typeface="Wingdings"/>
              <a:buNone/>
              <a:defRPr/>
            </a:pPr>
            <a:r>
              <a:rPr lang="id-ID" dirty="0" smtClean="0"/>
              <a:t>If (x is A2) and (y is B2) then (z is C2)</a:t>
            </a:r>
          </a:p>
        </p:txBody>
      </p:sp>
      <p:sp>
        <p:nvSpPr>
          <p:cNvPr id="4" name="Title 1"/>
          <p:cNvSpPr txBox="1">
            <a:spLocks/>
          </p:cNvSpPr>
          <p:nvPr/>
        </p:nvSpPr>
        <p:spPr>
          <a:xfrm>
            <a:off x="214313" y="92075"/>
            <a:ext cx="8472487" cy="908050"/>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a:lstStyle>
          <a:p>
            <a:pPr fontAlgn="auto">
              <a:spcAft>
                <a:spcPts val="0"/>
              </a:spcAft>
              <a:defRPr/>
            </a:pPr>
            <a:r>
              <a:rPr lang="id-ID" smtClean="0">
                <a:solidFill>
                  <a:schemeClr val="bg1"/>
                </a:solidFill>
              </a:rPr>
              <a:t>METODE </a:t>
            </a:r>
            <a:r>
              <a:rPr lang="id-ID">
                <a:solidFill>
                  <a:schemeClr val="bg1"/>
                </a:solidFill>
              </a:rPr>
              <a:t>TSUKAMOTO</a:t>
            </a:r>
            <a:endParaRPr lang="id-ID"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smtClean="0"/>
              <a:t>Solusi</a:t>
            </a:r>
            <a:endParaRPr lang="id-ID" dirty="0"/>
          </a:p>
        </p:txBody>
      </p:sp>
      <p:sp>
        <p:nvSpPr>
          <p:cNvPr id="48131" name="Content Placeholder 2"/>
          <p:cNvSpPr>
            <a:spLocks noGrp="1"/>
          </p:cNvSpPr>
          <p:nvPr>
            <p:ph idx="1"/>
          </p:nvPr>
        </p:nvSpPr>
        <p:spPr>
          <a:xfrm>
            <a:off x="457200" y="1867743"/>
            <a:ext cx="8186738" cy="4873625"/>
          </a:xfrm>
        </p:spPr>
        <p:txBody>
          <a:bodyPr>
            <a:normAutofit lnSpcReduction="10000"/>
          </a:bodyPr>
          <a:lstStyle/>
          <a:p>
            <a:pPr eaLnBrk="1" hangingPunct="1">
              <a:buFont typeface="Wingdings" charset="2"/>
              <a:buNone/>
            </a:pPr>
            <a:r>
              <a:rPr lang="id-ID" smtClean="0"/>
              <a:t>Dari sini kita dapat mencari berapakah nilai z, yaitu:</a:t>
            </a:r>
          </a:p>
          <a:p>
            <a:pPr eaLnBrk="1" hangingPunct="1">
              <a:buFont typeface="Wingdings" charset="2"/>
              <a:buNone/>
            </a:pPr>
            <a:r>
              <a:rPr lang="id-ID" smtClean="0"/>
              <a:t>z= </a:t>
            </a:r>
            <a:r>
              <a:rPr lang="el-GR" u="sng" smtClean="0"/>
              <a:t>α</a:t>
            </a:r>
            <a:r>
              <a:rPr lang="id-ID" u="sng" smtClean="0"/>
              <a:t>pred</a:t>
            </a:r>
            <a:r>
              <a:rPr lang="id-ID" u="sng" baseline="-25000" smtClean="0"/>
              <a:t>1</a:t>
            </a:r>
            <a:r>
              <a:rPr lang="id-ID" u="sng" smtClean="0"/>
              <a:t>*z</a:t>
            </a:r>
            <a:r>
              <a:rPr lang="id-ID" u="sng" baseline="-25000" smtClean="0"/>
              <a:t>1</a:t>
            </a:r>
            <a:r>
              <a:rPr lang="id-ID" u="sng" smtClean="0"/>
              <a:t>+ </a:t>
            </a:r>
            <a:r>
              <a:rPr lang="el-GR" u="sng" smtClean="0"/>
              <a:t>α</a:t>
            </a:r>
            <a:r>
              <a:rPr lang="id-ID" u="sng" smtClean="0"/>
              <a:t>pred</a:t>
            </a:r>
            <a:r>
              <a:rPr lang="id-ID" u="sng" baseline="-25000" smtClean="0"/>
              <a:t>2</a:t>
            </a:r>
            <a:r>
              <a:rPr lang="id-ID" u="sng" smtClean="0"/>
              <a:t>*z</a:t>
            </a:r>
            <a:r>
              <a:rPr lang="id-ID" u="sng" baseline="-25000" smtClean="0"/>
              <a:t>2</a:t>
            </a:r>
            <a:r>
              <a:rPr lang="id-ID" u="sng" smtClean="0"/>
              <a:t>+ </a:t>
            </a:r>
            <a:r>
              <a:rPr lang="el-GR" u="sng" smtClean="0"/>
              <a:t>α</a:t>
            </a:r>
            <a:r>
              <a:rPr lang="id-ID" u="sng" smtClean="0"/>
              <a:t>pred</a:t>
            </a:r>
            <a:r>
              <a:rPr lang="id-ID" u="sng" baseline="-25000" smtClean="0"/>
              <a:t>3</a:t>
            </a:r>
            <a:r>
              <a:rPr lang="id-ID" u="sng" smtClean="0"/>
              <a:t>*z</a:t>
            </a:r>
            <a:r>
              <a:rPr lang="id-ID" u="sng" baseline="-25000" smtClean="0"/>
              <a:t>3</a:t>
            </a:r>
            <a:r>
              <a:rPr lang="id-ID" u="sng" smtClean="0"/>
              <a:t>+ </a:t>
            </a:r>
            <a:r>
              <a:rPr lang="el-GR" u="sng" smtClean="0"/>
              <a:t>α</a:t>
            </a:r>
            <a:r>
              <a:rPr lang="id-ID" u="sng" smtClean="0"/>
              <a:t>pred</a:t>
            </a:r>
            <a:r>
              <a:rPr lang="id-ID" u="sng" baseline="-25000" smtClean="0"/>
              <a:t>4</a:t>
            </a:r>
            <a:r>
              <a:rPr lang="id-ID" u="sng" smtClean="0"/>
              <a:t>*z</a:t>
            </a:r>
            <a:r>
              <a:rPr lang="id-ID" u="sng" baseline="-25000" smtClean="0"/>
              <a:t>4</a:t>
            </a:r>
            <a:endParaRPr lang="id-ID" smtClean="0"/>
          </a:p>
          <a:p>
            <a:pPr eaLnBrk="1" hangingPunct="1">
              <a:buFont typeface="Wingdings" charset="2"/>
              <a:buNone/>
            </a:pPr>
            <a:r>
              <a:rPr lang="id-ID" smtClean="0"/>
              <a:t>		</a:t>
            </a:r>
            <a:r>
              <a:rPr lang="el-GR" smtClean="0"/>
              <a:t>α</a:t>
            </a:r>
            <a:r>
              <a:rPr lang="id-ID" smtClean="0"/>
              <a:t>pred</a:t>
            </a:r>
            <a:r>
              <a:rPr lang="id-ID" baseline="-25000" smtClean="0"/>
              <a:t>1</a:t>
            </a:r>
            <a:r>
              <a:rPr lang="id-ID" smtClean="0"/>
              <a:t>+ </a:t>
            </a:r>
            <a:r>
              <a:rPr lang="el-GR" smtClean="0"/>
              <a:t>α</a:t>
            </a:r>
            <a:r>
              <a:rPr lang="id-ID" smtClean="0"/>
              <a:t>pred</a:t>
            </a:r>
            <a:r>
              <a:rPr lang="id-ID" baseline="-25000" smtClean="0"/>
              <a:t>2</a:t>
            </a:r>
            <a:r>
              <a:rPr lang="id-ID" smtClean="0"/>
              <a:t>+</a:t>
            </a:r>
            <a:r>
              <a:rPr lang="el-GR" smtClean="0"/>
              <a:t>α</a:t>
            </a:r>
            <a:r>
              <a:rPr lang="id-ID" smtClean="0"/>
              <a:t>pred</a:t>
            </a:r>
            <a:r>
              <a:rPr lang="id-ID" baseline="-25000" smtClean="0"/>
              <a:t>3</a:t>
            </a:r>
            <a:r>
              <a:rPr lang="id-ID" smtClean="0"/>
              <a:t>+</a:t>
            </a:r>
            <a:r>
              <a:rPr lang="el-GR" smtClean="0"/>
              <a:t>α</a:t>
            </a:r>
            <a:r>
              <a:rPr lang="id-ID" smtClean="0"/>
              <a:t>pred</a:t>
            </a:r>
            <a:r>
              <a:rPr lang="id-ID" baseline="-25000" smtClean="0"/>
              <a:t>4</a:t>
            </a:r>
            <a:endParaRPr lang="id-ID" smtClean="0"/>
          </a:p>
          <a:p>
            <a:pPr eaLnBrk="1" hangingPunct="1">
              <a:buFont typeface="Wingdings" charset="2"/>
              <a:buNone/>
            </a:pPr>
            <a:r>
              <a:rPr lang="id-ID" smtClean="0"/>
              <a:t>	= </a:t>
            </a:r>
            <a:r>
              <a:rPr lang="id-ID" u="sng" smtClean="0"/>
              <a:t>0,25 * 3700+0,25 * 4000+0,4 * 4000+0,6 * 4700</a:t>
            </a:r>
            <a:endParaRPr lang="id-ID" smtClean="0"/>
          </a:p>
          <a:p>
            <a:pPr eaLnBrk="1" hangingPunct="1">
              <a:buFont typeface="Wingdings" charset="2"/>
              <a:buNone/>
            </a:pPr>
            <a:r>
              <a:rPr lang="id-ID" smtClean="0"/>
              <a:t>		        0,25 + 0,25 + 0,4 + 0,6</a:t>
            </a:r>
          </a:p>
          <a:p>
            <a:pPr eaLnBrk="1" hangingPunct="1">
              <a:buFont typeface="Wingdings" charset="2"/>
              <a:buNone/>
            </a:pPr>
            <a:r>
              <a:rPr lang="id-ID" smtClean="0"/>
              <a:t>	=</a:t>
            </a:r>
            <a:r>
              <a:rPr lang="id-ID" u="sng" smtClean="0"/>
              <a:t>6345</a:t>
            </a:r>
            <a:endParaRPr lang="id-ID" smtClean="0"/>
          </a:p>
          <a:p>
            <a:pPr eaLnBrk="1" hangingPunct="1">
              <a:buFont typeface="Wingdings" charset="2"/>
              <a:buNone/>
            </a:pPr>
            <a:r>
              <a:rPr lang="id-ID" smtClean="0"/>
              <a:t>	   1,5</a:t>
            </a:r>
          </a:p>
          <a:p>
            <a:pPr eaLnBrk="1" hangingPunct="1">
              <a:buFont typeface="Wingdings" charset="2"/>
              <a:buNone/>
            </a:pPr>
            <a:r>
              <a:rPr lang="id-ID" smtClean="0"/>
              <a:t>	=4230</a:t>
            </a:r>
          </a:p>
          <a:p>
            <a:pPr eaLnBrk="1" hangingPunct="1">
              <a:buFont typeface="Wingdings" charset="2"/>
              <a:buNone/>
            </a:pPr>
            <a:r>
              <a:rPr lang="id-ID" smtClean="0"/>
              <a:t>	</a:t>
            </a:r>
          </a:p>
          <a:p>
            <a:pPr eaLnBrk="1" hangingPunct="1">
              <a:buFont typeface="Wingdings" charset="2"/>
              <a:buNone/>
            </a:pPr>
            <a:r>
              <a:rPr lang="id-ID" smtClean="0"/>
              <a:t>Jadi jumlah makanan kaleng jenis ABC yang harus diproduksi sebanyak 4230 kemasan.</a:t>
            </a:r>
          </a:p>
          <a:p>
            <a:pPr eaLnBrk="1" hangingPunct="1"/>
            <a:endParaRPr lang="id-ID"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smtClean="0"/>
              <a:t>Daftar pustaka</a:t>
            </a:r>
            <a:endParaRPr lang="id-ID" dirty="0"/>
          </a:p>
        </p:txBody>
      </p:sp>
      <p:sp>
        <p:nvSpPr>
          <p:cNvPr id="49155" name="Content Placeholder 2"/>
          <p:cNvSpPr>
            <a:spLocks noGrp="1"/>
          </p:cNvSpPr>
          <p:nvPr>
            <p:ph idx="1"/>
          </p:nvPr>
        </p:nvSpPr>
        <p:spPr>
          <a:xfrm>
            <a:off x="457200" y="1792936"/>
            <a:ext cx="8258175" cy="4680889"/>
          </a:xfrm>
        </p:spPr>
        <p:txBody>
          <a:bodyPr/>
          <a:lstStyle/>
          <a:p>
            <a:pPr eaLnBrk="1" hangingPunct="1">
              <a:buFont typeface="Wingdings" charset="2"/>
              <a:buNone/>
            </a:pPr>
            <a:r>
              <a:rPr lang="id-ID" smtClean="0"/>
              <a:t>[1] </a:t>
            </a:r>
            <a:r>
              <a:rPr lang="id-ID" smtClean="0">
                <a:hlinkClick r:id="rId2"/>
              </a:rPr>
              <a:t>http://www.yulyantari.com</a:t>
            </a:r>
            <a:endParaRPr lang="id-ID" smtClean="0"/>
          </a:p>
          <a:p>
            <a:pPr eaLnBrk="1" hangingPunct="1">
              <a:buFont typeface="Wingdings" charset="2"/>
              <a:buNone/>
            </a:pPr>
            <a:r>
              <a:rPr lang="id-ID" smtClean="0"/>
              <a:t>[2] Sri Kusumadewi dan Sri Hartati, “ Neuro-Fuzzy: Integrasi Sistem Fuzzy dan Jaringan Syaraf “, 2010, Graha Ilmu.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844824"/>
            <a:ext cx="8642350" cy="4752826"/>
          </a:xfrm>
        </p:spPr>
        <p:txBody>
          <a:bodyPr>
            <a:normAutofit/>
          </a:bodyPr>
          <a:lstStyle/>
          <a:p>
            <a:pPr marL="514350" indent="-514350" eaLnBrk="1" fontAlgn="auto" hangingPunct="1">
              <a:spcAft>
                <a:spcPts val="0"/>
              </a:spcAft>
              <a:buFont typeface="Wingdings"/>
              <a:buAutoNum type="arabicParenBoth"/>
              <a:defRPr/>
            </a:pPr>
            <a:r>
              <a:rPr lang="id-ID" sz="2400" dirty="0" smtClean="0"/>
              <a:t>Fuzzyfikasi</a:t>
            </a:r>
          </a:p>
          <a:p>
            <a:pPr marL="0" indent="0" eaLnBrk="1" fontAlgn="auto" hangingPunct="1">
              <a:spcAft>
                <a:spcPts val="0"/>
              </a:spcAft>
              <a:buFont typeface="Wingdings"/>
              <a:buNone/>
              <a:defRPr/>
            </a:pPr>
            <a:r>
              <a:rPr lang="id-ID" sz="2400" dirty="0" smtClean="0"/>
              <a:t>(2) Pembentukan basis pengetahuan fuzzy (rule dalam bentuk if...then).</a:t>
            </a:r>
          </a:p>
          <a:p>
            <a:pPr marL="0" indent="0" eaLnBrk="1" fontAlgn="auto" hangingPunct="1">
              <a:spcAft>
                <a:spcPts val="0"/>
              </a:spcAft>
              <a:buFont typeface="Wingdings"/>
              <a:buNone/>
              <a:defRPr/>
            </a:pPr>
            <a:r>
              <a:rPr lang="id-ID" sz="2400" dirty="0" smtClean="0"/>
              <a:t>(3) Mesin inferensi</a:t>
            </a:r>
          </a:p>
          <a:p>
            <a:pPr marL="0" indent="0" eaLnBrk="1" fontAlgn="auto" hangingPunct="1">
              <a:spcAft>
                <a:spcPts val="0"/>
              </a:spcAft>
              <a:buFont typeface="Wingdings"/>
              <a:buNone/>
              <a:defRPr/>
            </a:pPr>
            <a:r>
              <a:rPr lang="id-ID" sz="2400" dirty="0" smtClean="0"/>
              <a:t>Menggunakan fungsi implikasi MIN untuk mendapatkan nilai </a:t>
            </a:r>
            <a:r>
              <a:rPr lang="el-GR" sz="2400" dirty="0" smtClean="0"/>
              <a:t>α</a:t>
            </a:r>
            <a:r>
              <a:rPr lang="id-ID" sz="2400" dirty="0" smtClean="0"/>
              <a:t>-predikat tiap-tiap rule (</a:t>
            </a:r>
            <a:r>
              <a:rPr lang="el-GR" sz="2400" dirty="0" smtClean="0"/>
              <a:t>α</a:t>
            </a:r>
            <a:r>
              <a:rPr lang="id-ID" sz="1800" dirty="0" smtClean="0"/>
              <a:t>1</a:t>
            </a:r>
            <a:r>
              <a:rPr lang="id-ID" sz="2400" dirty="0" smtClean="0"/>
              <a:t>,</a:t>
            </a:r>
            <a:r>
              <a:rPr lang="el-GR" sz="2400" dirty="0" smtClean="0"/>
              <a:t>α</a:t>
            </a:r>
            <a:r>
              <a:rPr lang="id-ID" sz="1800" dirty="0" smtClean="0"/>
              <a:t>2</a:t>
            </a:r>
            <a:r>
              <a:rPr lang="id-ID" sz="2400" dirty="0" smtClean="0"/>
              <a:t>,</a:t>
            </a:r>
            <a:r>
              <a:rPr lang="el-GR" sz="2400" dirty="0" smtClean="0"/>
              <a:t>α</a:t>
            </a:r>
            <a:r>
              <a:rPr lang="id-ID" sz="1800" dirty="0" smtClean="0"/>
              <a:t>3</a:t>
            </a:r>
            <a:r>
              <a:rPr lang="id-ID" sz="2400" dirty="0" smtClean="0"/>
              <a:t>,...,</a:t>
            </a:r>
            <a:r>
              <a:rPr lang="el-GR" sz="2400" dirty="0" smtClean="0"/>
              <a:t>α</a:t>
            </a:r>
            <a:r>
              <a:rPr lang="id-ID" sz="1800" dirty="0" smtClean="0"/>
              <a:t>n</a:t>
            </a:r>
            <a:r>
              <a:rPr lang="id-ID" sz="2400" dirty="0" smtClean="0"/>
              <a:t>). Nilai </a:t>
            </a:r>
            <a:r>
              <a:rPr lang="el-GR" sz="2400" dirty="0" smtClean="0"/>
              <a:t>α</a:t>
            </a:r>
            <a:r>
              <a:rPr lang="id-ID" sz="2400" dirty="0" smtClean="0"/>
              <a:t>-predikat digunakan untuk menghitung keluaran hasil inferensi secara tegas (crisp)  utk z</a:t>
            </a:r>
            <a:r>
              <a:rPr lang="id-ID" sz="1800" dirty="0" smtClean="0"/>
              <a:t>1</a:t>
            </a:r>
            <a:r>
              <a:rPr lang="id-ID" sz="2400" dirty="0" smtClean="0"/>
              <a:t>,z</a:t>
            </a:r>
            <a:r>
              <a:rPr lang="id-ID" sz="1800" dirty="0" smtClean="0"/>
              <a:t>2</a:t>
            </a:r>
            <a:r>
              <a:rPr lang="id-ID" sz="2400" dirty="0" smtClean="0"/>
              <a:t>,z</a:t>
            </a:r>
            <a:r>
              <a:rPr lang="id-ID" sz="1800" dirty="0" smtClean="0"/>
              <a:t>3</a:t>
            </a:r>
            <a:r>
              <a:rPr lang="id-ID" sz="2400" dirty="0" smtClean="0"/>
              <a:t>,...,z</a:t>
            </a:r>
            <a:r>
              <a:rPr lang="id-ID" sz="1800" dirty="0" smtClean="0"/>
              <a:t>n</a:t>
            </a:r>
            <a:r>
              <a:rPr lang="id-ID" sz="2400" dirty="0" smtClean="0"/>
              <a:t>.</a:t>
            </a:r>
          </a:p>
          <a:p>
            <a:pPr marL="0" indent="0" eaLnBrk="1" fontAlgn="auto" hangingPunct="1">
              <a:spcAft>
                <a:spcPts val="0"/>
              </a:spcAft>
              <a:buFont typeface="Wingdings"/>
              <a:buNone/>
              <a:defRPr/>
            </a:pPr>
            <a:r>
              <a:rPr lang="id-ID" sz="2400" dirty="0" smtClean="0"/>
              <a:t>(4) Defuzzyfikasi</a:t>
            </a:r>
          </a:p>
          <a:p>
            <a:pPr marL="0" indent="0" eaLnBrk="1" fontAlgn="auto" hangingPunct="1">
              <a:spcAft>
                <a:spcPts val="0"/>
              </a:spcAft>
              <a:buFont typeface="Wingdings"/>
              <a:buNone/>
              <a:defRPr/>
            </a:pPr>
            <a:endParaRPr lang="id-ID" sz="2400" dirty="0" smtClean="0"/>
          </a:p>
          <a:p>
            <a:pPr marL="274320" indent="-274320" eaLnBrk="1" fontAlgn="auto" hangingPunct="1">
              <a:spcAft>
                <a:spcPts val="0"/>
              </a:spcAft>
              <a:buFont typeface="Wingdings"/>
              <a:buChar char=""/>
              <a:defRPr/>
            </a:pPr>
            <a:endParaRPr lang="id-ID" sz="2400" dirty="0"/>
          </a:p>
        </p:txBody>
      </p:sp>
      <p:graphicFrame>
        <p:nvGraphicFramePr>
          <p:cNvPr id="2050" name="Object 2"/>
          <p:cNvGraphicFramePr>
            <a:graphicFrameLocks noChangeAspect="1"/>
          </p:cNvGraphicFramePr>
          <p:nvPr/>
        </p:nvGraphicFramePr>
        <p:xfrm>
          <a:off x="3286125" y="5072063"/>
          <a:ext cx="2554288" cy="1565275"/>
        </p:xfrm>
        <a:graphic>
          <a:graphicData uri="http://schemas.openxmlformats.org/presentationml/2006/ole">
            <mc:AlternateContent xmlns:mc="http://schemas.openxmlformats.org/markup-compatibility/2006">
              <mc:Choice xmlns:v="urn:schemas-microsoft-com:vml" Requires="v">
                <p:oleObj spid="_x0000_s2057" name="Equation" r:id="rId3" imgW="787320" imgH="482400" progId="Equation.3">
                  <p:embed/>
                </p:oleObj>
              </mc:Choice>
              <mc:Fallback>
                <p:oleObj name="Equation" r:id="rId3" imgW="78732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5072063"/>
                        <a:ext cx="2554288" cy="156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57188"/>
            <a:ext cx="8229600" cy="814387"/>
          </a:xfrm>
        </p:spPr>
        <p:txBody>
          <a:bodyPr>
            <a:noAutofit/>
          </a:bodyPr>
          <a:lstStyle/>
          <a:p>
            <a:pPr eaLnBrk="1" fontAlgn="auto" hangingPunct="1">
              <a:spcAft>
                <a:spcPts val="0"/>
              </a:spcAft>
              <a:defRPr/>
            </a:pPr>
            <a:r>
              <a:rPr lang="id-ID" sz="2400" dirty="0" smtClean="0"/>
              <a:t>Skema fungsi implikasi MIN dan proses defuzzyfikasi dilakukan dengan cara mencari nilai rata-ratanya.</a:t>
            </a:r>
            <a:endParaRPr lang="id-ID" sz="2400" dirty="0"/>
          </a:p>
        </p:txBody>
      </p:sp>
      <p:grpSp>
        <p:nvGrpSpPr>
          <p:cNvPr id="3077" name="Group 112"/>
          <p:cNvGrpSpPr>
            <a:grpSpLocks/>
          </p:cNvGrpSpPr>
          <p:nvPr/>
        </p:nvGrpSpPr>
        <p:grpSpPr bwMode="auto">
          <a:xfrm>
            <a:off x="107950" y="1204913"/>
            <a:ext cx="9063038" cy="5681662"/>
            <a:chOff x="107504" y="1176070"/>
            <a:chExt cx="9062880" cy="5760020"/>
          </a:xfrm>
        </p:grpSpPr>
        <p:cxnSp>
          <p:nvCxnSpPr>
            <p:cNvPr id="5" name="Straight Arrow Connector 4"/>
            <p:cNvCxnSpPr/>
            <p:nvPr/>
          </p:nvCxnSpPr>
          <p:spPr>
            <a:xfrm>
              <a:off x="467861" y="3133093"/>
              <a:ext cx="19446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7861" y="1620263"/>
              <a:ext cx="0" cy="1512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828216" y="2196426"/>
              <a:ext cx="1389039" cy="918963"/>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4" name="Straight Arrow Connector 13"/>
            <p:cNvCxnSpPr/>
            <p:nvPr/>
          </p:nvCxnSpPr>
          <p:spPr>
            <a:xfrm>
              <a:off x="2987179" y="3068717"/>
              <a:ext cx="19446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87179" y="1557496"/>
              <a:ext cx="0" cy="1511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347536" y="2133659"/>
              <a:ext cx="1389038" cy="917354"/>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7" name="Straight Arrow Connector 16"/>
            <p:cNvCxnSpPr/>
            <p:nvPr/>
          </p:nvCxnSpPr>
          <p:spPr>
            <a:xfrm>
              <a:off x="3060203" y="5516605"/>
              <a:ext cx="19430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060203" y="4005384"/>
              <a:ext cx="0" cy="1511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3272924" y="4950098"/>
              <a:ext cx="687376" cy="550413"/>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20" name="Straight Arrow Connector 19"/>
            <p:cNvCxnSpPr/>
            <p:nvPr/>
          </p:nvCxnSpPr>
          <p:spPr>
            <a:xfrm>
              <a:off x="467861" y="5589028"/>
              <a:ext cx="19446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67861" y="4077807"/>
              <a:ext cx="0" cy="1511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828216" y="4832613"/>
              <a:ext cx="1352526" cy="738711"/>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24" name="Straight Connector 23"/>
            <p:cNvCxnSpPr/>
            <p:nvPr/>
          </p:nvCxnSpPr>
          <p:spPr>
            <a:xfrm>
              <a:off x="5508085" y="1340228"/>
              <a:ext cx="71437" cy="4824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371670" y="3068717"/>
              <a:ext cx="2449470" cy="46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300234" y="5399119"/>
              <a:ext cx="2447882" cy="46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336745" y="1557496"/>
              <a:ext cx="34924" cy="1580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371670" y="3752709"/>
              <a:ext cx="0" cy="1668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6644715" y="2347709"/>
              <a:ext cx="1671609" cy="746759"/>
            </a:xfrm>
            <a:custGeom>
              <a:avLst/>
              <a:gdLst>
                <a:gd name="connsiteX0" fmla="*/ 0 w 2052320"/>
                <a:gd name="connsiteY0" fmla="*/ 1148456 h 1154576"/>
                <a:gd name="connsiteX1" fmla="*/ 304800 w 2052320"/>
                <a:gd name="connsiteY1" fmla="*/ 1006216 h 1154576"/>
                <a:gd name="connsiteX2" fmla="*/ 487680 w 2052320"/>
                <a:gd name="connsiteY2" fmla="*/ 152776 h 1154576"/>
                <a:gd name="connsiteX3" fmla="*/ 690880 w 2052320"/>
                <a:gd name="connsiteY3" fmla="*/ 10536 h 1154576"/>
                <a:gd name="connsiteX4" fmla="*/ 2052320 w 2052320"/>
                <a:gd name="connsiteY4" fmla="*/ 10536 h 1154576"/>
                <a:gd name="connsiteX5" fmla="*/ 2052320 w 2052320"/>
                <a:gd name="connsiteY5" fmla="*/ 10536 h 1154576"/>
                <a:gd name="connsiteX6" fmla="*/ 2032000 w 2052320"/>
                <a:gd name="connsiteY6" fmla="*/ 51176 h 1154576"/>
                <a:gd name="connsiteX7" fmla="*/ 2032000 w 2052320"/>
                <a:gd name="connsiteY7" fmla="*/ 71496 h 1154576"/>
                <a:gd name="connsiteX8" fmla="*/ 2052320 w 2052320"/>
                <a:gd name="connsiteY8" fmla="*/ 51176 h 115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2320" h="1154576">
                  <a:moveTo>
                    <a:pt x="0" y="1148456"/>
                  </a:moveTo>
                  <a:cubicBezTo>
                    <a:pt x="111760" y="1160309"/>
                    <a:pt x="223520" y="1172163"/>
                    <a:pt x="304800" y="1006216"/>
                  </a:cubicBezTo>
                  <a:cubicBezTo>
                    <a:pt x="386080" y="840269"/>
                    <a:pt x="423333" y="318723"/>
                    <a:pt x="487680" y="152776"/>
                  </a:cubicBezTo>
                  <a:cubicBezTo>
                    <a:pt x="552027" y="-13171"/>
                    <a:pt x="430107" y="34243"/>
                    <a:pt x="690880" y="10536"/>
                  </a:cubicBezTo>
                  <a:cubicBezTo>
                    <a:pt x="951653" y="-13171"/>
                    <a:pt x="2052320" y="10536"/>
                    <a:pt x="2052320" y="10536"/>
                  </a:cubicBezTo>
                  <a:lnTo>
                    <a:pt x="2052320" y="10536"/>
                  </a:lnTo>
                  <a:cubicBezTo>
                    <a:pt x="2048933" y="17309"/>
                    <a:pt x="2035387" y="41016"/>
                    <a:pt x="2032000" y="51176"/>
                  </a:cubicBezTo>
                  <a:cubicBezTo>
                    <a:pt x="2028613" y="61336"/>
                    <a:pt x="2028613" y="71496"/>
                    <a:pt x="2032000" y="71496"/>
                  </a:cubicBezTo>
                  <a:cubicBezTo>
                    <a:pt x="2035387" y="71496"/>
                    <a:pt x="2043853" y="61336"/>
                    <a:pt x="2052320" y="51176"/>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37" name="Freeform 36"/>
            <p:cNvSpPr/>
            <p:nvPr/>
          </p:nvSpPr>
          <p:spPr>
            <a:xfrm flipH="1">
              <a:off x="6371670" y="4697424"/>
              <a:ext cx="1395389" cy="701696"/>
            </a:xfrm>
            <a:custGeom>
              <a:avLst/>
              <a:gdLst>
                <a:gd name="connsiteX0" fmla="*/ 0 w 2052320"/>
                <a:gd name="connsiteY0" fmla="*/ 1148456 h 1154576"/>
                <a:gd name="connsiteX1" fmla="*/ 304800 w 2052320"/>
                <a:gd name="connsiteY1" fmla="*/ 1006216 h 1154576"/>
                <a:gd name="connsiteX2" fmla="*/ 487680 w 2052320"/>
                <a:gd name="connsiteY2" fmla="*/ 152776 h 1154576"/>
                <a:gd name="connsiteX3" fmla="*/ 690880 w 2052320"/>
                <a:gd name="connsiteY3" fmla="*/ 10536 h 1154576"/>
                <a:gd name="connsiteX4" fmla="*/ 2052320 w 2052320"/>
                <a:gd name="connsiteY4" fmla="*/ 10536 h 1154576"/>
                <a:gd name="connsiteX5" fmla="*/ 2052320 w 2052320"/>
                <a:gd name="connsiteY5" fmla="*/ 10536 h 1154576"/>
                <a:gd name="connsiteX6" fmla="*/ 2032000 w 2052320"/>
                <a:gd name="connsiteY6" fmla="*/ 51176 h 1154576"/>
                <a:gd name="connsiteX7" fmla="*/ 2032000 w 2052320"/>
                <a:gd name="connsiteY7" fmla="*/ 71496 h 1154576"/>
                <a:gd name="connsiteX8" fmla="*/ 2052320 w 2052320"/>
                <a:gd name="connsiteY8" fmla="*/ 51176 h 115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2320" h="1154576">
                  <a:moveTo>
                    <a:pt x="0" y="1148456"/>
                  </a:moveTo>
                  <a:cubicBezTo>
                    <a:pt x="111760" y="1160309"/>
                    <a:pt x="223520" y="1172163"/>
                    <a:pt x="304800" y="1006216"/>
                  </a:cubicBezTo>
                  <a:cubicBezTo>
                    <a:pt x="386080" y="840269"/>
                    <a:pt x="423333" y="318723"/>
                    <a:pt x="487680" y="152776"/>
                  </a:cubicBezTo>
                  <a:cubicBezTo>
                    <a:pt x="552027" y="-13171"/>
                    <a:pt x="430107" y="34243"/>
                    <a:pt x="690880" y="10536"/>
                  </a:cubicBezTo>
                  <a:cubicBezTo>
                    <a:pt x="951653" y="-13171"/>
                    <a:pt x="2052320" y="10536"/>
                    <a:pt x="2052320" y="10536"/>
                  </a:cubicBezTo>
                  <a:lnTo>
                    <a:pt x="2052320" y="10536"/>
                  </a:lnTo>
                  <a:cubicBezTo>
                    <a:pt x="2048933" y="17309"/>
                    <a:pt x="2035387" y="41016"/>
                    <a:pt x="2032000" y="51176"/>
                  </a:cubicBezTo>
                  <a:cubicBezTo>
                    <a:pt x="2028613" y="61336"/>
                    <a:pt x="2028613" y="71496"/>
                    <a:pt x="2032000" y="71496"/>
                  </a:cubicBezTo>
                  <a:cubicBezTo>
                    <a:pt x="2035387" y="71496"/>
                    <a:pt x="2043853" y="61336"/>
                    <a:pt x="2052320" y="51176"/>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39" name="Straight Connector 38"/>
            <p:cNvCxnSpPr/>
            <p:nvPr/>
          </p:nvCxnSpPr>
          <p:spPr>
            <a:xfrm>
              <a:off x="1836262" y="1340228"/>
              <a:ext cx="0" cy="5113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707891" y="1340228"/>
              <a:ext cx="0" cy="5265937"/>
            </a:xfrm>
            <a:prstGeom prst="line">
              <a:avLst/>
            </a:prstGeom>
          </p:spPr>
          <p:style>
            <a:lnRef idx="1">
              <a:schemeClr val="accent1"/>
            </a:lnRef>
            <a:fillRef idx="0">
              <a:schemeClr val="accent1"/>
            </a:fillRef>
            <a:effectRef idx="0">
              <a:schemeClr val="accent1"/>
            </a:effectRef>
            <a:fontRef idx="minor">
              <a:schemeClr val="tx1"/>
            </a:fontRef>
          </p:style>
        </p:cxnSp>
        <p:sp>
          <p:nvSpPr>
            <p:cNvPr id="44" name="Down Arrow 43"/>
            <p:cNvSpPr/>
            <p:nvPr/>
          </p:nvSpPr>
          <p:spPr>
            <a:xfrm>
              <a:off x="7306691" y="5706513"/>
              <a:ext cx="460367" cy="6485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3100" name="TextBox 44"/>
            <p:cNvSpPr txBox="1">
              <a:spLocks noChangeArrowheads="1"/>
            </p:cNvSpPr>
            <p:nvPr/>
          </p:nvSpPr>
          <p:spPr bwMode="auto">
            <a:xfrm>
              <a:off x="156240" y="1620416"/>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01" name="TextBox 45"/>
            <p:cNvSpPr txBox="1">
              <a:spLocks noChangeArrowheads="1"/>
            </p:cNvSpPr>
            <p:nvPr/>
          </p:nvSpPr>
          <p:spPr bwMode="auto">
            <a:xfrm>
              <a:off x="107504" y="406778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02" name="TextBox 46"/>
            <p:cNvSpPr txBox="1">
              <a:spLocks noChangeArrowheads="1"/>
            </p:cNvSpPr>
            <p:nvPr/>
          </p:nvSpPr>
          <p:spPr bwMode="auto">
            <a:xfrm>
              <a:off x="1043608" y="1805082"/>
              <a:ext cx="434734" cy="369332"/>
            </a:xfrm>
            <a:prstGeom prst="rect">
              <a:avLst/>
            </a:prstGeom>
            <a:noFill/>
            <a:ln w="9525">
              <a:noFill/>
              <a:miter lim="800000"/>
              <a:headEnd/>
              <a:tailEnd/>
            </a:ln>
          </p:spPr>
          <p:txBody>
            <a:bodyPr wrap="none">
              <a:spAutoFit/>
            </a:bodyPr>
            <a:lstStyle/>
            <a:p>
              <a:r>
                <a:rPr lang="id-ID">
                  <a:latin typeface="Century Schoolbook" pitchFamily="18" charset="0"/>
                </a:rPr>
                <a:t>A1</a:t>
              </a:r>
            </a:p>
          </p:txBody>
        </p:sp>
        <p:sp>
          <p:nvSpPr>
            <p:cNvPr id="3103" name="TextBox 47"/>
            <p:cNvSpPr txBox="1">
              <a:spLocks noChangeArrowheads="1"/>
            </p:cNvSpPr>
            <p:nvPr/>
          </p:nvSpPr>
          <p:spPr bwMode="auto">
            <a:xfrm>
              <a:off x="1043608" y="4211796"/>
              <a:ext cx="434734" cy="369332"/>
            </a:xfrm>
            <a:prstGeom prst="rect">
              <a:avLst/>
            </a:prstGeom>
            <a:noFill/>
            <a:ln w="9525">
              <a:noFill/>
              <a:miter lim="800000"/>
              <a:headEnd/>
              <a:tailEnd/>
            </a:ln>
          </p:spPr>
          <p:txBody>
            <a:bodyPr wrap="none">
              <a:spAutoFit/>
            </a:bodyPr>
            <a:lstStyle/>
            <a:p>
              <a:r>
                <a:rPr lang="id-ID">
                  <a:latin typeface="Century Schoolbook" pitchFamily="18" charset="0"/>
                </a:rPr>
                <a:t>A2</a:t>
              </a:r>
            </a:p>
          </p:txBody>
        </p:sp>
        <p:sp>
          <p:nvSpPr>
            <p:cNvPr id="3104" name="TextBox 48"/>
            <p:cNvSpPr txBox="1">
              <a:spLocks noChangeArrowheads="1"/>
            </p:cNvSpPr>
            <p:nvPr/>
          </p:nvSpPr>
          <p:spPr bwMode="auto">
            <a:xfrm>
              <a:off x="2028448" y="3140968"/>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3105" name="TextBox 49"/>
            <p:cNvSpPr txBox="1">
              <a:spLocks noChangeArrowheads="1"/>
            </p:cNvSpPr>
            <p:nvPr/>
          </p:nvSpPr>
          <p:spPr bwMode="auto">
            <a:xfrm>
              <a:off x="2180848" y="5651956"/>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3106" name="TextBox 50"/>
            <p:cNvSpPr txBox="1">
              <a:spLocks noChangeArrowheads="1"/>
            </p:cNvSpPr>
            <p:nvPr/>
          </p:nvSpPr>
          <p:spPr bwMode="auto">
            <a:xfrm>
              <a:off x="1475656" y="6156012"/>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3107" name="TextBox 51"/>
            <p:cNvSpPr txBox="1">
              <a:spLocks noChangeArrowheads="1"/>
            </p:cNvSpPr>
            <p:nvPr/>
          </p:nvSpPr>
          <p:spPr bwMode="auto">
            <a:xfrm>
              <a:off x="2604512" y="162880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08" name="TextBox 52"/>
            <p:cNvSpPr txBox="1">
              <a:spLocks noChangeArrowheads="1"/>
            </p:cNvSpPr>
            <p:nvPr/>
          </p:nvSpPr>
          <p:spPr bwMode="auto">
            <a:xfrm>
              <a:off x="2604512" y="4005064"/>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09" name="TextBox 53"/>
            <p:cNvSpPr txBox="1">
              <a:spLocks noChangeArrowheads="1"/>
            </p:cNvSpPr>
            <p:nvPr/>
          </p:nvSpPr>
          <p:spPr bwMode="auto">
            <a:xfrm>
              <a:off x="3258996" y="615601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3110" name="TextBox 54"/>
            <p:cNvSpPr txBox="1">
              <a:spLocks noChangeArrowheads="1"/>
            </p:cNvSpPr>
            <p:nvPr/>
          </p:nvSpPr>
          <p:spPr bwMode="auto">
            <a:xfrm>
              <a:off x="4635164" y="551723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3111" name="TextBox 55"/>
            <p:cNvSpPr txBox="1">
              <a:spLocks noChangeArrowheads="1"/>
            </p:cNvSpPr>
            <p:nvPr/>
          </p:nvSpPr>
          <p:spPr bwMode="auto">
            <a:xfrm>
              <a:off x="4563156" y="3068960"/>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3112" name="TextBox 56"/>
            <p:cNvSpPr txBox="1">
              <a:spLocks noChangeArrowheads="1"/>
            </p:cNvSpPr>
            <p:nvPr/>
          </p:nvSpPr>
          <p:spPr bwMode="auto">
            <a:xfrm>
              <a:off x="3273170" y="1907540"/>
              <a:ext cx="426720" cy="369332"/>
            </a:xfrm>
            <a:prstGeom prst="rect">
              <a:avLst/>
            </a:prstGeom>
            <a:noFill/>
            <a:ln w="9525">
              <a:noFill/>
              <a:miter lim="800000"/>
              <a:headEnd/>
              <a:tailEnd/>
            </a:ln>
          </p:spPr>
          <p:txBody>
            <a:bodyPr wrap="none">
              <a:spAutoFit/>
            </a:bodyPr>
            <a:lstStyle/>
            <a:p>
              <a:r>
                <a:rPr lang="id-ID">
                  <a:latin typeface="Century Schoolbook" pitchFamily="18" charset="0"/>
                </a:rPr>
                <a:t>B1</a:t>
              </a:r>
            </a:p>
          </p:txBody>
        </p:sp>
        <p:sp>
          <p:nvSpPr>
            <p:cNvPr id="3113" name="TextBox 57"/>
            <p:cNvSpPr txBox="1">
              <a:spLocks noChangeArrowheads="1"/>
            </p:cNvSpPr>
            <p:nvPr/>
          </p:nvSpPr>
          <p:spPr bwMode="auto">
            <a:xfrm>
              <a:off x="3347864" y="4427820"/>
              <a:ext cx="426720" cy="369332"/>
            </a:xfrm>
            <a:prstGeom prst="rect">
              <a:avLst/>
            </a:prstGeom>
            <a:noFill/>
            <a:ln w="9525">
              <a:noFill/>
              <a:miter lim="800000"/>
              <a:headEnd/>
              <a:tailEnd/>
            </a:ln>
          </p:spPr>
          <p:txBody>
            <a:bodyPr wrap="none">
              <a:spAutoFit/>
            </a:bodyPr>
            <a:lstStyle/>
            <a:p>
              <a:r>
                <a:rPr lang="id-ID">
                  <a:latin typeface="Century Schoolbook" pitchFamily="18" charset="0"/>
                </a:rPr>
                <a:t>B2</a:t>
              </a:r>
            </a:p>
          </p:txBody>
        </p:sp>
        <p:sp>
          <p:nvSpPr>
            <p:cNvPr id="3114" name="TextBox 58"/>
            <p:cNvSpPr txBox="1">
              <a:spLocks noChangeArrowheads="1"/>
            </p:cNvSpPr>
            <p:nvPr/>
          </p:nvSpPr>
          <p:spPr bwMode="auto">
            <a:xfrm>
              <a:off x="5916880" y="1556792"/>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15" name="TextBox 59"/>
            <p:cNvSpPr txBox="1">
              <a:spLocks noChangeArrowheads="1"/>
            </p:cNvSpPr>
            <p:nvPr/>
          </p:nvSpPr>
          <p:spPr bwMode="auto">
            <a:xfrm>
              <a:off x="5988888" y="378904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16" name="TextBox 60"/>
            <p:cNvSpPr txBox="1">
              <a:spLocks noChangeArrowheads="1"/>
            </p:cNvSpPr>
            <p:nvPr/>
          </p:nvSpPr>
          <p:spPr bwMode="auto">
            <a:xfrm>
              <a:off x="7236296" y="1988840"/>
              <a:ext cx="425116" cy="369332"/>
            </a:xfrm>
            <a:prstGeom prst="rect">
              <a:avLst/>
            </a:prstGeom>
            <a:noFill/>
            <a:ln w="9525">
              <a:noFill/>
              <a:miter lim="800000"/>
              <a:headEnd/>
              <a:tailEnd/>
            </a:ln>
          </p:spPr>
          <p:txBody>
            <a:bodyPr wrap="none">
              <a:spAutoFit/>
            </a:bodyPr>
            <a:lstStyle/>
            <a:p>
              <a:r>
                <a:rPr lang="id-ID">
                  <a:latin typeface="Century Schoolbook" pitchFamily="18" charset="0"/>
                </a:rPr>
                <a:t>C1</a:t>
              </a:r>
            </a:p>
          </p:txBody>
        </p:sp>
        <p:sp>
          <p:nvSpPr>
            <p:cNvPr id="3117" name="TextBox 62"/>
            <p:cNvSpPr txBox="1">
              <a:spLocks noChangeArrowheads="1"/>
            </p:cNvSpPr>
            <p:nvPr/>
          </p:nvSpPr>
          <p:spPr bwMode="auto">
            <a:xfrm>
              <a:off x="6881584" y="4211796"/>
              <a:ext cx="425116" cy="369332"/>
            </a:xfrm>
            <a:prstGeom prst="rect">
              <a:avLst/>
            </a:prstGeom>
            <a:noFill/>
            <a:ln w="9525">
              <a:noFill/>
              <a:miter lim="800000"/>
              <a:headEnd/>
              <a:tailEnd/>
            </a:ln>
          </p:spPr>
          <p:txBody>
            <a:bodyPr wrap="none">
              <a:spAutoFit/>
            </a:bodyPr>
            <a:lstStyle/>
            <a:p>
              <a:r>
                <a:rPr lang="id-ID">
                  <a:latin typeface="Century Schoolbook" pitchFamily="18" charset="0"/>
                </a:rPr>
                <a:t>C2</a:t>
              </a:r>
            </a:p>
          </p:txBody>
        </p:sp>
        <p:sp>
          <p:nvSpPr>
            <p:cNvPr id="3118" name="TextBox 63"/>
            <p:cNvSpPr txBox="1">
              <a:spLocks noChangeArrowheads="1"/>
            </p:cNvSpPr>
            <p:nvPr/>
          </p:nvSpPr>
          <p:spPr bwMode="auto">
            <a:xfrm>
              <a:off x="6953592" y="3140968"/>
              <a:ext cx="393056" cy="369332"/>
            </a:xfrm>
            <a:prstGeom prst="rect">
              <a:avLst/>
            </a:prstGeom>
            <a:noFill/>
            <a:ln w="9525">
              <a:noFill/>
              <a:miter lim="800000"/>
              <a:headEnd/>
              <a:tailEnd/>
            </a:ln>
          </p:spPr>
          <p:txBody>
            <a:bodyPr wrap="none">
              <a:spAutoFit/>
            </a:bodyPr>
            <a:lstStyle/>
            <a:p>
              <a:r>
                <a:rPr lang="id-ID">
                  <a:latin typeface="Century Schoolbook" pitchFamily="18" charset="0"/>
                </a:rPr>
                <a:t>z1</a:t>
              </a:r>
            </a:p>
          </p:txBody>
        </p:sp>
        <p:sp>
          <p:nvSpPr>
            <p:cNvPr id="3119" name="TextBox 64"/>
            <p:cNvSpPr txBox="1">
              <a:spLocks noChangeArrowheads="1"/>
            </p:cNvSpPr>
            <p:nvPr/>
          </p:nvSpPr>
          <p:spPr bwMode="auto">
            <a:xfrm>
              <a:off x="7020272" y="5445224"/>
              <a:ext cx="393056" cy="369332"/>
            </a:xfrm>
            <a:prstGeom prst="rect">
              <a:avLst/>
            </a:prstGeom>
            <a:noFill/>
            <a:ln w="9525">
              <a:noFill/>
              <a:miter lim="800000"/>
              <a:headEnd/>
              <a:tailEnd/>
            </a:ln>
          </p:spPr>
          <p:txBody>
            <a:bodyPr wrap="none">
              <a:spAutoFit/>
            </a:bodyPr>
            <a:lstStyle/>
            <a:p>
              <a:r>
                <a:rPr lang="id-ID">
                  <a:latin typeface="Century Schoolbook" pitchFamily="18" charset="0"/>
                </a:rPr>
                <a:t>z2</a:t>
              </a:r>
            </a:p>
          </p:txBody>
        </p:sp>
        <p:sp>
          <p:nvSpPr>
            <p:cNvPr id="3120" name="TextBox 65"/>
            <p:cNvSpPr txBox="1">
              <a:spLocks noChangeArrowheads="1"/>
            </p:cNvSpPr>
            <p:nvPr/>
          </p:nvSpPr>
          <p:spPr bwMode="auto">
            <a:xfrm>
              <a:off x="8321744" y="3068960"/>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sp>
          <p:nvSpPr>
            <p:cNvPr id="3121" name="TextBox 66"/>
            <p:cNvSpPr txBox="1">
              <a:spLocks noChangeArrowheads="1"/>
            </p:cNvSpPr>
            <p:nvPr/>
          </p:nvSpPr>
          <p:spPr bwMode="auto">
            <a:xfrm>
              <a:off x="8537768" y="5445224"/>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sp>
          <p:nvSpPr>
            <p:cNvPr id="3122" name="TextBox 67"/>
            <p:cNvSpPr txBox="1">
              <a:spLocks noChangeArrowheads="1"/>
            </p:cNvSpPr>
            <p:nvPr/>
          </p:nvSpPr>
          <p:spPr bwMode="auto">
            <a:xfrm>
              <a:off x="5508104" y="2411596"/>
              <a:ext cx="433132" cy="369332"/>
            </a:xfrm>
            <a:prstGeom prst="rect">
              <a:avLst/>
            </a:prstGeom>
            <a:noFill/>
            <a:ln w="9525">
              <a:noFill/>
              <a:miter lim="800000"/>
              <a:headEnd/>
              <a:tailEnd/>
            </a:ln>
          </p:spPr>
          <p:txBody>
            <a:bodyPr wrap="none">
              <a:spAutoFit/>
            </a:bodyPr>
            <a:lstStyle/>
            <a:p>
              <a:r>
                <a:rPr lang="id-ID">
                  <a:latin typeface="Century Schoolbook" pitchFamily="18" charset="0"/>
                </a:rPr>
                <a:t>α1</a:t>
              </a:r>
            </a:p>
          </p:txBody>
        </p:sp>
        <p:sp>
          <p:nvSpPr>
            <p:cNvPr id="3123" name="TextBox 68"/>
            <p:cNvSpPr txBox="1">
              <a:spLocks noChangeArrowheads="1"/>
            </p:cNvSpPr>
            <p:nvPr/>
          </p:nvSpPr>
          <p:spPr bwMode="auto">
            <a:xfrm>
              <a:off x="5724128" y="4931876"/>
              <a:ext cx="433132" cy="369332"/>
            </a:xfrm>
            <a:prstGeom prst="rect">
              <a:avLst/>
            </a:prstGeom>
            <a:noFill/>
            <a:ln w="9525">
              <a:noFill/>
              <a:miter lim="800000"/>
              <a:headEnd/>
              <a:tailEnd/>
            </a:ln>
          </p:spPr>
          <p:txBody>
            <a:bodyPr wrap="none">
              <a:spAutoFit/>
            </a:bodyPr>
            <a:lstStyle/>
            <a:p>
              <a:r>
                <a:rPr lang="id-ID">
                  <a:latin typeface="Century Schoolbook" pitchFamily="18" charset="0"/>
                </a:rPr>
                <a:t>α2</a:t>
              </a:r>
            </a:p>
          </p:txBody>
        </p:sp>
        <p:sp>
          <p:nvSpPr>
            <p:cNvPr id="3124" name="TextBox 69"/>
            <p:cNvSpPr txBox="1">
              <a:spLocks noChangeArrowheads="1"/>
            </p:cNvSpPr>
            <p:nvPr/>
          </p:nvSpPr>
          <p:spPr bwMode="auto">
            <a:xfrm>
              <a:off x="4737133" y="6340678"/>
              <a:ext cx="2523832" cy="369332"/>
            </a:xfrm>
            <a:prstGeom prst="rect">
              <a:avLst/>
            </a:prstGeom>
            <a:noFill/>
            <a:ln w="9525">
              <a:noFill/>
              <a:miter lim="800000"/>
              <a:headEnd/>
              <a:tailEnd/>
            </a:ln>
          </p:spPr>
          <p:txBody>
            <a:bodyPr wrap="none">
              <a:spAutoFit/>
            </a:bodyPr>
            <a:lstStyle/>
            <a:p>
              <a:r>
                <a:rPr lang="id-ID">
                  <a:latin typeface="Century Schoolbook" pitchFamily="18" charset="0"/>
                </a:rPr>
                <a:t>Rata-rata Pembobotan = </a:t>
              </a:r>
            </a:p>
          </p:txBody>
        </p:sp>
        <p:graphicFrame>
          <p:nvGraphicFramePr>
            <p:cNvPr id="307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8"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7401298" y="6165303"/>
            <a:ext cx="1769086" cy="770787"/>
          </p:xfrm>
          <a:graphic>
            <a:graphicData uri="http://schemas.openxmlformats.org/presentationml/2006/ole">
              <mc:AlternateContent xmlns:mc="http://schemas.openxmlformats.org/markup-compatibility/2006">
                <mc:Choice xmlns:v="urn:schemas-microsoft-com:vml" Requires="v">
                  <p:oleObj spid="_x0000_s3089" name="Equation" r:id="rId5" imgW="990170" imgH="431613" progId="Equation.3">
                    <p:embed/>
                  </p:oleObj>
                </mc:Choice>
                <mc:Fallback>
                  <p:oleObj name="Equation" r:id="rId5" imgW="990170"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1298" y="6165303"/>
                          <a:ext cx="1769086" cy="77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4" name="Straight Connector 73"/>
            <p:cNvCxnSpPr>
              <a:stCxn id="13" idx="4"/>
            </p:cNvCxnSpPr>
            <p:nvPr/>
          </p:nvCxnSpPr>
          <p:spPr>
            <a:xfrm>
              <a:off x="1782288" y="2272067"/>
              <a:ext cx="3760721" cy="482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707891" y="2564976"/>
              <a:ext cx="183511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6854" y="2564976"/>
              <a:ext cx="113345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19359" y="2592337"/>
              <a:ext cx="28575" cy="4602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9" idx="4"/>
            </p:cNvCxnSpPr>
            <p:nvPr/>
          </p:nvCxnSpPr>
          <p:spPr>
            <a:xfrm>
              <a:off x="3744404" y="4996771"/>
              <a:ext cx="183511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863248" y="5251055"/>
              <a:ext cx="3716273"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071638" y="5157710"/>
              <a:ext cx="146523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498775" y="5144835"/>
              <a:ext cx="25400" cy="30095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133" name="TextBox 111"/>
            <p:cNvSpPr txBox="1">
              <a:spLocks noChangeArrowheads="1"/>
            </p:cNvSpPr>
            <p:nvPr/>
          </p:nvSpPr>
          <p:spPr bwMode="auto">
            <a:xfrm>
              <a:off x="5789626" y="1176070"/>
              <a:ext cx="2030108" cy="369332"/>
            </a:xfrm>
            <a:prstGeom prst="rect">
              <a:avLst/>
            </a:prstGeom>
            <a:noFill/>
            <a:ln w="9525">
              <a:noFill/>
              <a:miter lim="800000"/>
              <a:headEnd/>
              <a:tailEnd/>
            </a:ln>
          </p:spPr>
          <p:txBody>
            <a:bodyPr wrap="none">
              <a:spAutoFit/>
            </a:bodyPr>
            <a:lstStyle/>
            <a:p>
              <a:r>
                <a:rPr lang="id-ID">
                  <a:latin typeface="Century Schoolbook" pitchFamily="18" charset="0"/>
                </a:rPr>
                <a:t>MIN atau PRODUCT</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175"/>
            <a:ext cx="8229600" cy="5360988"/>
          </a:xfrm>
        </p:spPr>
        <p:txBody>
          <a:bodyPr>
            <a:normAutofit/>
          </a:bodyPr>
          <a:lstStyle/>
          <a:p>
            <a:pPr marL="274320" indent="-274320" eaLnBrk="1" fontAlgn="auto" hangingPunct="1">
              <a:spcAft>
                <a:spcPts val="0"/>
              </a:spcAft>
              <a:buFont typeface="Wingdings"/>
              <a:buChar char=""/>
              <a:defRPr/>
            </a:pPr>
            <a:r>
              <a:rPr lang="id-ID" dirty="0" smtClean="0"/>
              <a:t>Proses defuzzyfikasi dgn rata-rata pembobotan:</a:t>
            </a:r>
          </a:p>
          <a:p>
            <a:pPr marL="0" indent="0" eaLnBrk="1" fontAlgn="auto" hangingPunct="1">
              <a:spcAft>
                <a:spcPts val="0"/>
              </a:spcAft>
              <a:buFont typeface="Wingdings"/>
              <a:buNone/>
              <a:defRPr/>
            </a:pPr>
            <a:endParaRPr lang="id-ID" dirty="0"/>
          </a:p>
        </p:txBody>
      </p:sp>
      <p:graphicFrame>
        <p:nvGraphicFramePr>
          <p:cNvPr id="4098" name="Object 2"/>
          <p:cNvGraphicFramePr>
            <a:graphicFrameLocks noChangeAspect="1"/>
          </p:cNvGraphicFramePr>
          <p:nvPr>
            <p:extLst>
              <p:ext uri="{D42A27DB-BD31-4B8C-83A1-F6EECF244321}">
                <p14:modId xmlns:p14="http://schemas.microsoft.com/office/powerpoint/2010/main" val="3067966269"/>
              </p:ext>
            </p:extLst>
          </p:nvPr>
        </p:nvGraphicFramePr>
        <p:xfrm>
          <a:off x="1103313" y="2204864"/>
          <a:ext cx="3468687" cy="1511300"/>
        </p:xfrm>
        <a:graphic>
          <a:graphicData uri="http://schemas.openxmlformats.org/presentationml/2006/ole">
            <mc:AlternateContent xmlns:mc="http://schemas.openxmlformats.org/markup-compatibility/2006">
              <mc:Choice xmlns:v="urn:schemas-microsoft-com:vml" Requires="v">
                <p:oleObj spid="_x0000_s4105" name="Equation" r:id="rId3" imgW="990170" imgH="431613" progId="Equation.3">
                  <p:embed/>
                </p:oleObj>
              </mc:Choice>
              <mc:Fallback>
                <p:oleObj name="Equation" r:id="rId3" imgW="990170"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2204864"/>
                        <a:ext cx="3468687"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692696"/>
            <a:ext cx="7467600" cy="582612"/>
          </a:xfrm>
        </p:spPr>
        <p:txBody>
          <a:bodyPr>
            <a:normAutofit fontScale="90000"/>
          </a:bodyPr>
          <a:lstStyle/>
          <a:p>
            <a:pPr eaLnBrk="1" fontAlgn="auto" hangingPunct="1">
              <a:spcAft>
                <a:spcPts val="0"/>
              </a:spcAft>
              <a:defRPr/>
            </a:pPr>
            <a:r>
              <a:rPr lang="id-ID" dirty="0" smtClean="0"/>
              <a:t>Contoh[1]</a:t>
            </a:r>
            <a:endParaRPr lang="id-ID" dirty="0"/>
          </a:p>
        </p:txBody>
      </p:sp>
      <p:sp>
        <p:nvSpPr>
          <p:cNvPr id="3" name="Content Placeholder 2"/>
          <p:cNvSpPr>
            <a:spLocks noGrp="1"/>
          </p:cNvSpPr>
          <p:nvPr>
            <p:ph idx="1"/>
          </p:nvPr>
        </p:nvSpPr>
        <p:spPr>
          <a:xfrm>
            <a:off x="457200" y="1988840"/>
            <a:ext cx="8115300" cy="4484985"/>
          </a:xfrm>
        </p:spPr>
        <p:txBody>
          <a:bodyPr>
            <a:normAutofit/>
          </a:bodyPr>
          <a:lstStyle/>
          <a:p>
            <a:pPr marL="274320" indent="-274320" eaLnBrk="1" fontAlgn="auto" hangingPunct="1">
              <a:spcAft>
                <a:spcPts val="0"/>
              </a:spcAft>
              <a:buFont typeface="Wingdings"/>
              <a:buChar char=""/>
              <a:defRPr/>
            </a:pPr>
            <a:r>
              <a:rPr lang="id-ID" dirty="0" smtClean="0"/>
              <a:t>Suatu perusahaan makanan kaleng akan memproduksi makanan jenis ABC. Dari data 1 bulan terakhir, </a:t>
            </a:r>
          </a:p>
          <a:p>
            <a:pPr marL="539750" indent="-269875" eaLnBrk="1" fontAlgn="auto" hangingPunct="1">
              <a:spcAft>
                <a:spcPts val="0"/>
              </a:spcAft>
              <a:buFont typeface="Arial" pitchFamily="34" charset="0"/>
              <a:buChar char="•"/>
              <a:defRPr/>
            </a:pPr>
            <a:r>
              <a:rPr lang="id-ID" dirty="0" smtClean="0"/>
              <a:t>permintaan terbesar hingga mencapai 5000 kemasan/hari, dan permintaan terkecil sampai 1000 kemasan/hari. </a:t>
            </a:r>
          </a:p>
          <a:p>
            <a:pPr marL="539750" indent="-269875" eaLnBrk="1" fontAlgn="auto" hangingPunct="1">
              <a:spcAft>
                <a:spcPts val="0"/>
              </a:spcAft>
              <a:buFont typeface="Arial" pitchFamily="34" charset="0"/>
              <a:buChar char="•"/>
              <a:defRPr/>
            </a:pPr>
            <a:r>
              <a:rPr lang="id-ID" dirty="0" smtClean="0"/>
              <a:t>Persediaan barang digudang terbanyak sampai 600 kemasan/hari, dan terkecil pernah sampai 100 kemasan/hari. </a:t>
            </a:r>
          </a:p>
          <a:p>
            <a:pPr marL="274320" indent="-274320" eaLnBrk="1" fontAlgn="auto" hangingPunct="1">
              <a:lnSpc>
                <a:spcPct val="100000"/>
              </a:lnSpc>
              <a:spcAft>
                <a:spcPts val="0"/>
              </a:spcAft>
              <a:buFont typeface="Wingdings"/>
              <a:buChar char=""/>
              <a:defRPr/>
            </a:pPr>
            <a:r>
              <a:rPr lang="id-ID" dirty="0" smtClean="0"/>
              <a:t>Dengan segala keterbatasannya, sampai saat ini, perusahaan baru mampu </a:t>
            </a:r>
            <a:r>
              <a:rPr lang="id-ID" sz="2400" b="1" dirty="0" smtClean="0"/>
              <a:t>memproduksi barang maksimum 7000 kemasan/hari, </a:t>
            </a:r>
            <a:r>
              <a:rPr lang="id-ID" dirty="0" smtClean="0"/>
              <a:t>serta demi efisiensi mesin dan SDM tiap hari diharapkan perusahaan </a:t>
            </a:r>
            <a:r>
              <a:rPr lang="id-ID" sz="2400" b="1" dirty="0" smtClean="0"/>
              <a:t>memproduksi paling tidak 2000 kemasan</a:t>
            </a:r>
            <a:r>
              <a:rPr lang="id-ID" dirty="0" smtClean="0"/>
              <a:t>. </a:t>
            </a:r>
          </a:p>
          <a:p>
            <a:pPr marL="274320" indent="-274320" eaLnBrk="1" fontAlgn="auto" hangingPunct="1">
              <a:spcAft>
                <a:spcPts val="0"/>
              </a:spcAft>
              <a:buFont typeface="Wingdings"/>
              <a:buChar char=""/>
              <a:defRPr/>
            </a:pP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92696"/>
            <a:ext cx="7467600" cy="582612"/>
          </a:xfrm>
        </p:spPr>
        <p:txBody>
          <a:bodyPr>
            <a:normAutofit fontScale="90000"/>
          </a:bodyPr>
          <a:lstStyle/>
          <a:p>
            <a:pPr eaLnBrk="1" fontAlgn="auto" hangingPunct="1">
              <a:spcAft>
                <a:spcPts val="0"/>
              </a:spcAft>
              <a:defRPr/>
            </a:pPr>
            <a:r>
              <a:rPr lang="id-ID" dirty="0" smtClean="0"/>
              <a:t>Contoh[1]</a:t>
            </a:r>
            <a:endParaRPr lang="id-ID" dirty="0"/>
          </a:p>
        </p:txBody>
      </p:sp>
      <p:sp>
        <p:nvSpPr>
          <p:cNvPr id="3" name="Content Placeholder 2"/>
          <p:cNvSpPr>
            <a:spLocks noGrp="1"/>
          </p:cNvSpPr>
          <p:nvPr>
            <p:ph idx="1"/>
          </p:nvPr>
        </p:nvSpPr>
        <p:spPr>
          <a:xfrm>
            <a:off x="457200" y="1988840"/>
            <a:ext cx="8258175" cy="4896544"/>
          </a:xfrm>
        </p:spPr>
        <p:txBody>
          <a:bodyPr>
            <a:normAutofit fontScale="92500" lnSpcReduction="10000"/>
          </a:bodyPr>
          <a:lstStyle/>
          <a:p>
            <a:pPr marL="274320" indent="-274320" eaLnBrk="1" fontAlgn="auto" hangingPunct="1">
              <a:spcAft>
                <a:spcPts val="0"/>
              </a:spcAft>
              <a:buFont typeface="Wingdings"/>
              <a:buChar char=""/>
              <a:defRPr/>
            </a:pPr>
            <a:r>
              <a:rPr lang="id-ID" dirty="0" smtClean="0"/>
              <a:t>Apabila proses produksi perusahaan tersebut menggunakan 4 aturan fuzzy sbb:</a:t>
            </a:r>
          </a:p>
          <a:p>
            <a:pPr marL="274320" indent="-274320" eaLnBrk="1" fontAlgn="auto" hangingPunct="1">
              <a:spcAft>
                <a:spcPts val="0"/>
              </a:spcAft>
              <a:buFont typeface="Wingdings"/>
              <a:buNone/>
              <a:defRPr/>
            </a:pPr>
            <a:r>
              <a:rPr lang="id-ID" i="1" dirty="0" smtClean="0"/>
              <a:t>[R1] IF Permintaan TURUN And Persediaan BANYAK</a:t>
            </a:r>
          </a:p>
          <a:p>
            <a:pPr marL="274320" indent="-274320" eaLnBrk="1" fontAlgn="auto" hangingPunct="1">
              <a:spcAft>
                <a:spcPts val="0"/>
              </a:spcAft>
              <a:buFont typeface="Wingdings"/>
              <a:buNone/>
              <a:defRPr/>
            </a:pPr>
            <a:r>
              <a:rPr lang="id-ID" i="1" dirty="0" smtClean="0"/>
              <a:t>	THEN Produksi Barang BERKURANG;</a:t>
            </a:r>
          </a:p>
          <a:p>
            <a:pPr marL="274320" indent="-274320" eaLnBrk="1" fontAlgn="auto" hangingPunct="1">
              <a:spcAft>
                <a:spcPts val="0"/>
              </a:spcAft>
              <a:buFont typeface="Wingdings"/>
              <a:buNone/>
              <a:defRPr/>
            </a:pPr>
            <a:r>
              <a:rPr lang="id-ID" i="1" dirty="0" smtClean="0"/>
              <a:t>[R2] IF Permintaan TURUN And Persediaan SEDIKIT</a:t>
            </a:r>
          </a:p>
          <a:p>
            <a:pPr marL="274320" indent="-274320" eaLnBrk="1" fontAlgn="auto" hangingPunct="1">
              <a:spcAft>
                <a:spcPts val="0"/>
              </a:spcAft>
              <a:buFont typeface="Wingdings"/>
              <a:buNone/>
              <a:defRPr/>
            </a:pPr>
            <a:r>
              <a:rPr lang="id-ID" i="1" dirty="0" smtClean="0"/>
              <a:t>	THEN Produksi Barang BERKURANG;</a:t>
            </a:r>
          </a:p>
          <a:p>
            <a:pPr marL="274320" indent="-274320" eaLnBrk="1" fontAlgn="auto" hangingPunct="1">
              <a:spcAft>
                <a:spcPts val="0"/>
              </a:spcAft>
              <a:buFont typeface="Wingdings"/>
              <a:buNone/>
              <a:defRPr/>
            </a:pPr>
            <a:r>
              <a:rPr lang="id-ID" i="1" dirty="0" smtClean="0"/>
              <a:t>[R3] IF Permintaan NAIK And Persediaan BANYAK</a:t>
            </a:r>
          </a:p>
          <a:p>
            <a:pPr marL="274320" indent="-274320" eaLnBrk="1" fontAlgn="auto" hangingPunct="1">
              <a:spcAft>
                <a:spcPts val="0"/>
              </a:spcAft>
              <a:buFont typeface="Wingdings"/>
              <a:buNone/>
              <a:defRPr/>
            </a:pPr>
            <a:r>
              <a:rPr lang="id-ID" i="1" dirty="0" smtClean="0"/>
              <a:t>	THEN Produksi Barang BERTAMBAH;</a:t>
            </a:r>
          </a:p>
          <a:p>
            <a:pPr marL="274320" indent="-274320" eaLnBrk="1" fontAlgn="auto" hangingPunct="1">
              <a:spcAft>
                <a:spcPts val="0"/>
              </a:spcAft>
              <a:buFont typeface="Wingdings"/>
              <a:buNone/>
              <a:defRPr/>
            </a:pPr>
            <a:r>
              <a:rPr lang="id-ID" i="1" dirty="0" smtClean="0"/>
              <a:t>[R4] IF Permintaan NAIK And Persediaan SEDIKIT</a:t>
            </a:r>
          </a:p>
          <a:p>
            <a:pPr marL="274320" indent="-274320" eaLnBrk="1" fontAlgn="auto" hangingPunct="1">
              <a:spcAft>
                <a:spcPts val="0"/>
              </a:spcAft>
              <a:buFont typeface="Wingdings"/>
              <a:buNone/>
              <a:defRPr/>
            </a:pPr>
            <a:r>
              <a:rPr lang="id-ID" i="1" dirty="0" smtClean="0"/>
              <a:t>	THEN Produksi Barang BERTAMBAH;</a:t>
            </a:r>
          </a:p>
          <a:p>
            <a:pPr marL="274320" indent="-274320" eaLnBrk="1" fontAlgn="auto" hangingPunct="1">
              <a:spcAft>
                <a:spcPts val="0"/>
              </a:spcAft>
              <a:buFont typeface="Wingdings"/>
              <a:buNone/>
              <a:defRPr/>
            </a:pPr>
            <a:r>
              <a:rPr lang="id-ID" dirty="0" smtClean="0"/>
              <a:t>	</a:t>
            </a:r>
            <a:r>
              <a:rPr lang="id-ID" b="1" dirty="0" smtClean="0">
                <a:solidFill>
                  <a:srgbClr val="002060"/>
                </a:solidFill>
              </a:rPr>
              <a:t>Berapa kemasan makanan jenis ABC yang harus diproduksi, jika jumlah permintaan sebanyak 4000 kemasan, dan persediaan di gudang masih 300 kemasan?</a:t>
            </a:r>
          </a:p>
          <a:p>
            <a:pPr marL="274320" indent="-274320" eaLnBrk="1" fontAlgn="auto" hangingPunct="1">
              <a:spcAft>
                <a:spcPts val="0"/>
              </a:spcAft>
              <a:buFont typeface="Wingdings"/>
              <a:buNone/>
              <a:defRPr/>
            </a:pPr>
            <a:endParaRPr lang="id-ID"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8CC78"/>
      </a:accent3>
      <a:accent4>
        <a:srgbClr val="099BDD"/>
      </a:accent4>
      <a:accent5>
        <a:srgbClr val="828288"/>
      </a:accent5>
      <a:accent6>
        <a:srgbClr val="F56617"/>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710</TotalTime>
  <Words>1208</Words>
  <Application>Microsoft Office PowerPoint</Application>
  <PresentationFormat>On-screen Show (4:3)</PresentationFormat>
  <Paragraphs>335</Paragraphs>
  <Slides>41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Century Schoolbook</vt:lpstr>
      <vt:lpstr>Corbel</vt:lpstr>
      <vt:lpstr>Wingdings</vt:lpstr>
      <vt:lpstr>Banded</vt:lpstr>
      <vt:lpstr>Equation</vt:lpstr>
      <vt:lpstr>PowerPoint Presentation</vt:lpstr>
      <vt:lpstr>Cara kerja logika fuzzy meliputi beberapa tahapan berikut :</vt:lpstr>
      <vt:lpstr>Defuzzifikasi</vt:lpstr>
      <vt:lpstr>PowerPoint Presentation</vt:lpstr>
      <vt:lpstr>PowerPoint Presentation</vt:lpstr>
      <vt:lpstr>Skema fungsi implikasi MIN dan proses defuzzyfikasi dilakukan dengan cara mencari nilai rata-ratanya.</vt:lpstr>
      <vt:lpstr>PowerPoint Presentation</vt:lpstr>
      <vt:lpstr>Contoh[1]</vt:lpstr>
      <vt:lpstr>Contoh[1]</vt:lpstr>
      <vt:lpstr>Solusi: VARIABEL FUZZY YG AKAN DIMODELKAN</vt:lpstr>
      <vt:lpstr>Solusi: VARIABEL FUZZY YG AKAN DIMODELKAN</vt:lpstr>
      <vt:lpstr>Solusi: VARIABEL FUZZY YG AKAN DIMODELKAN</vt:lpstr>
      <vt:lpstr>Solusi: VARIABEL FUZZY YG AKAN DIMODELKAN</vt:lpstr>
      <vt:lpstr>Solusi: VARIABEL FUZZY YG AKAN DIMODELKAN</vt:lpstr>
      <vt:lpstr>Solusi: VARIABEL FUZZY YG AKAN DIMODELKAN</vt:lpstr>
      <vt:lpstr>Solusi: VARIABEL FUZZY YG AKAN DIMODELKAN</vt:lpstr>
      <vt:lpstr>Solusi: VARIABEL FUZZY YG AKAN DIMODELKAN</vt:lpstr>
      <vt:lpstr>Solusi: VARIABEL FUZZY YG AKAN DIMODELKAN</vt:lpstr>
      <vt:lpstr>Solusi: VARIABEL FUZZY YG AKAN DIMODELKAN</vt:lpstr>
      <vt:lpstr>METODE MAMDANI</vt:lpstr>
      <vt:lpstr>PowerPoint Presentation</vt:lpstr>
      <vt:lpstr>Skema penalaran fungsi implikasi product dan komposisi antar-rule menggunakan fungsi max</vt:lpstr>
      <vt:lpstr>Solusi</vt:lpstr>
      <vt:lpstr>Solusi</vt:lpstr>
      <vt:lpstr>Solusi</vt:lpstr>
      <vt:lpstr>Solusi</vt:lpstr>
      <vt:lpstr>Solusi</vt:lpstr>
      <vt:lpstr>solusi</vt:lpstr>
      <vt:lpstr>Solusi</vt:lpstr>
      <vt:lpstr>solusi</vt:lpstr>
      <vt:lpstr>METODE SUGENO</vt:lpstr>
      <vt:lpstr>PowerPoint Presentation</vt:lpstr>
      <vt:lpstr>PowerPoint Presentation</vt:lpstr>
      <vt:lpstr>Skema penalaran fungsi implikasi MIN atau PRODUCT dan proses defuzzyfikasi dilakukan dengan cara mencari nilai rata-ratanya.</vt:lpstr>
      <vt:lpstr>SOLUSI</vt:lpstr>
      <vt:lpstr>Solusi</vt:lpstr>
      <vt:lpstr>Solusi</vt:lpstr>
      <vt:lpstr>Solusi</vt:lpstr>
      <vt:lpstr>Solusi</vt:lpstr>
      <vt:lpstr>Solusi</vt:lpstr>
      <vt:lpstr>Daftar pustaka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11</dc:title>
  <dc:creator>asus</dc:creator>
  <cp:lastModifiedBy>indi widi</cp:lastModifiedBy>
  <cp:revision>46</cp:revision>
  <dcterms:created xsi:type="dcterms:W3CDTF">2013-11-24T14:52:31Z</dcterms:created>
  <dcterms:modified xsi:type="dcterms:W3CDTF">2016-10-11T06:25:40Z</dcterms:modified>
</cp:coreProperties>
</file>