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293" r:id="rId3"/>
    <p:sldId id="517" r:id="rId4"/>
    <p:sldId id="605" r:id="rId5"/>
    <p:sldId id="604" r:id="rId6"/>
    <p:sldId id="642" r:id="rId7"/>
    <p:sldId id="606" r:id="rId8"/>
    <p:sldId id="607" r:id="rId9"/>
    <p:sldId id="523" r:id="rId10"/>
    <p:sldId id="609" r:id="rId11"/>
    <p:sldId id="610" r:id="rId12"/>
    <p:sldId id="526" r:id="rId13"/>
    <p:sldId id="611" r:id="rId14"/>
    <p:sldId id="613" r:id="rId15"/>
    <p:sldId id="614" r:id="rId16"/>
    <p:sldId id="615" r:id="rId17"/>
    <p:sldId id="535" r:id="rId18"/>
    <p:sldId id="536" r:id="rId19"/>
    <p:sldId id="538" r:id="rId20"/>
    <p:sldId id="617" r:id="rId21"/>
    <p:sldId id="618" r:id="rId22"/>
    <p:sldId id="619" r:id="rId23"/>
    <p:sldId id="620" r:id="rId24"/>
    <p:sldId id="621" r:id="rId25"/>
    <p:sldId id="622" r:id="rId26"/>
    <p:sldId id="623" r:id="rId27"/>
    <p:sldId id="624" r:id="rId28"/>
    <p:sldId id="625" r:id="rId29"/>
    <p:sldId id="626" r:id="rId30"/>
    <p:sldId id="627" r:id="rId31"/>
    <p:sldId id="628" r:id="rId32"/>
    <p:sldId id="629" r:id="rId33"/>
    <p:sldId id="630" r:id="rId34"/>
    <p:sldId id="631" r:id="rId35"/>
    <p:sldId id="632" r:id="rId36"/>
    <p:sldId id="633" r:id="rId37"/>
    <p:sldId id="568" r:id="rId38"/>
    <p:sldId id="569" r:id="rId39"/>
    <p:sldId id="570" r:id="rId40"/>
    <p:sldId id="571" r:id="rId41"/>
    <p:sldId id="572" r:id="rId42"/>
    <p:sldId id="573" r:id="rId43"/>
    <p:sldId id="574" r:id="rId44"/>
    <p:sldId id="575" r:id="rId45"/>
    <p:sldId id="576" r:id="rId46"/>
    <p:sldId id="577" r:id="rId47"/>
    <p:sldId id="578" r:id="rId48"/>
    <p:sldId id="579" r:id="rId49"/>
    <p:sldId id="580" r:id="rId50"/>
    <p:sldId id="581" r:id="rId51"/>
    <p:sldId id="582" r:id="rId52"/>
    <p:sldId id="583" r:id="rId53"/>
    <p:sldId id="584" r:id="rId54"/>
    <p:sldId id="585" r:id="rId55"/>
    <p:sldId id="586" r:id="rId56"/>
    <p:sldId id="587" r:id="rId57"/>
    <p:sldId id="588" r:id="rId58"/>
    <p:sldId id="589" r:id="rId59"/>
    <p:sldId id="590" r:id="rId60"/>
    <p:sldId id="641" r:id="rId61"/>
    <p:sldId id="634" r:id="rId62"/>
    <p:sldId id="635" r:id="rId63"/>
    <p:sldId id="636" r:id="rId64"/>
    <p:sldId id="637" r:id="rId65"/>
    <p:sldId id="638" r:id="rId66"/>
    <p:sldId id="639" r:id="rId67"/>
    <p:sldId id="640" r:id="rId68"/>
    <p:sldId id="515" r:id="rId69"/>
    <p:sldId id="281" r:id="rId70"/>
  </p:sldIdLst>
  <p:sldSz cx="9144000" cy="6858000" type="screen4x3"/>
  <p:notesSz cx="6858000" cy="9144000"/>
  <p:defaultTex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3148" autoAdjust="0"/>
  </p:normalViewPr>
  <p:slideViewPr>
    <p:cSldViewPr>
      <p:cViewPr varScale="1">
        <p:scale>
          <a:sx n="98" d="100"/>
          <a:sy n="98" d="100"/>
        </p:scale>
        <p:origin x="1504" y="184"/>
      </p:cViewPr>
      <p:guideLst>
        <p:guide orient="horz" pos="2160"/>
        <p:guide pos="2880"/>
      </p:guideLst>
    </p:cSldViewPr>
  </p:slideViewPr>
  <p:notesTextViewPr>
    <p:cViewPr>
      <p:scale>
        <a:sx n="1" d="1"/>
        <a:sy n="1" d="1"/>
      </p:scale>
      <p:origin x="0" y="0"/>
    </p:cViewPr>
  </p:notesTextViewPr>
  <p:sorterViewPr>
    <p:cViewPr>
      <p:scale>
        <a:sx n="100" d="100"/>
        <a:sy n="100" d="100"/>
      </p:scale>
      <p:origin x="0" y="10416"/>
    </p:cViewPr>
  </p:sorterViewPr>
  <p:notesViewPr>
    <p:cSldViewPr>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FAA2A-D430-49B3-A553-B7C3CE969624}"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072D93DB-B2AF-451A-9EAF-9628CD5A873F}">
      <dgm:prSet phldrT="[Text]"/>
      <dgm:spPr/>
      <dgm:t>
        <a:bodyPr/>
        <a:lstStyle/>
        <a:p>
          <a:r>
            <a:rPr lang="en-US" dirty="0"/>
            <a:t>JST </a:t>
          </a:r>
          <a:r>
            <a:rPr lang="en-US" dirty="0" err="1"/>
            <a:t>Vs</a:t>
          </a:r>
          <a:r>
            <a:rPr lang="en-US" dirty="0"/>
            <a:t> </a:t>
          </a:r>
          <a:r>
            <a:rPr lang="en-US" dirty="0" err="1"/>
            <a:t>Konvensional</a:t>
          </a:r>
          <a:endParaRPr lang="en-US" dirty="0"/>
        </a:p>
      </dgm:t>
    </dgm:pt>
    <dgm:pt modelId="{BC9D48D2-5C86-4BE6-A335-3B1F11A4F2BA}" type="parTrans" cxnId="{F0B242C7-6EC5-482F-BF11-4017E992D90E}">
      <dgm:prSet/>
      <dgm:spPr/>
      <dgm:t>
        <a:bodyPr/>
        <a:lstStyle/>
        <a:p>
          <a:endParaRPr lang="en-US"/>
        </a:p>
      </dgm:t>
    </dgm:pt>
    <dgm:pt modelId="{F55AB01C-42B6-4368-8AD6-C4A77E8EB052}" type="sibTrans" cxnId="{F0B242C7-6EC5-482F-BF11-4017E992D90E}">
      <dgm:prSet/>
      <dgm:spPr/>
      <dgm:t>
        <a:bodyPr/>
        <a:lstStyle/>
        <a:p>
          <a:endParaRPr lang="en-US"/>
        </a:p>
      </dgm:t>
    </dgm:pt>
    <dgm:pt modelId="{EB939D82-844D-43F7-8C56-B566E46CC82C}">
      <dgm:prSet phldrT="[Text]"/>
      <dgm:spPr/>
      <dgm:t>
        <a:bodyPr/>
        <a:lstStyle/>
        <a:p>
          <a:r>
            <a:rPr lang="en-US" dirty="0" err="1"/>
            <a:t>Aplikasi</a:t>
          </a:r>
          <a:r>
            <a:rPr lang="en-US" dirty="0"/>
            <a:t> JST</a:t>
          </a:r>
        </a:p>
      </dgm:t>
    </dgm:pt>
    <dgm:pt modelId="{94B1D10E-E3F0-4496-B8EA-E070D7BB371A}" type="parTrans" cxnId="{BACE101B-13CE-457B-A707-0B51ECAC60AA}">
      <dgm:prSet/>
      <dgm:spPr/>
      <dgm:t>
        <a:bodyPr/>
        <a:lstStyle/>
        <a:p>
          <a:endParaRPr lang="en-US"/>
        </a:p>
      </dgm:t>
    </dgm:pt>
    <dgm:pt modelId="{3DCC7310-4A32-4ED7-A83E-A65551897491}" type="sibTrans" cxnId="{BACE101B-13CE-457B-A707-0B51ECAC60AA}">
      <dgm:prSet/>
      <dgm:spPr/>
      <dgm:t>
        <a:bodyPr/>
        <a:lstStyle/>
        <a:p>
          <a:endParaRPr lang="en-US"/>
        </a:p>
      </dgm:t>
    </dgm:pt>
    <dgm:pt modelId="{F299AAC0-C15E-4C62-8076-22B94239F64A}">
      <dgm:prSet phldrT="[Text]"/>
      <dgm:spPr/>
      <dgm:t>
        <a:bodyPr/>
        <a:lstStyle/>
        <a:p>
          <a:r>
            <a:rPr lang="en-US" dirty="0" err="1"/>
            <a:t>Arsitektur</a:t>
          </a:r>
          <a:r>
            <a:rPr lang="en-US" dirty="0"/>
            <a:t> </a:t>
          </a:r>
          <a:r>
            <a:rPr lang="en-US" dirty="0" err="1"/>
            <a:t>Jaringan</a:t>
          </a:r>
          <a:endParaRPr lang="en-US" dirty="0"/>
        </a:p>
      </dgm:t>
    </dgm:pt>
    <dgm:pt modelId="{ACFCD172-42ED-4E2E-AC0C-D13EE0D77EAC}" type="parTrans" cxnId="{8AC737D5-69E3-438F-9698-20ED60A73805}">
      <dgm:prSet/>
      <dgm:spPr/>
      <dgm:t>
        <a:bodyPr/>
        <a:lstStyle/>
        <a:p>
          <a:endParaRPr lang="en-US"/>
        </a:p>
      </dgm:t>
    </dgm:pt>
    <dgm:pt modelId="{408F03B0-DA00-44F9-9B50-86AAEC0C3769}" type="sibTrans" cxnId="{8AC737D5-69E3-438F-9698-20ED60A73805}">
      <dgm:prSet/>
      <dgm:spPr/>
      <dgm:t>
        <a:bodyPr/>
        <a:lstStyle/>
        <a:p>
          <a:endParaRPr lang="en-US"/>
        </a:p>
      </dgm:t>
    </dgm:pt>
    <dgm:pt modelId="{68EBB081-CA87-4224-8FB4-29CCE79B15B5}">
      <dgm:prSet phldrT="[Text]"/>
      <dgm:spPr/>
      <dgm:t>
        <a:bodyPr/>
        <a:lstStyle/>
        <a:p>
          <a:r>
            <a:rPr lang="en-US" dirty="0" err="1"/>
            <a:t>Fungsi</a:t>
          </a:r>
          <a:r>
            <a:rPr lang="en-US" dirty="0"/>
            <a:t> </a:t>
          </a:r>
          <a:r>
            <a:rPr lang="en-US" dirty="0" err="1"/>
            <a:t>Aktivasi</a:t>
          </a:r>
          <a:endParaRPr lang="en-US" dirty="0"/>
        </a:p>
      </dgm:t>
    </dgm:pt>
    <dgm:pt modelId="{CE11E016-1F0E-4E98-9078-BA206C60F6D4}" type="parTrans" cxnId="{937599AF-E615-449C-8CA8-5FEA471459FF}">
      <dgm:prSet/>
      <dgm:spPr/>
      <dgm:t>
        <a:bodyPr/>
        <a:lstStyle/>
        <a:p>
          <a:endParaRPr lang="en-US"/>
        </a:p>
      </dgm:t>
    </dgm:pt>
    <dgm:pt modelId="{F8BE7350-22AB-4CD6-A015-70D3E1C9B7CD}" type="sibTrans" cxnId="{937599AF-E615-449C-8CA8-5FEA471459FF}">
      <dgm:prSet/>
      <dgm:spPr/>
      <dgm:t>
        <a:bodyPr/>
        <a:lstStyle/>
        <a:p>
          <a:endParaRPr lang="en-US"/>
        </a:p>
      </dgm:t>
    </dgm:pt>
    <dgm:pt modelId="{BAA0024D-3C03-4A19-AE0A-259E223FA86C}">
      <dgm:prSet phldrT="[Text]"/>
      <dgm:spPr/>
      <dgm:t>
        <a:bodyPr/>
        <a:lstStyle/>
        <a:p>
          <a:r>
            <a:rPr lang="en-US" dirty="0" err="1"/>
            <a:t>Paradigma</a:t>
          </a:r>
          <a:r>
            <a:rPr lang="en-US" dirty="0"/>
            <a:t> </a:t>
          </a:r>
          <a:r>
            <a:rPr lang="en-US" dirty="0" err="1"/>
            <a:t>Pembelajaran</a:t>
          </a:r>
          <a:endParaRPr lang="en-US" dirty="0"/>
        </a:p>
      </dgm:t>
    </dgm:pt>
    <dgm:pt modelId="{2FD19E23-B38F-4398-A999-8A3474144C1E}" type="parTrans" cxnId="{70A51324-1BD4-475E-A723-E931174ED52F}">
      <dgm:prSet/>
      <dgm:spPr/>
      <dgm:t>
        <a:bodyPr/>
        <a:lstStyle/>
        <a:p>
          <a:endParaRPr lang="en-US"/>
        </a:p>
      </dgm:t>
    </dgm:pt>
    <dgm:pt modelId="{07BB33B4-6DE9-4A67-B6CC-B12350A50883}" type="sibTrans" cxnId="{70A51324-1BD4-475E-A723-E931174ED52F}">
      <dgm:prSet/>
      <dgm:spPr/>
      <dgm:t>
        <a:bodyPr/>
        <a:lstStyle/>
        <a:p>
          <a:endParaRPr lang="en-US"/>
        </a:p>
      </dgm:t>
    </dgm:pt>
    <dgm:pt modelId="{91648820-C8B8-4BEE-AF78-99FADF5DB428}">
      <dgm:prSet phldrT="[Text]"/>
      <dgm:spPr/>
      <dgm:t>
        <a:bodyPr/>
        <a:lstStyle/>
        <a:p>
          <a:r>
            <a:rPr lang="en-US" dirty="0"/>
            <a:t>Model Neuron McCulloch-Pitts</a:t>
          </a:r>
        </a:p>
      </dgm:t>
    </dgm:pt>
    <dgm:pt modelId="{3F901587-7B13-4531-A50D-9463C42E4BE4}" type="parTrans" cxnId="{494BA85F-AD4F-4053-AA0E-D1644C92174A}">
      <dgm:prSet/>
      <dgm:spPr/>
      <dgm:t>
        <a:bodyPr/>
        <a:lstStyle/>
        <a:p>
          <a:endParaRPr lang="en-US"/>
        </a:p>
      </dgm:t>
    </dgm:pt>
    <dgm:pt modelId="{66E99A1F-7111-40CD-9C18-1C24A66BA855}" type="sibTrans" cxnId="{494BA85F-AD4F-4053-AA0E-D1644C92174A}">
      <dgm:prSet/>
      <dgm:spPr/>
      <dgm:t>
        <a:bodyPr/>
        <a:lstStyle/>
        <a:p>
          <a:endParaRPr lang="en-US"/>
        </a:p>
      </dgm:t>
    </dgm:pt>
    <dgm:pt modelId="{47640ABA-96E8-460E-9251-D300909967B3}">
      <dgm:prSet phldrT="[Text]"/>
      <dgm:spPr/>
      <dgm:t>
        <a:bodyPr/>
        <a:lstStyle/>
        <a:p>
          <a:r>
            <a:rPr lang="en-US" dirty="0" err="1"/>
            <a:t>Pembelajaran</a:t>
          </a:r>
          <a:r>
            <a:rPr lang="en-US" dirty="0"/>
            <a:t> </a:t>
          </a:r>
          <a:r>
            <a:rPr lang="en-US" dirty="0" err="1"/>
            <a:t>dengan</a:t>
          </a:r>
          <a:r>
            <a:rPr lang="en-US" dirty="0"/>
            <a:t> </a:t>
          </a:r>
          <a:r>
            <a:rPr lang="en-US" dirty="0" err="1"/>
            <a:t>Supervisi</a:t>
          </a:r>
          <a:endParaRPr lang="en-US" dirty="0"/>
        </a:p>
      </dgm:t>
    </dgm:pt>
    <dgm:pt modelId="{837EE0A0-86F7-4C54-A3B8-FECDBC113EB7}" type="parTrans" cxnId="{AC9A9CAE-0FEF-4D66-99CE-2EC9C6595845}">
      <dgm:prSet/>
      <dgm:spPr/>
      <dgm:t>
        <a:bodyPr/>
        <a:lstStyle/>
        <a:p>
          <a:endParaRPr lang="en-US"/>
        </a:p>
      </dgm:t>
    </dgm:pt>
    <dgm:pt modelId="{63D2D12B-2032-40B9-8C59-4345339E6030}" type="sibTrans" cxnId="{AC9A9CAE-0FEF-4D66-99CE-2EC9C6595845}">
      <dgm:prSet/>
      <dgm:spPr/>
      <dgm:t>
        <a:bodyPr/>
        <a:lstStyle/>
        <a:p>
          <a:endParaRPr lang="en-US"/>
        </a:p>
      </dgm:t>
    </dgm:pt>
    <dgm:pt modelId="{2A8D33EA-E3FB-4CE3-8CE4-D2868555AA0B}">
      <dgm:prSet phldrT="[Text]"/>
      <dgm:spPr/>
      <dgm:t>
        <a:bodyPr/>
        <a:lstStyle/>
        <a:p>
          <a:r>
            <a:rPr lang="en-US" dirty="0" err="1"/>
            <a:t>Pembelajaran</a:t>
          </a:r>
          <a:r>
            <a:rPr lang="en-US" dirty="0"/>
            <a:t> </a:t>
          </a:r>
          <a:r>
            <a:rPr lang="en-US" dirty="0" err="1"/>
            <a:t>tanpa</a:t>
          </a:r>
          <a:r>
            <a:rPr lang="en-US" dirty="0"/>
            <a:t> </a:t>
          </a:r>
          <a:r>
            <a:rPr lang="en-US" dirty="0" err="1"/>
            <a:t>supervisi</a:t>
          </a:r>
          <a:endParaRPr lang="en-US" dirty="0"/>
        </a:p>
      </dgm:t>
    </dgm:pt>
    <dgm:pt modelId="{C32D9BF9-3055-4707-B486-3FED6B411B4A}" type="parTrans" cxnId="{975D602A-6536-4811-9927-C9483CD8DFDD}">
      <dgm:prSet/>
      <dgm:spPr/>
      <dgm:t>
        <a:bodyPr/>
        <a:lstStyle/>
        <a:p>
          <a:endParaRPr lang="en-US"/>
        </a:p>
      </dgm:t>
    </dgm:pt>
    <dgm:pt modelId="{7AFA4619-A3EF-49EF-B566-C21A9C3686DA}" type="sibTrans" cxnId="{975D602A-6536-4811-9927-C9483CD8DFDD}">
      <dgm:prSet/>
      <dgm:spPr/>
      <dgm:t>
        <a:bodyPr/>
        <a:lstStyle/>
        <a:p>
          <a:endParaRPr lang="en-US"/>
        </a:p>
      </dgm:t>
    </dgm:pt>
    <dgm:pt modelId="{837E24D6-CC1F-4835-AC50-3C50037A98A2}" type="pres">
      <dgm:prSet presAssocID="{F26FAA2A-D430-49B3-A553-B7C3CE969624}" presName="diagram" presStyleCnt="0">
        <dgm:presLayoutVars>
          <dgm:dir/>
          <dgm:resizeHandles val="exact"/>
        </dgm:presLayoutVars>
      </dgm:prSet>
      <dgm:spPr/>
    </dgm:pt>
    <dgm:pt modelId="{AEC49AF1-A791-4C29-8084-B009C83387FE}" type="pres">
      <dgm:prSet presAssocID="{072D93DB-B2AF-451A-9EAF-9628CD5A873F}" presName="node" presStyleLbl="node1" presStyleIdx="0" presStyleCnt="8">
        <dgm:presLayoutVars>
          <dgm:bulletEnabled val="1"/>
        </dgm:presLayoutVars>
      </dgm:prSet>
      <dgm:spPr/>
    </dgm:pt>
    <dgm:pt modelId="{E35EF839-6BF7-454E-AE6D-FD58C0E7AE3F}" type="pres">
      <dgm:prSet presAssocID="{F55AB01C-42B6-4368-8AD6-C4A77E8EB052}" presName="sibTrans" presStyleCnt="0"/>
      <dgm:spPr/>
    </dgm:pt>
    <dgm:pt modelId="{6A051E4D-B9C4-4188-A15E-8ADAF110F954}" type="pres">
      <dgm:prSet presAssocID="{EB939D82-844D-43F7-8C56-B566E46CC82C}" presName="node" presStyleLbl="node1" presStyleIdx="1" presStyleCnt="8">
        <dgm:presLayoutVars>
          <dgm:bulletEnabled val="1"/>
        </dgm:presLayoutVars>
      </dgm:prSet>
      <dgm:spPr/>
    </dgm:pt>
    <dgm:pt modelId="{07167C1F-17CA-4B22-8D90-FCCD760C7BCA}" type="pres">
      <dgm:prSet presAssocID="{3DCC7310-4A32-4ED7-A83E-A65551897491}" presName="sibTrans" presStyleCnt="0"/>
      <dgm:spPr/>
    </dgm:pt>
    <dgm:pt modelId="{EC5ED1D4-8D64-41C4-93A0-F3A3DB40E288}" type="pres">
      <dgm:prSet presAssocID="{F299AAC0-C15E-4C62-8076-22B94239F64A}" presName="node" presStyleLbl="node1" presStyleIdx="2" presStyleCnt="8">
        <dgm:presLayoutVars>
          <dgm:bulletEnabled val="1"/>
        </dgm:presLayoutVars>
      </dgm:prSet>
      <dgm:spPr/>
    </dgm:pt>
    <dgm:pt modelId="{6A4C3F3A-FB84-4574-BB20-6172962EDDB9}" type="pres">
      <dgm:prSet presAssocID="{408F03B0-DA00-44F9-9B50-86AAEC0C3769}" presName="sibTrans" presStyleCnt="0"/>
      <dgm:spPr/>
    </dgm:pt>
    <dgm:pt modelId="{5FF5EDF2-1470-4B00-850B-B39BE2FF954E}" type="pres">
      <dgm:prSet presAssocID="{68EBB081-CA87-4224-8FB4-29CCE79B15B5}" presName="node" presStyleLbl="node1" presStyleIdx="3" presStyleCnt="8">
        <dgm:presLayoutVars>
          <dgm:bulletEnabled val="1"/>
        </dgm:presLayoutVars>
      </dgm:prSet>
      <dgm:spPr/>
    </dgm:pt>
    <dgm:pt modelId="{6FDCB978-564A-4896-8A86-1E74C8713EC0}" type="pres">
      <dgm:prSet presAssocID="{F8BE7350-22AB-4CD6-A015-70D3E1C9B7CD}" presName="sibTrans" presStyleCnt="0"/>
      <dgm:spPr/>
    </dgm:pt>
    <dgm:pt modelId="{0B9C1A91-16E0-40BD-BA12-8F038E1C34C7}" type="pres">
      <dgm:prSet presAssocID="{BAA0024D-3C03-4A19-AE0A-259E223FA86C}" presName="node" presStyleLbl="node1" presStyleIdx="4" presStyleCnt="8">
        <dgm:presLayoutVars>
          <dgm:bulletEnabled val="1"/>
        </dgm:presLayoutVars>
      </dgm:prSet>
      <dgm:spPr/>
    </dgm:pt>
    <dgm:pt modelId="{47661700-6758-467F-A10F-23694CB062B1}" type="pres">
      <dgm:prSet presAssocID="{07BB33B4-6DE9-4A67-B6CC-B12350A50883}" presName="sibTrans" presStyleCnt="0"/>
      <dgm:spPr/>
    </dgm:pt>
    <dgm:pt modelId="{D99D3A1E-C84D-4B1C-81CB-F1C9B30E830B}" type="pres">
      <dgm:prSet presAssocID="{91648820-C8B8-4BEE-AF78-99FADF5DB428}" presName="node" presStyleLbl="node1" presStyleIdx="5" presStyleCnt="8">
        <dgm:presLayoutVars>
          <dgm:bulletEnabled val="1"/>
        </dgm:presLayoutVars>
      </dgm:prSet>
      <dgm:spPr/>
    </dgm:pt>
    <dgm:pt modelId="{4F709F1F-665C-40A7-9B91-B1F50CF22A6B}" type="pres">
      <dgm:prSet presAssocID="{66E99A1F-7111-40CD-9C18-1C24A66BA855}" presName="sibTrans" presStyleCnt="0"/>
      <dgm:spPr/>
    </dgm:pt>
    <dgm:pt modelId="{1E8205D1-76FD-4E28-BA3B-2C0417F5542E}" type="pres">
      <dgm:prSet presAssocID="{47640ABA-96E8-460E-9251-D300909967B3}" presName="node" presStyleLbl="node1" presStyleIdx="6" presStyleCnt="8">
        <dgm:presLayoutVars>
          <dgm:bulletEnabled val="1"/>
        </dgm:presLayoutVars>
      </dgm:prSet>
      <dgm:spPr/>
    </dgm:pt>
    <dgm:pt modelId="{E11B9F47-28D0-45AD-BCA9-F8EC040BFF88}" type="pres">
      <dgm:prSet presAssocID="{63D2D12B-2032-40B9-8C59-4345339E6030}" presName="sibTrans" presStyleCnt="0"/>
      <dgm:spPr/>
    </dgm:pt>
    <dgm:pt modelId="{B3B66E4D-22E1-476A-87A9-7BC47BE8B199}" type="pres">
      <dgm:prSet presAssocID="{2A8D33EA-E3FB-4CE3-8CE4-D2868555AA0B}" presName="node" presStyleLbl="node1" presStyleIdx="7" presStyleCnt="8">
        <dgm:presLayoutVars>
          <dgm:bulletEnabled val="1"/>
        </dgm:presLayoutVars>
      </dgm:prSet>
      <dgm:spPr/>
    </dgm:pt>
  </dgm:ptLst>
  <dgm:cxnLst>
    <dgm:cxn modelId="{0421A218-0611-4C2F-B731-0B58F45B9CF2}" type="presOf" srcId="{F299AAC0-C15E-4C62-8076-22B94239F64A}" destId="{EC5ED1D4-8D64-41C4-93A0-F3A3DB40E288}" srcOrd="0" destOrd="0" presId="urn:microsoft.com/office/officeart/2005/8/layout/default"/>
    <dgm:cxn modelId="{BACE101B-13CE-457B-A707-0B51ECAC60AA}" srcId="{F26FAA2A-D430-49B3-A553-B7C3CE969624}" destId="{EB939D82-844D-43F7-8C56-B566E46CC82C}" srcOrd="1" destOrd="0" parTransId="{94B1D10E-E3F0-4496-B8EA-E070D7BB371A}" sibTransId="{3DCC7310-4A32-4ED7-A83E-A65551897491}"/>
    <dgm:cxn modelId="{7D95921D-4801-492E-9A6E-D8DBEFE1E1A5}" type="presOf" srcId="{EB939D82-844D-43F7-8C56-B566E46CC82C}" destId="{6A051E4D-B9C4-4188-A15E-8ADAF110F954}" srcOrd="0" destOrd="0" presId="urn:microsoft.com/office/officeart/2005/8/layout/default"/>
    <dgm:cxn modelId="{70A51324-1BD4-475E-A723-E931174ED52F}" srcId="{F26FAA2A-D430-49B3-A553-B7C3CE969624}" destId="{BAA0024D-3C03-4A19-AE0A-259E223FA86C}" srcOrd="4" destOrd="0" parTransId="{2FD19E23-B38F-4398-A999-8A3474144C1E}" sibTransId="{07BB33B4-6DE9-4A67-B6CC-B12350A50883}"/>
    <dgm:cxn modelId="{975D602A-6536-4811-9927-C9483CD8DFDD}" srcId="{F26FAA2A-D430-49B3-A553-B7C3CE969624}" destId="{2A8D33EA-E3FB-4CE3-8CE4-D2868555AA0B}" srcOrd="7" destOrd="0" parTransId="{C32D9BF9-3055-4707-B486-3FED6B411B4A}" sibTransId="{7AFA4619-A3EF-49EF-B566-C21A9C3686DA}"/>
    <dgm:cxn modelId="{3B919E35-308B-4A28-9FDC-E905285EA38E}" type="presOf" srcId="{2A8D33EA-E3FB-4CE3-8CE4-D2868555AA0B}" destId="{B3B66E4D-22E1-476A-87A9-7BC47BE8B199}" srcOrd="0" destOrd="0" presId="urn:microsoft.com/office/officeart/2005/8/layout/default"/>
    <dgm:cxn modelId="{AFCD1F44-50A5-467C-AAC1-8484C4C8439D}" type="presOf" srcId="{F26FAA2A-D430-49B3-A553-B7C3CE969624}" destId="{837E24D6-CC1F-4835-AC50-3C50037A98A2}" srcOrd="0" destOrd="0" presId="urn:microsoft.com/office/officeart/2005/8/layout/default"/>
    <dgm:cxn modelId="{3CC99954-C8F4-4293-9348-D83301D8AE88}" type="presOf" srcId="{47640ABA-96E8-460E-9251-D300909967B3}" destId="{1E8205D1-76FD-4E28-BA3B-2C0417F5542E}" srcOrd="0" destOrd="0" presId="urn:microsoft.com/office/officeart/2005/8/layout/default"/>
    <dgm:cxn modelId="{28329B5A-0DCC-4716-AE4A-749213567034}" type="presOf" srcId="{68EBB081-CA87-4224-8FB4-29CCE79B15B5}" destId="{5FF5EDF2-1470-4B00-850B-B39BE2FF954E}" srcOrd="0" destOrd="0" presId="urn:microsoft.com/office/officeart/2005/8/layout/default"/>
    <dgm:cxn modelId="{494BA85F-AD4F-4053-AA0E-D1644C92174A}" srcId="{F26FAA2A-D430-49B3-A553-B7C3CE969624}" destId="{91648820-C8B8-4BEE-AF78-99FADF5DB428}" srcOrd="5" destOrd="0" parTransId="{3F901587-7B13-4531-A50D-9463C42E4BE4}" sibTransId="{66E99A1F-7111-40CD-9C18-1C24A66BA855}"/>
    <dgm:cxn modelId="{E690AD68-06E9-4BC3-9A6E-EFF1A8A5A001}" type="presOf" srcId="{072D93DB-B2AF-451A-9EAF-9628CD5A873F}" destId="{AEC49AF1-A791-4C29-8084-B009C83387FE}" srcOrd="0" destOrd="0" presId="urn:microsoft.com/office/officeart/2005/8/layout/default"/>
    <dgm:cxn modelId="{13B0B78E-6D98-465E-A68B-044A02C7181D}" type="presOf" srcId="{91648820-C8B8-4BEE-AF78-99FADF5DB428}" destId="{D99D3A1E-C84D-4B1C-81CB-F1C9B30E830B}" srcOrd="0" destOrd="0" presId="urn:microsoft.com/office/officeart/2005/8/layout/default"/>
    <dgm:cxn modelId="{AC9A9CAE-0FEF-4D66-99CE-2EC9C6595845}" srcId="{F26FAA2A-D430-49B3-A553-B7C3CE969624}" destId="{47640ABA-96E8-460E-9251-D300909967B3}" srcOrd="6" destOrd="0" parTransId="{837EE0A0-86F7-4C54-A3B8-FECDBC113EB7}" sibTransId="{63D2D12B-2032-40B9-8C59-4345339E6030}"/>
    <dgm:cxn modelId="{937599AF-E615-449C-8CA8-5FEA471459FF}" srcId="{F26FAA2A-D430-49B3-A553-B7C3CE969624}" destId="{68EBB081-CA87-4224-8FB4-29CCE79B15B5}" srcOrd="3" destOrd="0" parTransId="{CE11E016-1F0E-4E98-9078-BA206C60F6D4}" sibTransId="{F8BE7350-22AB-4CD6-A015-70D3E1C9B7CD}"/>
    <dgm:cxn modelId="{F0B242C7-6EC5-482F-BF11-4017E992D90E}" srcId="{F26FAA2A-D430-49B3-A553-B7C3CE969624}" destId="{072D93DB-B2AF-451A-9EAF-9628CD5A873F}" srcOrd="0" destOrd="0" parTransId="{BC9D48D2-5C86-4BE6-A335-3B1F11A4F2BA}" sibTransId="{F55AB01C-42B6-4368-8AD6-C4A77E8EB052}"/>
    <dgm:cxn modelId="{8AC737D5-69E3-438F-9698-20ED60A73805}" srcId="{F26FAA2A-D430-49B3-A553-B7C3CE969624}" destId="{F299AAC0-C15E-4C62-8076-22B94239F64A}" srcOrd="2" destOrd="0" parTransId="{ACFCD172-42ED-4E2E-AC0C-D13EE0D77EAC}" sibTransId="{408F03B0-DA00-44F9-9B50-86AAEC0C3769}"/>
    <dgm:cxn modelId="{7AF848F9-907E-43CC-9FA1-376DFD388FD5}" type="presOf" srcId="{BAA0024D-3C03-4A19-AE0A-259E223FA86C}" destId="{0B9C1A91-16E0-40BD-BA12-8F038E1C34C7}" srcOrd="0" destOrd="0" presId="urn:microsoft.com/office/officeart/2005/8/layout/default"/>
    <dgm:cxn modelId="{6786274B-31C9-4441-851D-EB866AE543C7}" type="presParOf" srcId="{837E24D6-CC1F-4835-AC50-3C50037A98A2}" destId="{AEC49AF1-A791-4C29-8084-B009C83387FE}" srcOrd="0" destOrd="0" presId="urn:microsoft.com/office/officeart/2005/8/layout/default"/>
    <dgm:cxn modelId="{65FC9E7B-F343-48B3-BD29-182EA1A5CA16}" type="presParOf" srcId="{837E24D6-CC1F-4835-AC50-3C50037A98A2}" destId="{E35EF839-6BF7-454E-AE6D-FD58C0E7AE3F}" srcOrd="1" destOrd="0" presId="urn:microsoft.com/office/officeart/2005/8/layout/default"/>
    <dgm:cxn modelId="{77442A50-0313-4BD1-9B31-8754D2574570}" type="presParOf" srcId="{837E24D6-CC1F-4835-AC50-3C50037A98A2}" destId="{6A051E4D-B9C4-4188-A15E-8ADAF110F954}" srcOrd="2" destOrd="0" presId="urn:microsoft.com/office/officeart/2005/8/layout/default"/>
    <dgm:cxn modelId="{C55DAF73-D278-4F62-828A-B0897CED9FE6}" type="presParOf" srcId="{837E24D6-CC1F-4835-AC50-3C50037A98A2}" destId="{07167C1F-17CA-4B22-8D90-FCCD760C7BCA}" srcOrd="3" destOrd="0" presId="urn:microsoft.com/office/officeart/2005/8/layout/default"/>
    <dgm:cxn modelId="{3FEB70EE-7890-450D-BC0A-3F72B95C8178}" type="presParOf" srcId="{837E24D6-CC1F-4835-AC50-3C50037A98A2}" destId="{EC5ED1D4-8D64-41C4-93A0-F3A3DB40E288}" srcOrd="4" destOrd="0" presId="urn:microsoft.com/office/officeart/2005/8/layout/default"/>
    <dgm:cxn modelId="{17EF9322-15E6-4578-91B2-11438716F6F6}" type="presParOf" srcId="{837E24D6-CC1F-4835-AC50-3C50037A98A2}" destId="{6A4C3F3A-FB84-4574-BB20-6172962EDDB9}" srcOrd="5" destOrd="0" presId="urn:microsoft.com/office/officeart/2005/8/layout/default"/>
    <dgm:cxn modelId="{8A936727-76E5-4C57-8801-CF36064BAD28}" type="presParOf" srcId="{837E24D6-CC1F-4835-AC50-3C50037A98A2}" destId="{5FF5EDF2-1470-4B00-850B-B39BE2FF954E}" srcOrd="6" destOrd="0" presId="urn:microsoft.com/office/officeart/2005/8/layout/default"/>
    <dgm:cxn modelId="{24F3437D-F462-45B5-BEF3-C9B5C9DBC500}" type="presParOf" srcId="{837E24D6-CC1F-4835-AC50-3C50037A98A2}" destId="{6FDCB978-564A-4896-8A86-1E74C8713EC0}" srcOrd="7" destOrd="0" presId="urn:microsoft.com/office/officeart/2005/8/layout/default"/>
    <dgm:cxn modelId="{6AF24A83-A3C7-41A1-9D6F-90E009F840EA}" type="presParOf" srcId="{837E24D6-CC1F-4835-AC50-3C50037A98A2}" destId="{0B9C1A91-16E0-40BD-BA12-8F038E1C34C7}" srcOrd="8" destOrd="0" presId="urn:microsoft.com/office/officeart/2005/8/layout/default"/>
    <dgm:cxn modelId="{54C990DD-13DE-44D6-9F2F-B77DC1FB2582}" type="presParOf" srcId="{837E24D6-CC1F-4835-AC50-3C50037A98A2}" destId="{47661700-6758-467F-A10F-23694CB062B1}" srcOrd="9" destOrd="0" presId="urn:microsoft.com/office/officeart/2005/8/layout/default"/>
    <dgm:cxn modelId="{A1BD7A8F-6C8E-4DAE-9FC2-414E3CE1A8D6}" type="presParOf" srcId="{837E24D6-CC1F-4835-AC50-3C50037A98A2}" destId="{D99D3A1E-C84D-4B1C-81CB-F1C9B30E830B}" srcOrd="10" destOrd="0" presId="urn:microsoft.com/office/officeart/2005/8/layout/default"/>
    <dgm:cxn modelId="{46DA3AA2-595C-4E73-8A04-C1C689C65B82}" type="presParOf" srcId="{837E24D6-CC1F-4835-AC50-3C50037A98A2}" destId="{4F709F1F-665C-40A7-9B91-B1F50CF22A6B}" srcOrd="11" destOrd="0" presId="urn:microsoft.com/office/officeart/2005/8/layout/default"/>
    <dgm:cxn modelId="{971DB9E4-0FB6-409E-82B4-40E172C46C44}" type="presParOf" srcId="{837E24D6-CC1F-4835-AC50-3C50037A98A2}" destId="{1E8205D1-76FD-4E28-BA3B-2C0417F5542E}" srcOrd="12" destOrd="0" presId="urn:microsoft.com/office/officeart/2005/8/layout/default"/>
    <dgm:cxn modelId="{7D8202FA-AAB9-41A4-B817-269CB8FFEFAA}" type="presParOf" srcId="{837E24D6-CC1F-4835-AC50-3C50037A98A2}" destId="{E11B9F47-28D0-45AD-BCA9-F8EC040BFF88}" srcOrd="13" destOrd="0" presId="urn:microsoft.com/office/officeart/2005/8/layout/default"/>
    <dgm:cxn modelId="{C9B2BFBF-D833-44E3-B059-4D770D1B2B44}" type="presParOf" srcId="{837E24D6-CC1F-4835-AC50-3C50037A98A2}" destId="{B3B66E4D-22E1-476A-87A9-7BC47BE8B199}"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97E5A-9D53-4BA4-BD4E-98FCB52E9F3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C859253-4C4D-4455-B281-0C75E7D50B31}">
      <dgm:prSet phldrT="[Text]"/>
      <dgm:spPr/>
      <dgm:t>
        <a:bodyPr/>
        <a:lstStyle/>
        <a:p>
          <a:r>
            <a:rPr lang="en-US" dirty="0"/>
            <a:t>JARINGAN LAPISAN TUNGGAL</a:t>
          </a:r>
        </a:p>
      </dgm:t>
    </dgm:pt>
    <dgm:pt modelId="{73F847A8-93B0-4D04-BD71-8263DEB17003}" type="parTrans" cxnId="{F89BA74A-C5A1-4009-BE1D-6FE7DD17D379}">
      <dgm:prSet/>
      <dgm:spPr/>
      <dgm:t>
        <a:bodyPr/>
        <a:lstStyle/>
        <a:p>
          <a:endParaRPr lang="en-US"/>
        </a:p>
      </dgm:t>
    </dgm:pt>
    <dgm:pt modelId="{F5D7E0B5-1927-4ABA-A6A0-996BCEA42D6C}" type="sibTrans" cxnId="{F89BA74A-C5A1-4009-BE1D-6FE7DD17D379}">
      <dgm:prSet/>
      <dgm:spPr/>
      <dgm:t>
        <a:bodyPr/>
        <a:lstStyle/>
        <a:p>
          <a:endParaRPr lang="en-US"/>
        </a:p>
      </dgm:t>
    </dgm:pt>
    <dgm:pt modelId="{7A42DF88-FABC-4D11-B8E9-1A54AE0372E4}">
      <dgm:prSet phldrT="[Text]"/>
      <dgm:spPr/>
      <dgm:t>
        <a:bodyPr/>
        <a:lstStyle/>
        <a:p>
          <a:r>
            <a:rPr lang="en-US" dirty="0"/>
            <a:t>JARINGAN LAPISAN BANYAK</a:t>
          </a:r>
        </a:p>
      </dgm:t>
    </dgm:pt>
    <dgm:pt modelId="{83073000-11A3-4746-96C3-0C3BD4A440D8}" type="parTrans" cxnId="{FE7B00FD-076B-4D12-8665-F4A61EEE44EB}">
      <dgm:prSet/>
      <dgm:spPr/>
      <dgm:t>
        <a:bodyPr/>
        <a:lstStyle/>
        <a:p>
          <a:endParaRPr lang="en-US"/>
        </a:p>
      </dgm:t>
    </dgm:pt>
    <dgm:pt modelId="{CAD57D01-E9B0-4C83-8AFA-9DE8781D667C}" type="sibTrans" cxnId="{FE7B00FD-076B-4D12-8665-F4A61EEE44EB}">
      <dgm:prSet/>
      <dgm:spPr/>
      <dgm:t>
        <a:bodyPr/>
        <a:lstStyle/>
        <a:p>
          <a:endParaRPr lang="en-US"/>
        </a:p>
      </dgm:t>
    </dgm:pt>
    <dgm:pt modelId="{F7943D5D-F257-441C-A566-BEC6C2376EDE}">
      <dgm:prSet phldrT="[Text]"/>
      <dgm:spPr/>
      <dgm:t>
        <a:bodyPr/>
        <a:lstStyle/>
        <a:p>
          <a:r>
            <a:rPr lang="en-US" dirty="0"/>
            <a:t>JARINGAN DENGAN LAPPISAN KOMPETITIF</a:t>
          </a:r>
        </a:p>
      </dgm:t>
    </dgm:pt>
    <dgm:pt modelId="{2BA7A14C-1B40-4F88-B894-211F7913BA4E}" type="parTrans" cxnId="{2A2B909B-CC66-400C-AC0C-40C0C62DC8D3}">
      <dgm:prSet/>
      <dgm:spPr/>
      <dgm:t>
        <a:bodyPr/>
        <a:lstStyle/>
        <a:p>
          <a:endParaRPr lang="en-US"/>
        </a:p>
      </dgm:t>
    </dgm:pt>
    <dgm:pt modelId="{BFD44288-776C-4D01-9DFE-94F2863944AB}" type="sibTrans" cxnId="{2A2B909B-CC66-400C-AC0C-40C0C62DC8D3}">
      <dgm:prSet/>
      <dgm:spPr/>
      <dgm:t>
        <a:bodyPr/>
        <a:lstStyle/>
        <a:p>
          <a:endParaRPr lang="en-US"/>
        </a:p>
      </dgm:t>
    </dgm:pt>
    <dgm:pt modelId="{6ECCB048-09A8-40D2-8D1E-736560B3BFF6}" type="pres">
      <dgm:prSet presAssocID="{4F797E5A-9D53-4BA4-BD4E-98FCB52E9F30}" presName="linear" presStyleCnt="0">
        <dgm:presLayoutVars>
          <dgm:dir/>
          <dgm:animLvl val="lvl"/>
          <dgm:resizeHandles val="exact"/>
        </dgm:presLayoutVars>
      </dgm:prSet>
      <dgm:spPr/>
    </dgm:pt>
    <dgm:pt modelId="{038446A0-D07D-4E94-9B32-D48C41755826}" type="pres">
      <dgm:prSet presAssocID="{2C859253-4C4D-4455-B281-0C75E7D50B31}" presName="parentLin" presStyleCnt="0"/>
      <dgm:spPr/>
    </dgm:pt>
    <dgm:pt modelId="{2315ED73-D514-4B62-ABCA-CA3A92031AF3}" type="pres">
      <dgm:prSet presAssocID="{2C859253-4C4D-4455-B281-0C75E7D50B31}" presName="parentLeftMargin" presStyleLbl="node1" presStyleIdx="0" presStyleCnt="3"/>
      <dgm:spPr/>
    </dgm:pt>
    <dgm:pt modelId="{98794665-8C23-441B-99BE-242E43F8A386}" type="pres">
      <dgm:prSet presAssocID="{2C859253-4C4D-4455-B281-0C75E7D50B31}" presName="parentText" presStyleLbl="node1" presStyleIdx="0" presStyleCnt="3">
        <dgm:presLayoutVars>
          <dgm:chMax val="0"/>
          <dgm:bulletEnabled val="1"/>
        </dgm:presLayoutVars>
      </dgm:prSet>
      <dgm:spPr/>
    </dgm:pt>
    <dgm:pt modelId="{FA19D75B-0AD9-4F2D-99F5-EDDBE87D1A3C}" type="pres">
      <dgm:prSet presAssocID="{2C859253-4C4D-4455-B281-0C75E7D50B31}" presName="negativeSpace" presStyleCnt="0"/>
      <dgm:spPr/>
    </dgm:pt>
    <dgm:pt modelId="{BC6ABB16-6AE0-476E-9626-022638C2B56A}" type="pres">
      <dgm:prSet presAssocID="{2C859253-4C4D-4455-B281-0C75E7D50B31}" presName="childText" presStyleLbl="conFgAcc1" presStyleIdx="0" presStyleCnt="3">
        <dgm:presLayoutVars>
          <dgm:bulletEnabled val="1"/>
        </dgm:presLayoutVars>
      </dgm:prSet>
      <dgm:spPr/>
    </dgm:pt>
    <dgm:pt modelId="{2F124F43-ADDF-4A16-B2E1-94D76151B2EB}" type="pres">
      <dgm:prSet presAssocID="{F5D7E0B5-1927-4ABA-A6A0-996BCEA42D6C}" presName="spaceBetweenRectangles" presStyleCnt="0"/>
      <dgm:spPr/>
    </dgm:pt>
    <dgm:pt modelId="{A10580CC-E902-4332-8886-2E4CB725AA7D}" type="pres">
      <dgm:prSet presAssocID="{7A42DF88-FABC-4D11-B8E9-1A54AE0372E4}" presName="parentLin" presStyleCnt="0"/>
      <dgm:spPr/>
    </dgm:pt>
    <dgm:pt modelId="{EFB7F40A-523F-4931-A6E5-0E809BD62E43}" type="pres">
      <dgm:prSet presAssocID="{7A42DF88-FABC-4D11-B8E9-1A54AE0372E4}" presName="parentLeftMargin" presStyleLbl="node1" presStyleIdx="0" presStyleCnt="3"/>
      <dgm:spPr/>
    </dgm:pt>
    <dgm:pt modelId="{766421FA-6510-4A49-B9E2-628F48BA7964}" type="pres">
      <dgm:prSet presAssocID="{7A42DF88-FABC-4D11-B8E9-1A54AE0372E4}" presName="parentText" presStyleLbl="node1" presStyleIdx="1" presStyleCnt="3">
        <dgm:presLayoutVars>
          <dgm:chMax val="0"/>
          <dgm:bulletEnabled val="1"/>
        </dgm:presLayoutVars>
      </dgm:prSet>
      <dgm:spPr/>
    </dgm:pt>
    <dgm:pt modelId="{01A1D266-4E84-41C6-A12F-6454BACA17E4}" type="pres">
      <dgm:prSet presAssocID="{7A42DF88-FABC-4D11-B8E9-1A54AE0372E4}" presName="negativeSpace" presStyleCnt="0"/>
      <dgm:spPr/>
    </dgm:pt>
    <dgm:pt modelId="{6508D4A6-6986-41B6-AB62-6BC31062412B}" type="pres">
      <dgm:prSet presAssocID="{7A42DF88-FABC-4D11-B8E9-1A54AE0372E4}" presName="childText" presStyleLbl="conFgAcc1" presStyleIdx="1" presStyleCnt="3">
        <dgm:presLayoutVars>
          <dgm:bulletEnabled val="1"/>
        </dgm:presLayoutVars>
      </dgm:prSet>
      <dgm:spPr/>
    </dgm:pt>
    <dgm:pt modelId="{198AACB1-B4D8-4438-8CCB-C9F7DF5547AD}" type="pres">
      <dgm:prSet presAssocID="{CAD57D01-E9B0-4C83-8AFA-9DE8781D667C}" presName="spaceBetweenRectangles" presStyleCnt="0"/>
      <dgm:spPr/>
    </dgm:pt>
    <dgm:pt modelId="{D07B1FA9-B34E-4325-8F4B-8BDAF14F14D1}" type="pres">
      <dgm:prSet presAssocID="{F7943D5D-F257-441C-A566-BEC6C2376EDE}" presName="parentLin" presStyleCnt="0"/>
      <dgm:spPr/>
    </dgm:pt>
    <dgm:pt modelId="{F28DA316-FA2F-4BF2-A2E8-371AE35F8799}" type="pres">
      <dgm:prSet presAssocID="{F7943D5D-F257-441C-A566-BEC6C2376EDE}" presName="parentLeftMargin" presStyleLbl="node1" presStyleIdx="1" presStyleCnt="3"/>
      <dgm:spPr/>
    </dgm:pt>
    <dgm:pt modelId="{41919A04-8332-44A7-BEC2-4239A9C35F9E}" type="pres">
      <dgm:prSet presAssocID="{F7943D5D-F257-441C-A566-BEC6C2376EDE}" presName="parentText" presStyleLbl="node1" presStyleIdx="2" presStyleCnt="3">
        <dgm:presLayoutVars>
          <dgm:chMax val="0"/>
          <dgm:bulletEnabled val="1"/>
        </dgm:presLayoutVars>
      </dgm:prSet>
      <dgm:spPr/>
    </dgm:pt>
    <dgm:pt modelId="{1CB20303-50E1-4B9E-8127-81CAB32D9C27}" type="pres">
      <dgm:prSet presAssocID="{F7943D5D-F257-441C-A566-BEC6C2376EDE}" presName="negativeSpace" presStyleCnt="0"/>
      <dgm:spPr/>
    </dgm:pt>
    <dgm:pt modelId="{37D55712-CE59-412C-8242-D9E15536C461}" type="pres">
      <dgm:prSet presAssocID="{F7943D5D-F257-441C-A566-BEC6C2376EDE}" presName="childText" presStyleLbl="conFgAcc1" presStyleIdx="2" presStyleCnt="3">
        <dgm:presLayoutVars>
          <dgm:bulletEnabled val="1"/>
        </dgm:presLayoutVars>
      </dgm:prSet>
      <dgm:spPr/>
    </dgm:pt>
  </dgm:ptLst>
  <dgm:cxnLst>
    <dgm:cxn modelId="{704ACB21-9054-4612-8859-0F9DAA944CA4}" type="presOf" srcId="{7A42DF88-FABC-4D11-B8E9-1A54AE0372E4}" destId="{EFB7F40A-523F-4931-A6E5-0E809BD62E43}" srcOrd="0" destOrd="0" presId="urn:microsoft.com/office/officeart/2005/8/layout/list1"/>
    <dgm:cxn modelId="{F89BA74A-C5A1-4009-BE1D-6FE7DD17D379}" srcId="{4F797E5A-9D53-4BA4-BD4E-98FCB52E9F30}" destId="{2C859253-4C4D-4455-B281-0C75E7D50B31}" srcOrd="0" destOrd="0" parTransId="{73F847A8-93B0-4D04-BD71-8263DEB17003}" sibTransId="{F5D7E0B5-1927-4ABA-A6A0-996BCEA42D6C}"/>
    <dgm:cxn modelId="{EFF52F5B-C98E-4A1C-863F-7179D122F2EA}" type="presOf" srcId="{4F797E5A-9D53-4BA4-BD4E-98FCB52E9F30}" destId="{6ECCB048-09A8-40D2-8D1E-736560B3BFF6}" srcOrd="0" destOrd="0" presId="urn:microsoft.com/office/officeart/2005/8/layout/list1"/>
    <dgm:cxn modelId="{7BF88186-AD6F-4619-8B71-D5B75A243CAE}" type="presOf" srcId="{2C859253-4C4D-4455-B281-0C75E7D50B31}" destId="{2315ED73-D514-4B62-ABCA-CA3A92031AF3}" srcOrd="0" destOrd="0" presId="urn:microsoft.com/office/officeart/2005/8/layout/list1"/>
    <dgm:cxn modelId="{1A9F5D89-8814-4695-B7EB-FBFEBCD2C022}" type="presOf" srcId="{F7943D5D-F257-441C-A566-BEC6C2376EDE}" destId="{F28DA316-FA2F-4BF2-A2E8-371AE35F8799}" srcOrd="0" destOrd="0" presId="urn:microsoft.com/office/officeart/2005/8/layout/list1"/>
    <dgm:cxn modelId="{2A2B909B-CC66-400C-AC0C-40C0C62DC8D3}" srcId="{4F797E5A-9D53-4BA4-BD4E-98FCB52E9F30}" destId="{F7943D5D-F257-441C-A566-BEC6C2376EDE}" srcOrd="2" destOrd="0" parTransId="{2BA7A14C-1B40-4F88-B894-211F7913BA4E}" sibTransId="{BFD44288-776C-4D01-9DFE-94F2863944AB}"/>
    <dgm:cxn modelId="{EDB577E8-25EE-40B6-8E43-9C0D2F8E9B26}" type="presOf" srcId="{2C859253-4C4D-4455-B281-0C75E7D50B31}" destId="{98794665-8C23-441B-99BE-242E43F8A386}" srcOrd="1" destOrd="0" presId="urn:microsoft.com/office/officeart/2005/8/layout/list1"/>
    <dgm:cxn modelId="{6868EFF3-0BB4-4D32-9330-96F6FE7ADDDF}" type="presOf" srcId="{F7943D5D-F257-441C-A566-BEC6C2376EDE}" destId="{41919A04-8332-44A7-BEC2-4239A9C35F9E}" srcOrd="1" destOrd="0" presId="urn:microsoft.com/office/officeart/2005/8/layout/list1"/>
    <dgm:cxn modelId="{B30F06FA-E5B6-433B-9DC1-2444CA0700E0}" type="presOf" srcId="{7A42DF88-FABC-4D11-B8E9-1A54AE0372E4}" destId="{766421FA-6510-4A49-B9E2-628F48BA7964}" srcOrd="1" destOrd="0" presId="urn:microsoft.com/office/officeart/2005/8/layout/list1"/>
    <dgm:cxn modelId="{FE7B00FD-076B-4D12-8665-F4A61EEE44EB}" srcId="{4F797E5A-9D53-4BA4-BD4E-98FCB52E9F30}" destId="{7A42DF88-FABC-4D11-B8E9-1A54AE0372E4}" srcOrd="1" destOrd="0" parTransId="{83073000-11A3-4746-96C3-0C3BD4A440D8}" sibTransId="{CAD57D01-E9B0-4C83-8AFA-9DE8781D667C}"/>
    <dgm:cxn modelId="{6018824C-49FE-48F7-8F3F-D2D9A3B491F2}" type="presParOf" srcId="{6ECCB048-09A8-40D2-8D1E-736560B3BFF6}" destId="{038446A0-D07D-4E94-9B32-D48C41755826}" srcOrd="0" destOrd="0" presId="urn:microsoft.com/office/officeart/2005/8/layout/list1"/>
    <dgm:cxn modelId="{588E671A-2C59-45D0-8C7F-2B869261CAFC}" type="presParOf" srcId="{038446A0-D07D-4E94-9B32-D48C41755826}" destId="{2315ED73-D514-4B62-ABCA-CA3A92031AF3}" srcOrd="0" destOrd="0" presId="urn:microsoft.com/office/officeart/2005/8/layout/list1"/>
    <dgm:cxn modelId="{46141AF8-7C5C-4758-8F0D-571618321307}" type="presParOf" srcId="{038446A0-D07D-4E94-9B32-D48C41755826}" destId="{98794665-8C23-441B-99BE-242E43F8A386}" srcOrd="1" destOrd="0" presId="urn:microsoft.com/office/officeart/2005/8/layout/list1"/>
    <dgm:cxn modelId="{42B9DFB5-6015-4466-8DD7-C51D1B6D5C21}" type="presParOf" srcId="{6ECCB048-09A8-40D2-8D1E-736560B3BFF6}" destId="{FA19D75B-0AD9-4F2D-99F5-EDDBE87D1A3C}" srcOrd="1" destOrd="0" presId="urn:microsoft.com/office/officeart/2005/8/layout/list1"/>
    <dgm:cxn modelId="{4CAD404C-580B-4A32-8F83-E8E74A55D217}" type="presParOf" srcId="{6ECCB048-09A8-40D2-8D1E-736560B3BFF6}" destId="{BC6ABB16-6AE0-476E-9626-022638C2B56A}" srcOrd="2" destOrd="0" presId="urn:microsoft.com/office/officeart/2005/8/layout/list1"/>
    <dgm:cxn modelId="{ACA4BCB5-CA58-4BD0-9853-4A1EC179107D}" type="presParOf" srcId="{6ECCB048-09A8-40D2-8D1E-736560B3BFF6}" destId="{2F124F43-ADDF-4A16-B2E1-94D76151B2EB}" srcOrd="3" destOrd="0" presId="urn:microsoft.com/office/officeart/2005/8/layout/list1"/>
    <dgm:cxn modelId="{11A45D69-DD06-4A8E-B83B-18D2424916C2}" type="presParOf" srcId="{6ECCB048-09A8-40D2-8D1E-736560B3BFF6}" destId="{A10580CC-E902-4332-8886-2E4CB725AA7D}" srcOrd="4" destOrd="0" presId="urn:microsoft.com/office/officeart/2005/8/layout/list1"/>
    <dgm:cxn modelId="{F5A3A324-3EAB-40A0-81B4-5AEC49D8FB3F}" type="presParOf" srcId="{A10580CC-E902-4332-8886-2E4CB725AA7D}" destId="{EFB7F40A-523F-4931-A6E5-0E809BD62E43}" srcOrd="0" destOrd="0" presId="urn:microsoft.com/office/officeart/2005/8/layout/list1"/>
    <dgm:cxn modelId="{66E0482F-F129-43C2-9D44-13270898A352}" type="presParOf" srcId="{A10580CC-E902-4332-8886-2E4CB725AA7D}" destId="{766421FA-6510-4A49-B9E2-628F48BA7964}" srcOrd="1" destOrd="0" presId="urn:microsoft.com/office/officeart/2005/8/layout/list1"/>
    <dgm:cxn modelId="{9AB6B1E9-434C-4DD7-8306-28E4673AE040}" type="presParOf" srcId="{6ECCB048-09A8-40D2-8D1E-736560B3BFF6}" destId="{01A1D266-4E84-41C6-A12F-6454BACA17E4}" srcOrd="5" destOrd="0" presId="urn:microsoft.com/office/officeart/2005/8/layout/list1"/>
    <dgm:cxn modelId="{2E8F0A5E-2AAF-42CC-92F0-A1A77992F29D}" type="presParOf" srcId="{6ECCB048-09A8-40D2-8D1E-736560B3BFF6}" destId="{6508D4A6-6986-41B6-AB62-6BC31062412B}" srcOrd="6" destOrd="0" presId="urn:microsoft.com/office/officeart/2005/8/layout/list1"/>
    <dgm:cxn modelId="{18C1FCE5-3821-40C6-97FF-2C0557837B69}" type="presParOf" srcId="{6ECCB048-09A8-40D2-8D1E-736560B3BFF6}" destId="{198AACB1-B4D8-4438-8CCB-C9F7DF5547AD}" srcOrd="7" destOrd="0" presId="urn:microsoft.com/office/officeart/2005/8/layout/list1"/>
    <dgm:cxn modelId="{42594753-A6A1-4494-95A2-FC0E09801D69}" type="presParOf" srcId="{6ECCB048-09A8-40D2-8D1E-736560B3BFF6}" destId="{D07B1FA9-B34E-4325-8F4B-8BDAF14F14D1}" srcOrd="8" destOrd="0" presId="urn:microsoft.com/office/officeart/2005/8/layout/list1"/>
    <dgm:cxn modelId="{2C46E007-91DE-4AE8-88AF-B78A4C193374}" type="presParOf" srcId="{D07B1FA9-B34E-4325-8F4B-8BDAF14F14D1}" destId="{F28DA316-FA2F-4BF2-A2E8-371AE35F8799}" srcOrd="0" destOrd="0" presId="urn:microsoft.com/office/officeart/2005/8/layout/list1"/>
    <dgm:cxn modelId="{AC2EDF13-2B71-4104-AE9E-837FC6D94D5B}" type="presParOf" srcId="{D07B1FA9-B34E-4325-8F4B-8BDAF14F14D1}" destId="{41919A04-8332-44A7-BEC2-4239A9C35F9E}" srcOrd="1" destOrd="0" presId="urn:microsoft.com/office/officeart/2005/8/layout/list1"/>
    <dgm:cxn modelId="{3EE87067-C966-41C8-B1AE-3B876E3E7879}" type="presParOf" srcId="{6ECCB048-09A8-40D2-8D1E-736560B3BFF6}" destId="{1CB20303-50E1-4B9E-8127-81CAB32D9C27}" srcOrd="9" destOrd="0" presId="urn:microsoft.com/office/officeart/2005/8/layout/list1"/>
    <dgm:cxn modelId="{3F119CEA-771C-4D42-82CB-A70235DFAA6E}" type="presParOf" srcId="{6ECCB048-09A8-40D2-8D1E-736560B3BFF6}" destId="{37D55712-CE59-412C-8242-D9E15536C46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04D41-2E02-42FD-9D42-63771E7FE40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B372FF5-1E4B-4DE7-9499-CA2CA5362672}">
      <dgm:prSet phldrT="[Text]"/>
      <dgm:spPr/>
      <dgm:t>
        <a:bodyPr/>
        <a:lstStyle/>
        <a:p>
          <a:r>
            <a:rPr lang="sv-SE" dirty="0"/>
            <a:t>Fungsi Undak Biner </a:t>
          </a:r>
          <a:r>
            <a:rPr lang="sv-SE" i="1" dirty="0"/>
            <a:t>Hard Limit</a:t>
          </a:r>
          <a:r>
            <a:rPr lang="en-US" dirty="0"/>
            <a:t> </a:t>
          </a:r>
        </a:p>
      </dgm:t>
    </dgm:pt>
    <dgm:pt modelId="{12F087B8-55D8-4D7A-9D7F-5F0D9DE3F9C8}" type="parTrans" cxnId="{967D2B58-FCB1-4CF2-AD93-B80BD011017E}">
      <dgm:prSet/>
      <dgm:spPr/>
      <dgm:t>
        <a:bodyPr/>
        <a:lstStyle/>
        <a:p>
          <a:endParaRPr lang="en-US"/>
        </a:p>
      </dgm:t>
    </dgm:pt>
    <dgm:pt modelId="{68FAF3EE-5E42-4456-8AEC-20D49B3C4485}" type="sibTrans" cxnId="{967D2B58-FCB1-4CF2-AD93-B80BD011017E}">
      <dgm:prSet/>
      <dgm:spPr/>
      <dgm:t>
        <a:bodyPr/>
        <a:lstStyle/>
        <a:p>
          <a:endParaRPr lang="en-US"/>
        </a:p>
      </dgm:t>
    </dgm:pt>
    <dgm:pt modelId="{1465EE5D-1EA2-444A-9AD1-2866C80E98F4}">
      <dgm:prSet phldrT="[Text]"/>
      <dgm:spPr/>
      <dgm:t>
        <a:bodyPr/>
        <a:lstStyle/>
        <a:p>
          <a:r>
            <a:rPr lang="sv-SE" dirty="0"/>
            <a:t>Fungsi Undak Biner </a:t>
          </a:r>
          <a:r>
            <a:rPr lang="sv-SE" i="1" dirty="0"/>
            <a:t>Threshold</a:t>
          </a:r>
          <a:r>
            <a:rPr lang="en-US" dirty="0"/>
            <a:t> </a:t>
          </a:r>
        </a:p>
      </dgm:t>
    </dgm:pt>
    <dgm:pt modelId="{0F9F36A2-BF28-4792-BEC4-E79141F6BB31}" type="parTrans" cxnId="{230F6BE3-8442-4773-8765-0DC4942CAE2F}">
      <dgm:prSet/>
      <dgm:spPr/>
      <dgm:t>
        <a:bodyPr/>
        <a:lstStyle/>
        <a:p>
          <a:endParaRPr lang="en-US"/>
        </a:p>
      </dgm:t>
    </dgm:pt>
    <dgm:pt modelId="{F2F5F8FE-6F01-4956-8643-CA482CDEF255}" type="sibTrans" cxnId="{230F6BE3-8442-4773-8765-0DC4942CAE2F}">
      <dgm:prSet/>
      <dgm:spPr/>
      <dgm:t>
        <a:bodyPr/>
        <a:lstStyle/>
        <a:p>
          <a:endParaRPr lang="en-US"/>
        </a:p>
      </dgm:t>
    </dgm:pt>
    <dgm:pt modelId="{0B6C9D79-5794-4A7A-A5E4-F8182D14791D}">
      <dgm:prSet phldrT="[Text]"/>
      <dgm:spPr/>
      <dgm:t>
        <a:bodyPr/>
        <a:lstStyle/>
        <a:p>
          <a:r>
            <a:rPr lang="sv-SE" dirty="0"/>
            <a:t>Fungsi Bipolar </a:t>
          </a:r>
          <a:r>
            <a:rPr lang="sv-SE" i="1" dirty="0"/>
            <a:t>Symetric Hard Limit</a:t>
          </a:r>
          <a:r>
            <a:rPr lang="en-US" dirty="0"/>
            <a:t> </a:t>
          </a:r>
        </a:p>
      </dgm:t>
    </dgm:pt>
    <dgm:pt modelId="{F4DF9BE9-EAF2-4A87-BA69-D3D25144CDE6}" type="parTrans" cxnId="{F9BBBD07-B625-4EA5-B8CA-72A0C62FA8B6}">
      <dgm:prSet/>
      <dgm:spPr/>
      <dgm:t>
        <a:bodyPr/>
        <a:lstStyle/>
        <a:p>
          <a:endParaRPr lang="en-US"/>
        </a:p>
      </dgm:t>
    </dgm:pt>
    <dgm:pt modelId="{D0AC581C-B6A9-44F4-870D-CD9C52747F0C}" type="sibTrans" cxnId="{F9BBBD07-B625-4EA5-B8CA-72A0C62FA8B6}">
      <dgm:prSet/>
      <dgm:spPr/>
      <dgm:t>
        <a:bodyPr/>
        <a:lstStyle/>
        <a:p>
          <a:endParaRPr lang="en-US"/>
        </a:p>
      </dgm:t>
    </dgm:pt>
    <dgm:pt modelId="{000F87BE-F335-4FAA-91B7-5B3613E98F7A}">
      <dgm:prSet phldrT="[Text]"/>
      <dgm:spPr/>
      <dgm:t>
        <a:bodyPr/>
        <a:lstStyle/>
        <a:p>
          <a:r>
            <a:rPr lang="en-US" b="1" dirty="0" err="1"/>
            <a:t>Fungsi</a:t>
          </a:r>
          <a:r>
            <a:rPr lang="en-US" b="1" dirty="0"/>
            <a:t> Bipolar </a:t>
          </a:r>
          <a:r>
            <a:rPr lang="en-US" b="1" dirty="0" err="1"/>
            <a:t>dengan</a:t>
          </a:r>
          <a:r>
            <a:rPr lang="en-US" b="1" dirty="0"/>
            <a:t> </a:t>
          </a:r>
          <a:r>
            <a:rPr lang="en-US" b="1" i="1" dirty="0"/>
            <a:t>threshold</a:t>
          </a:r>
          <a:r>
            <a:rPr lang="en-US" dirty="0"/>
            <a:t> </a:t>
          </a:r>
        </a:p>
      </dgm:t>
    </dgm:pt>
    <dgm:pt modelId="{03C53EA6-C3E3-44CE-AA3F-E07D1888FC2A}" type="parTrans" cxnId="{87C90A1A-9F4C-4C0E-8BED-938A4AFEABD4}">
      <dgm:prSet/>
      <dgm:spPr/>
      <dgm:t>
        <a:bodyPr/>
        <a:lstStyle/>
        <a:p>
          <a:endParaRPr lang="en-US"/>
        </a:p>
      </dgm:t>
    </dgm:pt>
    <dgm:pt modelId="{40C596E6-5D60-4FC6-A9ED-97190D1A38E2}" type="sibTrans" cxnId="{87C90A1A-9F4C-4C0E-8BED-938A4AFEABD4}">
      <dgm:prSet/>
      <dgm:spPr/>
      <dgm:t>
        <a:bodyPr/>
        <a:lstStyle/>
        <a:p>
          <a:endParaRPr lang="en-US"/>
        </a:p>
      </dgm:t>
    </dgm:pt>
    <dgm:pt modelId="{45F36672-3807-4605-9E8D-3EE3C09C5DE8}">
      <dgm:prSet phldrT="[Text]"/>
      <dgm:spPr/>
      <dgm:t>
        <a:bodyPr/>
        <a:lstStyle/>
        <a:p>
          <a:r>
            <a:rPr lang="sv-SE" dirty="0"/>
            <a:t>Fungsi Linear (identitas)</a:t>
          </a:r>
          <a:r>
            <a:rPr lang="en-US" dirty="0"/>
            <a:t> </a:t>
          </a:r>
        </a:p>
      </dgm:t>
    </dgm:pt>
    <dgm:pt modelId="{842A4152-65D5-4DF4-BA10-D12691B1F80F}" type="parTrans" cxnId="{4967B856-51B4-45D5-91C5-0EB4B9758DC8}">
      <dgm:prSet/>
      <dgm:spPr/>
      <dgm:t>
        <a:bodyPr/>
        <a:lstStyle/>
        <a:p>
          <a:endParaRPr lang="en-US"/>
        </a:p>
      </dgm:t>
    </dgm:pt>
    <dgm:pt modelId="{1F30D49C-098D-4AE4-B944-F6DB547AA148}" type="sibTrans" cxnId="{4967B856-51B4-45D5-91C5-0EB4B9758DC8}">
      <dgm:prSet/>
      <dgm:spPr/>
      <dgm:t>
        <a:bodyPr/>
        <a:lstStyle/>
        <a:p>
          <a:endParaRPr lang="en-US"/>
        </a:p>
      </dgm:t>
    </dgm:pt>
    <dgm:pt modelId="{9A7278DE-D181-46E4-9D03-A644B6D8075B}">
      <dgm:prSet phldrT="[Text]"/>
      <dgm:spPr/>
      <dgm:t>
        <a:bodyPr/>
        <a:lstStyle/>
        <a:p>
          <a:r>
            <a:rPr lang="sv-SE"/>
            <a:t>Fungsi Saturating Linear</a:t>
          </a:r>
          <a:r>
            <a:rPr lang="en-US"/>
            <a:t> </a:t>
          </a:r>
          <a:endParaRPr lang="en-US" dirty="0"/>
        </a:p>
      </dgm:t>
    </dgm:pt>
    <dgm:pt modelId="{691786B1-390C-4CAA-BF68-DAE8C89554BF}" type="parTrans" cxnId="{5F28413B-A7CE-4AB8-92CC-7D7FD860F709}">
      <dgm:prSet/>
      <dgm:spPr/>
      <dgm:t>
        <a:bodyPr/>
        <a:lstStyle/>
        <a:p>
          <a:endParaRPr lang="en-US"/>
        </a:p>
      </dgm:t>
    </dgm:pt>
    <dgm:pt modelId="{1E032F93-5BB7-481D-A5F8-6C1E8BAF9155}" type="sibTrans" cxnId="{5F28413B-A7CE-4AB8-92CC-7D7FD860F709}">
      <dgm:prSet/>
      <dgm:spPr/>
      <dgm:t>
        <a:bodyPr/>
        <a:lstStyle/>
        <a:p>
          <a:endParaRPr lang="en-US"/>
        </a:p>
      </dgm:t>
    </dgm:pt>
    <dgm:pt modelId="{00B19E07-EA04-490D-9D73-814A0AF9A49E}">
      <dgm:prSet phldrT="[Text]"/>
      <dgm:spPr/>
      <dgm:t>
        <a:bodyPr/>
        <a:lstStyle/>
        <a:p>
          <a:r>
            <a:rPr lang="sv-SE" dirty="0"/>
            <a:t>Fungsi </a:t>
          </a:r>
          <a:r>
            <a:rPr lang="en-US" dirty="0" err="1"/>
            <a:t>Symetric</a:t>
          </a:r>
          <a:r>
            <a:rPr lang="en-US" dirty="0"/>
            <a:t> </a:t>
          </a:r>
          <a:r>
            <a:rPr lang="sv-SE" dirty="0"/>
            <a:t> Saturating Linear</a:t>
          </a:r>
          <a:r>
            <a:rPr lang="en-US" dirty="0"/>
            <a:t> </a:t>
          </a:r>
        </a:p>
      </dgm:t>
    </dgm:pt>
    <dgm:pt modelId="{D64729BB-3282-45B4-AC8A-BD8CA1319DF7}" type="parTrans" cxnId="{10ABE94C-03AD-47FE-8112-5F6DFA88964B}">
      <dgm:prSet/>
      <dgm:spPr/>
      <dgm:t>
        <a:bodyPr/>
        <a:lstStyle/>
        <a:p>
          <a:endParaRPr lang="en-US"/>
        </a:p>
      </dgm:t>
    </dgm:pt>
    <dgm:pt modelId="{12ADE0EC-A12B-4224-AE04-7AA8A0A3E402}" type="sibTrans" cxnId="{10ABE94C-03AD-47FE-8112-5F6DFA88964B}">
      <dgm:prSet/>
      <dgm:spPr/>
      <dgm:t>
        <a:bodyPr/>
        <a:lstStyle/>
        <a:p>
          <a:endParaRPr lang="en-US"/>
        </a:p>
      </dgm:t>
    </dgm:pt>
    <dgm:pt modelId="{C55590F0-C414-416A-8F7F-B91595FC3673}">
      <dgm:prSet phldrT="[Text]"/>
      <dgm:spPr/>
      <dgm:t>
        <a:bodyPr/>
        <a:lstStyle/>
        <a:p>
          <a:r>
            <a:rPr lang="sv-SE"/>
            <a:t>Fungsi Sigmoid Biner</a:t>
          </a:r>
          <a:r>
            <a:rPr lang="en-US"/>
            <a:t> </a:t>
          </a:r>
          <a:endParaRPr lang="en-US" dirty="0"/>
        </a:p>
      </dgm:t>
    </dgm:pt>
    <dgm:pt modelId="{4691B624-D1F9-4708-B81A-9FDB8CD873E6}" type="parTrans" cxnId="{A4C7C160-A25A-4437-B0FE-9CCF12ED0427}">
      <dgm:prSet/>
      <dgm:spPr/>
    </dgm:pt>
    <dgm:pt modelId="{B42436E8-7849-49D7-BC7A-840DEDFD532C}" type="sibTrans" cxnId="{A4C7C160-A25A-4437-B0FE-9CCF12ED0427}">
      <dgm:prSet/>
      <dgm:spPr/>
    </dgm:pt>
    <dgm:pt modelId="{7F6D67EC-DC84-40F0-BC4D-D8FB091A39EB}">
      <dgm:prSet phldrT="[Text]"/>
      <dgm:spPr/>
      <dgm:t>
        <a:bodyPr/>
        <a:lstStyle/>
        <a:p>
          <a:r>
            <a:rPr lang="sv-SE" dirty="0"/>
            <a:t>Fungsi Sigmoid Bi</a:t>
          </a:r>
          <a:r>
            <a:rPr lang="en-US" dirty="0"/>
            <a:t>polar</a:t>
          </a:r>
        </a:p>
      </dgm:t>
    </dgm:pt>
    <dgm:pt modelId="{859A9334-039D-4B36-92B2-6E86014D068D}" type="parTrans" cxnId="{698BF688-BAB5-4CF7-B213-BD559F647CCD}">
      <dgm:prSet/>
      <dgm:spPr/>
    </dgm:pt>
    <dgm:pt modelId="{3BD573C1-78F8-4AC8-893F-3FB7F1357CFC}" type="sibTrans" cxnId="{698BF688-BAB5-4CF7-B213-BD559F647CCD}">
      <dgm:prSet/>
      <dgm:spPr/>
    </dgm:pt>
    <dgm:pt modelId="{C3F2EB85-BBEE-4949-8AA9-E57C90D9D7F4}" type="pres">
      <dgm:prSet presAssocID="{9F704D41-2E02-42FD-9D42-63771E7FE400}" presName="diagram" presStyleCnt="0">
        <dgm:presLayoutVars>
          <dgm:dir/>
          <dgm:resizeHandles val="exact"/>
        </dgm:presLayoutVars>
      </dgm:prSet>
      <dgm:spPr/>
    </dgm:pt>
    <dgm:pt modelId="{7A5AA974-89AC-494B-8A58-D96F6D5D1390}" type="pres">
      <dgm:prSet presAssocID="{9B372FF5-1E4B-4DE7-9499-CA2CA5362672}" presName="node" presStyleLbl="node1" presStyleIdx="0" presStyleCnt="9">
        <dgm:presLayoutVars>
          <dgm:bulletEnabled val="1"/>
        </dgm:presLayoutVars>
      </dgm:prSet>
      <dgm:spPr/>
    </dgm:pt>
    <dgm:pt modelId="{2B6C25FD-4F9A-438D-9454-16850EB1C248}" type="pres">
      <dgm:prSet presAssocID="{68FAF3EE-5E42-4456-8AEC-20D49B3C4485}" presName="sibTrans" presStyleCnt="0"/>
      <dgm:spPr/>
    </dgm:pt>
    <dgm:pt modelId="{82D1865C-1E6A-401D-9C0F-0CFE26754837}" type="pres">
      <dgm:prSet presAssocID="{1465EE5D-1EA2-444A-9AD1-2866C80E98F4}" presName="node" presStyleLbl="node1" presStyleIdx="1" presStyleCnt="9">
        <dgm:presLayoutVars>
          <dgm:bulletEnabled val="1"/>
        </dgm:presLayoutVars>
      </dgm:prSet>
      <dgm:spPr/>
    </dgm:pt>
    <dgm:pt modelId="{6376C710-441C-4715-9081-B497DFEB6A99}" type="pres">
      <dgm:prSet presAssocID="{F2F5F8FE-6F01-4956-8643-CA482CDEF255}" presName="sibTrans" presStyleCnt="0"/>
      <dgm:spPr/>
    </dgm:pt>
    <dgm:pt modelId="{CAA71C94-8E31-4F28-AD31-B69D2B44EEC5}" type="pres">
      <dgm:prSet presAssocID="{0B6C9D79-5794-4A7A-A5E4-F8182D14791D}" presName="node" presStyleLbl="node1" presStyleIdx="2" presStyleCnt="9">
        <dgm:presLayoutVars>
          <dgm:bulletEnabled val="1"/>
        </dgm:presLayoutVars>
      </dgm:prSet>
      <dgm:spPr/>
    </dgm:pt>
    <dgm:pt modelId="{08B51898-5589-4B0A-9AAF-B4CABDE7C19E}" type="pres">
      <dgm:prSet presAssocID="{D0AC581C-B6A9-44F4-870D-CD9C52747F0C}" presName="sibTrans" presStyleCnt="0"/>
      <dgm:spPr/>
    </dgm:pt>
    <dgm:pt modelId="{EC5ADE9F-441B-4337-8997-387B4E6AF6E9}" type="pres">
      <dgm:prSet presAssocID="{000F87BE-F335-4FAA-91B7-5B3613E98F7A}" presName="node" presStyleLbl="node1" presStyleIdx="3" presStyleCnt="9">
        <dgm:presLayoutVars>
          <dgm:bulletEnabled val="1"/>
        </dgm:presLayoutVars>
      </dgm:prSet>
      <dgm:spPr/>
    </dgm:pt>
    <dgm:pt modelId="{CAE632D3-9A69-41DA-A959-8E91A514CBA9}" type="pres">
      <dgm:prSet presAssocID="{40C596E6-5D60-4FC6-A9ED-97190D1A38E2}" presName="sibTrans" presStyleCnt="0"/>
      <dgm:spPr/>
    </dgm:pt>
    <dgm:pt modelId="{210B391E-1C49-4477-BB53-EFEB5FB6E291}" type="pres">
      <dgm:prSet presAssocID="{45F36672-3807-4605-9E8D-3EE3C09C5DE8}" presName="node" presStyleLbl="node1" presStyleIdx="4" presStyleCnt="9">
        <dgm:presLayoutVars>
          <dgm:bulletEnabled val="1"/>
        </dgm:presLayoutVars>
      </dgm:prSet>
      <dgm:spPr/>
    </dgm:pt>
    <dgm:pt modelId="{D4CAD45D-D849-423A-96D4-414C26070395}" type="pres">
      <dgm:prSet presAssocID="{1F30D49C-098D-4AE4-B944-F6DB547AA148}" presName="sibTrans" presStyleCnt="0"/>
      <dgm:spPr/>
    </dgm:pt>
    <dgm:pt modelId="{E307832D-ED53-4040-A2E1-FFCF225EABE8}" type="pres">
      <dgm:prSet presAssocID="{9A7278DE-D181-46E4-9D03-A644B6D8075B}" presName="node" presStyleLbl="node1" presStyleIdx="5" presStyleCnt="9">
        <dgm:presLayoutVars>
          <dgm:bulletEnabled val="1"/>
        </dgm:presLayoutVars>
      </dgm:prSet>
      <dgm:spPr/>
    </dgm:pt>
    <dgm:pt modelId="{3D02212A-BC6E-4757-ACD0-471E08ABF3B1}" type="pres">
      <dgm:prSet presAssocID="{1E032F93-5BB7-481D-A5F8-6C1E8BAF9155}" presName="sibTrans" presStyleCnt="0"/>
      <dgm:spPr/>
    </dgm:pt>
    <dgm:pt modelId="{5586E681-DE18-4631-B44B-95A352427FE0}" type="pres">
      <dgm:prSet presAssocID="{00B19E07-EA04-490D-9D73-814A0AF9A49E}" presName="node" presStyleLbl="node1" presStyleIdx="6" presStyleCnt="9">
        <dgm:presLayoutVars>
          <dgm:bulletEnabled val="1"/>
        </dgm:presLayoutVars>
      </dgm:prSet>
      <dgm:spPr/>
    </dgm:pt>
    <dgm:pt modelId="{9947BFFC-7AA2-4BEA-9FA7-06DA14E9CF1B}" type="pres">
      <dgm:prSet presAssocID="{12ADE0EC-A12B-4224-AE04-7AA8A0A3E402}" presName="sibTrans" presStyleCnt="0"/>
      <dgm:spPr/>
    </dgm:pt>
    <dgm:pt modelId="{92998274-A061-48A6-A697-AD34720E5698}" type="pres">
      <dgm:prSet presAssocID="{C55590F0-C414-416A-8F7F-B91595FC3673}" presName="node" presStyleLbl="node1" presStyleIdx="7" presStyleCnt="9">
        <dgm:presLayoutVars>
          <dgm:bulletEnabled val="1"/>
        </dgm:presLayoutVars>
      </dgm:prSet>
      <dgm:spPr/>
    </dgm:pt>
    <dgm:pt modelId="{CA564FDC-C2FC-4632-81B2-12D743EDB190}" type="pres">
      <dgm:prSet presAssocID="{B42436E8-7849-49D7-BC7A-840DEDFD532C}" presName="sibTrans" presStyleCnt="0"/>
      <dgm:spPr/>
    </dgm:pt>
    <dgm:pt modelId="{CA2A1DAE-6CF9-440C-915F-B1E4C7AD41B7}" type="pres">
      <dgm:prSet presAssocID="{7F6D67EC-DC84-40F0-BC4D-D8FB091A39EB}" presName="node" presStyleLbl="node1" presStyleIdx="8" presStyleCnt="9">
        <dgm:presLayoutVars>
          <dgm:bulletEnabled val="1"/>
        </dgm:presLayoutVars>
      </dgm:prSet>
      <dgm:spPr/>
    </dgm:pt>
  </dgm:ptLst>
  <dgm:cxnLst>
    <dgm:cxn modelId="{F9BBBD07-B625-4EA5-B8CA-72A0C62FA8B6}" srcId="{9F704D41-2E02-42FD-9D42-63771E7FE400}" destId="{0B6C9D79-5794-4A7A-A5E4-F8182D14791D}" srcOrd="2" destOrd="0" parTransId="{F4DF9BE9-EAF2-4A87-BA69-D3D25144CDE6}" sibTransId="{D0AC581C-B6A9-44F4-870D-CD9C52747F0C}"/>
    <dgm:cxn modelId="{87C90A1A-9F4C-4C0E-8BED-938A4AFEABD4}" srcId="{9F704D41-2E02-42FD-9D42-63771E7FE400}" destId="{000F87BE-F335-4FAA-91B7-5B3613E98F7A}" srcOrd="3" destOrd="0" parTransId="{03C53EA6-C3E3-44CE-AA3F-E07D1888FC2A}" sibTransId="{40C596E6-5D60-4FC6-A9ED-97190D1A38E2}"/>
    <dgm:cxn modelId="{73921635-F213-4ED8-8779-6B5E113CAB62}" type="presOf" srcId="{C55590F0-C414-416A-8F7F-B91595FC3673}" destId="{92998274-A061-48A6-A697-AD34720E5698}" srcOrd="0" destOrd="0" presId="urn:microsoft.com/office/officeart/2005/8/layout/default"/>
    <dgm:cxn modelId="{5F28413B-A7CE-4AB8-92CC-7D7FD860F709}" srcId="{9F704D41-2E02-42FD-9D42-63771E7FE400}" destId="{9A7278DE-D181-46E4-9D03-A644B6D8075B}" srcOrd="5" destOrd="0" parTransId="{691786B1-390C-4CAA-BF68-DAE8C89554BF}" sibTransId="{1E032F93-5BB7-481D-A5F8-6C1E8BAF9155}"/>
    <dgm:cxn modelId="{DAEB464A-4E61-468D-9B24-9742A32B4CD3}" type="presOf" srcId="{45F36672-3807-4605-9E8D-3EE3C09C5DE8}" destId="{210B391E-1C49-4477-BB53-EFEB5FB6E291}" srcOrd="0" destOrd="0" presId="urn:microsoft.com/office/officeart/2005/8/layout/default"/>
    <dgm:cxn modelId="{5BA0754C-100E-4DE2-BB2C-096D4A014281}" type="presOf" srcId="{000F87BE-F335-4FAA-91B7-5B3613E98F7A}" destId="{EC5ADE9F-441B-4337-8997-387B4E6AF6E9}" srcOrd="0" destOrd="0" presId="urn:microsoft.com/office/officeart/2005/8/layout/default"/>
    <dgm:cxn modelId="{10ABE94C-03AD-47FE-8112-5F6DFA88964B}" srcId="{9F704D41-2E02-42FD-9D42-63771E7FE400}" destId="{00B19E07-EA04-490D-9D73-814A0AF9A49E}" srcOrd="6" destOrd="0" parTransId="{D64729BB-3282-45B4-AC8A-BD8CA1319DF7}" sibTransId="{12ADE0EC-A12B-4224-AE04-7AA8A0A3E402}"/>
    <dgm:cxn modelId="{4967B856-51B4-45D5-91C5-0EB4B9758DC8}" srcId="{9F704D41-2E02-42FD-9D42-63771E7FE400}" destId="{45F36672-3807-4605-9E8D-3EE3C09C5DE8}" srcOrd="4" destOrd="0" parTransId="{842A4152-65D5-4DF4-BA10-D12691B1F80F}" sibTransId="{1F30D49C-098D-4AE4-B944-F6DB547AA148}"/>
    <dgm:cxn modelId="{967D2B58-FCB1-4CF2-AD93-B80BD011017E}" srcId="{9F704D41-2E02-42FD-9D42-63771E7FE400}" destId="{9B372FF5-1E4B-4DE7-9499-CA2CA5362672}" srcOrd="0" destOrd="0" parTransId="{12F087B8-55D8-4D7A-9D7F-5F0D9DE3F9C8}" sibTransId="{68FAF3EE-5E42-4456-8AEC-20D49B3C4485}"/>
    <dgm:cxn modelId="{08B01B60-2E1C-430D-85AE-75A640AC5803}" type="presOf" srcId="{0B6C9D79-5794-4A7A-A5E4-F8182D14791D}" destId="{CAA71C94-8E31-4F28-AD31-B69D2B44EEC5}" srcOrd="0" destOrd="0" presId="urn:microsoft.com/office/officeart/2005/8/layout/default"/>
    <dgm:cxn modelId="{A4C7C160-A25A-4437-B0FE-9CCF12ED0427}" srcId="{9F704D41-2E02-42FD-9D42-63771E7FE400}" destId="{C55590F0-C414-416A-8F7F-B91595FC3673}" srcOrd="7" destOrd="0" parTransId="{4691B624-D1F9-4708-B81A-9FDB8CD873E6}" sibTransId="{B42436E8-7849-49D7-BC7A-840DEDFD532C}"/>
    <dgm:cxn modelId="{698BF688-BAB5-4CF7-B213-BD559F647CCD}" srcId="{9F704D41-2E02-42FD-9D42-63771E7FE400}" destId="{7F6D67EC-DC84-40F0-BC4D-D8FB091A39EB}" srcOrd="8" destOrd="0" parTransId="{859A9334-039D-4B36-92B2-6E86014D068D}" sibTransId="{3BD573C1-78F8-4AC8-893F-3FB7F1357CFC}"/>
    <dgm:cxn modelId="{15DB4E89-9DD0-42F8-88C6-343F932C4153}" type="presOf" srcId="{9A7278DE-D181-46E4-9D03-A644B6D8075B}" destId="{E307832D-ED53-4040-A2E1-FFCF225EABE8}" srcOrd="0" destOrd="0" presId="urn:microsoft.com/office/officeart/2005/8/layout/default"/>
    <dgm:cxn modelId="{CC36378E-97E6-4904-A069-4D192A5969DF}" type="presOf" srcId="{9F704D41-2E02-42FD-9D42-63771E7FE400}" destId="{C3F2EB85-BBEE-4949-8AA9-E57C90D9D7F4}" srcOrd="0" destOrd="0" presId="urn:microsoft.com/office/officeart/2005/8/layout/default"/>
    <dgm:cxn modelId="{1F1B6BDA-E9BC-4022-8492-E698755D21DE}" type="presOf" srcId="{1465EE5D-1EA2-444A-9AD1-2866C80E98F4}" destId="{82D1865C-1E6A-401D-9C0F-0CFE26754837}" srcOrd="0" destOrd="0" presId="urn:microsoft.com/office/officeart/2005/8/layout/default"/>
    <dgm:cxn modelId="{230F6BE3-8442-4773-8765-0DC4942CAE2F}" srcId="{9F704D41-2E02-42FD-9D42-63771E7FE400}" destId="{1465EE5D-1EA2-444A-9AD1-2866C80E98F4}" srcOrd="1" destOrd="0" parTransId="{0F9F36A2-BF28-4792-BEC4-E79141F6BB31}" sibTransId="{F2F5F8FE-6F01-4956-8643-CA482CDEF255}"/>
    <dgm:cxn modelId="{E9A722E4-AAAC-4427-AD7A-4017CA13E279}" type="presOf" srcId="{00B19E07-EA04-490D-9D73-814A0AF9A49E}" destId="{5586E681-DE18-4631-B44B-95A352427FE0}" srcOrd="0" destOrd="0" presId="urn:microsoft.com/office/officeart/2005/8/layout/default"/>
    <dgm:cxn modelId="{09238CEE-7F74-45B7-9186-B0696DDAA4C3}" type="presOf" srcId="{7F6D67EC-DC84-40F0-BC4D-D8FB091A39EB}" destId="{CA2A1DAE-6CF9-440C-915F-B1E4C7AD41B7}" srcOrd="0" destOrd="0" presId="urn:microsoft.com/office/officeart/2005/8/layout/default"/>
    <dgm:cxn modelId="{7EBAB3F4-E802-4146-950A-F60E0B236C48}" type="presOf" srcId="{9B372FF5-1E4B-4DE7-9499-CA2CA5362672}" destId="{7A5AA974-89AC-494B-8A58-D96F6D5D1390}" srcOrd="0" destOrd="0" presId="urn:microsoft.com/office/officeart/2005/8/layout/default"/>
    <dgm:cxn modelId="{55EBBC5C-C809-47E5-8CAE-E127E6582288}" type="presParOf" srcId="{C3F2EB85-BBEE-4949-8AA9-E57C90D9D7F4}" destId="{7A5AA974-89AC-494B-8A58-D96F6D5D1390}" srcOrd="0" destOrd="0" presId="urn:microsoft.com/office/officeart/2005/8/layout/default"/>
    <dgm:cxn modelId="{807F3E6D-D76B-4D0E-9749-18E0C4E545E5}" type="presParOf" srcId="{C3F2EB85-BBEE-4949-8AA9-E57C90D9D7F4}" destId="{2B6C25FD-4F9A-438D-9454-16850EB1C248}" srcOrd="1" destOrd="0" presId="urn:microsoft.com/office/officeart/2005/8/layout/default"/>
    <dgm:cxn modelId="{C273FE16-CE4E-4AAE-8239-4F2D7C54EF8C}" type="presParOf" srcId="{C3F2EB85-BBEE-4949-8AA9-E57C90D9D7F4}" destId="{82D1865C-1E6A-401D-9C0F-0CFE26754837}" srcOrd="2" destOrd="0" presId="urn:microsoft.com/office/officeart/2005/8/layout/default"/>
    <dgm:cxn modelId="{E7A4DF72-2D68-4D22-A4E5-F02CB5E7CF2A}" type="presParOf" srcId="{C3F2EB85-BBEE-4949-8AA9-E57C90D9D7F4}" destId="{6376C710-441C-4715-9081-B497DFEB6A99}" srcOrd="3" destOrd="0" presId="urn:microsoft.com/office/officeart/2005/8/layout/default"/>
    <dgm:cxn modelId="{1AF286CF-9C53-442C-BBB5-AC91C44D8690}" type="presParOf" srcId="{C3F2EB85-BBEE-4949-8AA9-E57C90D9D7F4}" destId="{CAA71C94-8E31-4F28-AD31-B69D2B44EEC5}" srcOrd="4" destOrd="0" presId="urn:microsoft.com/office/officeart/2005/8/layout/default"/>
    <dgm:cxn modelId="{EB686667-F12D-45D7-A295-8BE6B2641352}" type="presParOf" srcId="{C3F2EB85-BBEE-4949-8AA9-E57C90D9D7F4}" destId="{08B51898-5589-4B0A-9AAF-B4CABDE7C19E}" srcOrd="5" destOrd="0" presId="urn:microsoft.com/office/officeart/2005/8/layout/default"/>
    <dgm:cxn modelId="{25746476-E2FE-4919-A838-02D5380F1930}" type="presParOf" srcId="{C3F2EB85-BBEE-4949-8AA9-E57C90D9D7F4}" destId="{EC5ADE9F-441B-4337-8997-387B4E6AF6E9}" srcOrd="6" destOrd="0" presId="urn:microsoft.com/office/officeart/2005/8/layout/default"/>
    <dgm:cxn modelId="{EEDDB982-D4DB-43E8-8A9B-59401EAEDB86}" type="presParOf" srcId="{C3F2EB85-BBEE-4949-8AA9-E57C90D9D7F4}" destId="{CAE632D3-9A69-41DA-A959-8E91A514CBA9}" srcOrd="7" destOrd="0" presId="urn:microsoft.com/office/officeart/2005/8/layout/default"/>
    <dgm:cxn modelId="{D286156D-1FE0-4CEB-84CB-5DFAF55311B5}" type="presParOf" srcId="{C3F2EB85-BBEE-4949-8AA9-E57C90D9D7F4}" destId="{210B391E-1C49-4477-BB53-EFEB5FB6E291}" srcOrd="8" destOrd="0" presId="urn:microsoft.com/office/officeart/2005/8/layout/default"/>
    <dgm:cxn modelId="{0D801283-E865-4BBC-8359-837EB6B3E9B4}" type="presParOf" srcId="{C3F2EB85-BBEE-4949-8AA9-E57C90D9D7F4}" destId="{D4CAD45D-D849-423A-96D4-414C26070395}" srcOrd="9" destOrd="0" presId="urn:microsoft.com/office/officeart/2005/8/layout/default"/>
    <dgm:cxn modelId="{3E271BAA-F018-485C-9C73-2D9BEEB48C1F}" type="presParOf" srcId="{C3F2EB85-BBEE-4949-8AA9-E57C90D9D7F4}" destId="{E307832D-ED53-4040-A2E1-FFCF225EABE8}" srcOrd="10" destOrd="0" presId="urn:microsoft.com/office/officeart/2005/8/layout/default"/>
    <dgm:cxn modelId="{EBFC2C1B-1D35-403C-A7A9-0AF64B70725F}" type="presParOf" srcId="{C3F2EB85-BBEE-4949-8AA9-E57C90D9D7F4}" destId="{3D02212A-BC6E-4757-ACD0-471E08ABF3B1}" srcOrd="11" destOrd="0" presId="urn:microsoft.com/office/officeart/2005/8/layout/default"/>
    <dgm:cxn modelId="{29B9066D-7BA0-4B20-AEA2-A8EA2D4F4304}" type="presParOf" srcId="{C3F2EB85-BBEE-4949-8AA9-E57C90D9D7F4}" destId="{5586E681-DE18-4631-B44B-95A352427FE0}" srcOrd="12" destOrd="0" presId="urn:microsoft.com/office/officeart/2005/8/layout/default"/>
    <dgm:cxn modelId="{86835746-3DF5-4B7D-ACA7-3669E34FFE4B}" type="presParOf" srcId="{C3F2EB85-BBEE-4949-8AA9-E57C90D9D7F4}" destId="{9947BFFC-7AA2-4BEA-9FA7-06DA14E9CF1B}" srcOrd="13" destOrd="0" presId="urn:microsoft.com/office/officeart/2005/8/layout/default"/>
    <dgm:cxn modelId="{47D53943-8B58-421E-B700-DC7AD3FFF22F}" type="presParOf" srcId="{C3F2EB85-BBEE-4949-8AA9-E57C90D9D7F4}" destId="{92998274-A061-48A6-A697-AD34720E5698}" srcOrd="14" destOrd="0" presId="urn:microsoft.com/office/officeart/2005/8/layout/default"/>
    <dgm:cxn modelId="{5085036F-5339-4BDC-8E5C-4E7B6E270303}" type="presParOf" srcId="{C3F2EB85-BBEE-4949-8AA9-E57C90D9D7F4}" destId="{CA564FDC-C2FC-4632-81B2-12D743EDB190}" srcOrd="15" destOrd="0" presId="urn:microsoft.com/office/officeart/2005/8/layout/default"/>
    <dgm:cxn modelId="{BE09F9CE-8CDC-4B96-932C-E326657E4F98}" type="presParOf" srcId="{C3F2EB85-BBEE-4949-8AA9-E57C90D9D7F4}" destId="{CA2A1DAE-6CF9-440C-915F-B1E4C7AD41B7}"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D314C-BD50-42E5-9397-AA167B342556}"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EBFA037C-6F05-4D7E-A679-54C8E502621A}">
      <dgm:prSet phldrT="[Text]"/>
      <dgm:spPr/>
      <dgm:t>
        <a:bodyPr/>
        <a:lstStyle/>
        <a:p>
          <a:r>
            <a:rPr lang="en-US" dirty="0" err="1"/>
            <a:t>Hebb</a:t>
          </a:r>
          <a:r>
            <a:rPr lang="en-US" dirty="0"/>
            <a:t> Rule</a:t>
          </a:r>
        </a:p>
      </dgm:t>
    </dgm:pt>
    <dgm:pt modelId="{58ED5E4C-0728-4C54-B108-79AE72E31573}" type="parTrans" cxnId="{522978ED-4374-47DD-855F-791E76306DE9}">
      <dgm:prSet/>
      <dgm:spPr/>
      <dgm:t>
        <a:bodyPr/>
        <a:lstStyle/>
        <a:p>
          <a:endParaRPr lang="en-US"/>
        </a:p>
      </dgm:t>
    </dgm:pt>
    <dgm:pt modelId="{F336BAAA-B357-4C62-A82C-4C293E827D0A}" type="sibTrans" cxnId="{522978ED-4374-47DD-855F-791E76306DE9}">
      <dgm:prSet/>
      <dgm:spPr/>
      <dgm:t>
        <a:bodyPr/>
        <a:lstStyle/>
        <a:p>
          <a:endParaRPr lang="en-US"/>
        </a:p>
      </dgm:t>
    </dgm:pt>
    <dgm:pt modelId="{4EF040AD-0C2B-4BEE-A258-F13DBABD134C}">
      <dgm:prSet phldrT="[Text]"/>
      <dgm:spPr/>
      <dgm:t>
        <a:bodyPr/>
        <a:lstStyle/>
        <a:p>
          <a:r>
            <a:rPr lang="en-US" dirty="0"/>
            <a:t>Perceptron</a:t>
          </a:r>
        </a:p>
      </dgm:t>
    </dgm:pt>
    <dgm:pt modelId="{FEE386A7-9C0E-40A9-AE07-7C29D85FE95A}" type="parTrans" cxnId="{26476CEB-38CA-4779-9A71-82F913835931}">
      <dgm:prSet/>
      <dgm:spPr/>
      <dgm:t>
        <a:bodyPr/>
        <a:lstStyle/>
        <a:p>
          <a:endParaRPr lang="en-US"/>
        </a:p>
      </dgm:t>
    </dgm:pt>
    <dgm:pt modelId="{8ED24BC5-CF68-4F4E-9E8D-27CCA9CF1971}" type="sibTrans" cxnId="{26476CEB-38CA-4779-9A71-82F913835931}">
      <dgm:prSet/>
      <dgm:spPr/>
      <dgm:t>
        <a:bodyPr/>
        <a:lstStyle/>
        <a:p>
          <a:endParaRPr lang="en-US"/>
        </a:p>
      </dgm:t>
    </dgm:pt>
    <dgm:pt modelId="{056C6CBF-63C5-4F64-97A6-5E331C35195E}">
      <dgm:prSet phldrT="[Text]"/>
      <dgm:spPr/>
      <dgm:t>
        <a:bodyPr/>
        <a:lstStyle/>
        <a:p>
          <a:r>
            <a:rPr lang="en-US" dirty="0"/>
            <a:t>Delta Rule</a:t>
          </a:r>
        </a:p>
      </dgm:t>
    </dgm:pt>
    <dgm:pt modelId="{D6A38469-9427-49F8-AB48-5A322EDD217B}" type="parTrans" cxnId="{D2807B91-4FDC-41D0-8CD5-C8E846B964A2}">
      <dgm:prSet/>
      <dgm:spPr/>
      <dgm:t>
        <a:bodyPr/>
        <a:lstStyle/>
        <a:p>
          <a:endParaRPr lang="en-US"/>
        </a:p>
      </dgm:t>
    </dgm:pt>
    <dgm:pt modelId="{3A2C9C37-7D63-4E07-9562-17036C511344}" type="sibTrans" cxnId="{D2807B91-4FDC-41D0-8CD5-C8E846B964A2}">
      <dgm:prSet/>
      <dgm:spPr/>
      <dgm:t>
        <a:bodyPr/>
        <a:lstStyle/>
        <a:p>
          <a:endParaRPr lang="en-US"/>
        </a:p>
      </dgm:t>
    </dgm:pt>
    <dgm:pt modelId="{04ABF156-078F-4EE5-8CA6-4C3EC8E0093F}">
      <dgm:prSet phldrT="[Text]"/>
      <dgm:spPr/>
      <dgm:t>
        <a:bodyPr/>
        <a:lstStyle/>
        <a:p>
          <a:r>
            <a:rPr lang="en-US" dirty="0" err="1"/>
            <a:t>Backpropagation</a:t>
          </a:r>
          <a:endParaRPr lang="en-US" dirty="0"/>
        </a:p>
      </dgm:t>
    </dgm:pt>
    <dgm:pt modelId="{6EEFFA1B-F80A-4C6B-9B7E-49E04A038E4A}" type="parTrans" cxnId="{BAB8BD6D-64D2-4A3F-AA7D-4FDABD582469}">
      <dgm:prSet/>
      <dgm:spPr/>
      <dgm:t>
        <a:bodyPr/>
        <a:lstStyle/>
        <a:p>
          <a:endParaRPr lang="en-US"/>
        </a:p>
      </dgm:t>
    </dgm:pt>
    <dgm:pt modelId="{EA9E51CD-9D02-4B2F-9C8E-F76C47DF58AF}" type="sibTrans" cxnId="{BAB8BD6D-64D2-4A3F-AA7D-4FDABD582469}">
      <dgm:prSet/>
      <dgm:spPr/>
      <dgm:t>
        <a:bodyPr/>
        <a:lstStyle/>
        <a:p>
          <a:endParaRPr lang="en-US"/>
        </a:p>
      </dgm:t>
    </dgm:pt>
    <dgm:pt modelId="{1592F069-74EE-476D-B9F8-113B77E1EA80}">
      <dgm:prSet phldrT="[Text]"/>
      <dgm:spPr/>
      <dgm:t>
        <a:bodyPr/>
        <a:lstStyle/>
        <a:p>
          <a:r>
            <a:rPr lang="en-US" dirty="0" err="1"/>
            <a:t>Heteroassociative</a:t>
          </a:r>
          <a:r>
            <a:rPr lang="en-US" dirty="0"/>
            <a:t> Memory</a:t>
          </a:r>
        </a:p>
      </dgm:t>
    </dgm:pt>
    <dgm:pt modelId="{2D8C95A2-E939-4A79-B4C7-C79214CF4F53}" type="parTrans" cxnId="{5D190B25-1933-4160-A9DB-7AA6246F443C}">
      <dgm:prSet/>
      <dgm:spPr/>
      <dgm:t>
        <a:bodyPr/>
        <a:lstStyle/>
        <a:p>
          <a:endParaRPr lang="en-US"/>
        </a:p>
      </dgm:t>
    </dgm:pt>
    <dgm:pt modelId="{6D1D591C-8BF5-40E5-ABA8-6D17F69AEA5F}" type="sibTrans" cxnId="{5D190B25-1933-4160-A9DB-7AA6246F443C}">
      <dgm:prSet/>
      <dgm:spPr/>
      <dgm:t>
        <a:bodyPr/>
        <a:lstStyle/>
        <a:p>
          <a:endParaRPr lang="en-US"/>
        </a:p>
      </dgm:t>
    </dgm:pt>
    <dgm:pt modelId="{C4D0085D-39DA-4053-936E-DAC8B00BCBE4}">
      <dgm:prSet phldrT="[Text]"/>
      <dgm:spPr/>
      <dgm:t>
        <a:bodyPr/>
        <a:lstStyle/>
        <a:p>
          <a:r>
            <a:rPr lang="en-US" dirty="0"/>
            <a:t>Learning Vector Quantization (LVQ)</a:t>
          </a:r>
        </a:p>
      </dgm:t>
    </dgm:pt>
    <dgm:pt modelId="{3F65EAD0-7435-4B8C-A04C-05A033687E44}" type="parTrans" cxnId="{8612BC4A-138B-47A5-8957-7A707C4AB81F}">
      <dgm:prSet/>
      <dgm:spPr/>
      <dgm:t>
        <a:bodyPr/>
        <a:lstStyle/>
        <a:p>
          <a:endParaRPr lang="en-US"/>
        </a:p>
      </dgm:t>
    </dgm:pt>
    <dgm:pt modelId="{75880F72-0860-4672-BE86-7C8F4C469683}" type="sibTrans" cxnId="{8612BC4A-138B-47A5-8957-7A707C4AB81F}">
      <dgm:prSet/>
      <dgm:spPr/>
      <dgm:t>
        <a:bodyPr/>
        <a:lstStyle/>
        <a:p>
          <a:endParaRPr lang="en-US"/>
        </a:p>
      </dgm:t>
    </dgm:pt>
    <dgm:pt modelId="{44CAF810-BD59-48C0-A8F3-A89E4AD2646E}">
      <dgm:prSet phldrT="[Text]"/>
      <dgm:spPr/>
      <dgm:t>
        <a:bodyPr/>
        <a:lstStyle/>
        <a:p>
          <a:r>
            <a:rPr lang="en-US"/>
            <a:t>Bidirectionl </a:t>
          </a:r>
          <a:r>
            <a:rPr lang="en-US" dirty="0"/>
            <a:t>Associative Memory (BAM)</a:t>
          </a:r>
        </a:p>
      </dgm:t>
    </dgm:pt>
    <dgm:pt modelId="{645CF9B5-940B-4919-B67E-16DCE137FC45}" type="parTrans" cxnId="{8871F90E-9B25-4376-82DD-80EAB9A1EF70}">
      <dgm:prSet/>
      <dgm:spPr/>
      <dgm:t>
        <a:bodyPr/>
        <a:lstStyle/>
        <a:p>
          <a:endParaRPr lang="en-US"/>
        </a:p>
      </dgm:t>
    </dgm:pt>
    <dgm:pt modelId="{738C811E-F34B-4D84-9E1D-75B9D766F709}" type="sibTrans" cxnId="{8871F90E-9B25-4376-82DD-80EAB9A1EF70}">
      <dgm:prSet/>
      <dgm:spPr/>
      <dgm:t>
        <a:bodyPr/>
        <a:lstStyle/>
        <a:p>
          <a:endParaRPr lang="en-US"/>
        </a:p>
      </dgm:t>
    </dgm:pt>
    <dgm:pt modelId="{6D1D1E5B-0F08-413E-B44F-8048C5AE63CE}" type="pres">
      <dgm:prSet presAssocID="{51DD314C-BD50-42E5-9397-AA167B342556}" presName="diagram" presStyleCnt="0">
        <dgm:presLayoutVars>
          <dgm:dir/>
          <dgm:resizeHandles val="exact"/>
        </dgm:presLayoutVars>
      </dgm:prSet>
      <dgm:spPr/>
    </dgm:pt>
    <dgm:pt modelId="{A22D4828-75FA-4A60-9682-F50E2F5D19EA}" type="pres">
      <dgm:prSet presAssocID="{EBFA037C-6F05-4D7E-A679-54C8E502621A}" presName="node" presStyleLbl="node1" presStyleIdx="0" presStyleCnt="7">
        <dgm:presLayoutVars>
          <dgm:bulletEnabled val="1"/>
        </dgm:presLayoutVars>
      </dgm:prSet>
      <dgm:spPr/>
    </dgm:pt>
    <dgm:pt modelId="{CA781060-A1A5-4A69-BA00-911596AD5BAD}" type="pres">
      <dgm:prSet presAssocID="{F336BAAA-B357-4C62-A82C-4C293E827D0A}" presName="sibTrans" presStyleCnt="0"/>
      <dgm:spPr/>
    </dgm:pt>
    <dgm:pt modelId="{2282CC00-BD8E-4D63-A880-6259D17421F4}" type="pres">
      <dgm:prSet presAssocID="{4EF040AD-0C2B-4BEE-A258-F13DBABD134C}" presName="node" presStyleLbl="node1" presStyleIdx="1" presStyleCnt="7">
        <dgm:presLayoutVars>
          <dgm:bulletEnabled val="1"/>
        </dgm:presLayoutVars>
      </dgm:prSet>
      <dgm:spPr/>
    </dgm:pt>
    <dgm:pt modelId="{41B620F0-FC31-456B-A456-8EC84C38B8FA}" type="pres">
      <dgm:prSet presAssocID="{8ED24BC5-CF68-4F4E-9E8D-27CCA9CF1971}" presName="sibTrans" presStyleCnt="0"/>
      <dgm:spPr/>
    </dgm:pt>
    <dgm:pt modelId="{FF7F16C7-F5FA-4B8B-8998-82BD97C49240}" type="pres">
      <dgm:prSet presAssocID="{056C6CBF-63C5-4F64-97A6-5E331C35195E}" presName="node" presStyleLbl="node1" presStyleIdx="2" presStyleCnt="7">
        <dgm:presLayoutVars>
          <dgm:bulletEnabled val="1"/>
        </dgm:presLayoutVars>
      </dgm:prSet>
      <dgm:spPr/>
    </dgm:pt>
    <dgm:pt modelId="{0899D4F0-79C6-4DCB-B8D2-24A98E8B559D}" type="pres">
      <dgm:prSet presAssocID="{3A2C9C37-7D63-4E07-9562-17036C511344}" presName="sibTrans" presStyleCnt="0"/>
      <dgm:spPr/>
    </dgm:pt>
    <dgm:pt modelId="{03B20B37-55EB-43A0-9E51-D756410D09F2}" type="pres">
      <dgm:prSet presAssocID="{04ABF156-078F-4EE5-8CA6-4C3EC8E0093F}" presName="node" presStyleLbl="node1" presStyleIdx="3" presStyleCnt="7">
        <dgm:presLayoutVars>
          <dgm:bulletEnabled val="1"/>
        </dgm:presLayoutVars>
      </dgm:prSet>
      <dgm:spPr/>
    </dgm:pt>
    <dgm:pt modelId="{400C269D-C9E5-4718-965E-F7DF367C06FC}" type="pres">
      <dgm:prSet presAssocID="{EA9E51CD-9D02-4B2F-9C8E-F76C47DF58AF}" presName="sibTrans" presStyleCnt="0"/>
      <dgm:spPr/>
    </dgm:pt>
    <dgm:pt modelId="{C156214A-8244-4100-8748-95157F9F36C5}" type="pres">
      <dgm:prSet presAssocID="{1592F069-74EE-476D-B9F8-113B77E1EA80}" presName="node" presStyleLbl="node1" presStyleIdx="4" presStyleCnt="7">
        <dgm:presLayoutVars>
          <dgm:bulletEnabled val="1"/>
        </dgm:presLayoutVars>
      </dgm:prSet>
      <dgm:spPr/>
    </dgm:pt>
    <dgm:pt modelId="{DE85130D-70B9-46CC-AC7A-1B281D66DE09}" type="pres">
      <dgm:prSet presAssocID="{6D1D591C-8BF5-40E5-ABA8-6D17F69AEA5F}" presName="sibTrans" presStyleCnt="0"/>
      <dgm:spPr/>
    </dgm:pt>
    <dgm:pt modelId="{B3111CA2-DF4A-486B-AD4D-67204219B08C}" type="pres">
      <dgm:prSet presAssocID="{44CAF810-BD59-48C0-A8F3-A89E4AD2646E}" presName="node" presStyleLbl="node1" presStyleIdx="5" presStyleCnt="7">
        <dgm:presLayoutVars>
          <dgm:bulletEnabled val="1"/>
        </dgm:presLayoutVars>
      </dgm:prSet>
      <dgm:spPr/>
    </dgm:pt>
    <dgm:pt modelId="{CCF7FCF0-0DF7-4FF4-8B36-1AE94FAE3215}" type="pres">
      <dgm:prSet presAssocID="{738C811E-F34B-4D84-9E1D-75B9D766F709}" presName="sibTrans" presStyleCnt="0"/>
      <dgm:spPr/>
    </dgm:pt>
    <dgm:pt modelId="{5BED6DE7-53ED-4AB8-AEB8-4C5453930027}" type="pres">
      <dgm:prSet presAssocID="{C4D0085D-39DA-4053-936E-DAC8B00BCBE4}" presName="node" presStyleLbl="node1" presStyleIdx="6" presStyleCnt="7">
        <dgm:presLayoutVars>
          <dgm:bulletEnabled val="1"/>
        </dgm:presLayoutVars>
      </dgm:prSet>
      <dgm:spPr/>
    </dgm:pt>
  </dgm:ptLst>
  <dgm:cxnLst>
    <dgm:cxn modelId="{8871F90E-9B25-4376-82DD-80EAB9A1EF70}" srcId="{51DD314C-BD50-42E5-9397-AA167B342556}" destId="{44CAF810-BD59-48C0-A8F3-A89E4AD2646E}" srcOrd="5" destOrd="0" parTransId="{645CF9B5-940B-4919-B67E-16DCE137FC45}" sibTransId="{738C811E-F34B-4D84-9E1D-75B9D766F709}"/>
    <dgm:cxn modelId="{5D190B25-1933-4160-A9DB-7AA6246F443C}" srcId="{51DD314C-BD50-42E5-9397-AA167B342556}" destId="{1592F069-74EE-476D-B9F8-113B77E1EA80}" srcOrd="4" destOrd="0" parTransId="{2D8C95A2-E939-4A79-B4C7-C79214CF4F53}" sibTransId="{6D1D591C-8BF5-40E5-ABA8-6D17F69AEA5F}"/>
    <dgm:cxn modelId="{F60AFA3C-D21F-4540-B0B9-BC31C27FA174}" type="presOf" srcId="{C4D0085D-39DA-4053-936E-DAC8B00BCBE4}" destId="{5BED6DE7-53ED-4AB8-AEB8-4C5453930027}" srcOrd="0" destOrd="0" presId="urn:microsoft.com/office/officeart/2005/8/layout/default"/>
    <dgm:cxn modelId="{4585C644-C177-4E5D-8FE8-6F95667D39C9}" type="presOf" srcId="{44CAF810-BD59-48C0-A8F3-A89E4AD2646E}" destId="{B3111CA2-DF4A-486B-AD4D-67204219B08C}" srcOrd="0" destOrd="0" presId="urn:microsoft.com/office/officeart/2005/8/layout/default"/>
    <dgm:cxn modelId="{E0F9594A-C809-47B4-91E3-D44D835243A1}" type="presOf" srcId="{4EF040AD-0C2B-4BEE-A258-F13DBABD134C}" destId="{2282CC00-BD8E-4D63-A880-6259D17421F4}" srcOrd="0" destOrd="0" presId="urn:microsoft.com/office/officeart/2005/8/layout/default"/>
    <dgm:cxn modelId="{8612BC4A-138B-47A5-8957-7A707C4AB81F}" srcId="{51DD314C-BD50-42E5-9397-AA167B342556}" destId="{C4D0085D-39DA-4053-936E-DAC8B00BCBE4}" srcOrd="6" destOrd="0" parTransId="{3F65EAD0-7435-4B8C-A04C-05A033687E44}" sibTransId="{75880F72-0860-4672-BE86-7C8F4C469683}"/>
    <dgm:cxn modelId="{B2CC196A-6D9B-4A81-A6C7-4252A51CA20D}" type="presOf" srcId="{056C6CBF-63C5-4F64-97A6-5E331C35195E}" destId="{FF7F16C7-F5FA-4B8B-8998-82BD97C49240}" srcOrd="0" destOrd="0" presId="urn:microsoft.com/office/officeart/2005/8/layout/default"/>
    <dgm:cxn modelId="{BAB8BD6D-64D2-4A3F-AA7D-4FDABD582469}" srcId="{51DD314C-BD50-42E5-9397-AA167B342556}" destId="{04ABF156-078F-4EE5-8CA6-4C3EC8E0093F}" srcOrd="3" destOrd="0" parTransId="{6EEFFA1B-F80A-4C6B-9B7E-49E04A038E4A}" sibTransId="{EA9E51CD-9D02-4B2F-9C8E-F76C47DF58AF}"/>
    <dgm:cxn modelId="{D2807B91-4FDC-41D0-8CD5-C8E846B964A2}" srcId="{51DD314C-BD50-42E5-9397-AA167B342556}" destId="{056C6CBF-63C5-4F64-97A6-5E331C35195E}" srcOrd="2" destOrd="0" parTransId="{D6A38469-9427-49F8-AB48-5A322EDD217B}" sibTransId="{3A2C9C37-7D63-4E07-9562-17036C511344}"/>
    <dgm:cxn modelId="{F6B7969B-EDAC-47A6-BBC5-7E921F796048}" type="presOf" srcId="{EBFA037C-6F05-4D7E-A679-54C8E502621A}" destId="{A22D4828-75FA-4A60-9682-F50E2F5D19EA}" srcOrd="0" destOrd="0" presId="urn:microsoft.com/office/officeart/2005/8/layout/default"/>
    <dgm:cxn modelId="{F28735A9-458E-46B0-A823-5C3571227AE4}" type="presOf" srcId="{1592F069-74EE-476D-B9F8-113B77E1EA80}" destId="{C156214A-8244-4100-8748-95157F9F36C5}" srcOrd="0" destOrd="0" presId="urn:microsoft.com/office/officeart/2005/8/layout/default"/>
    <dgm:cxn modelId="{D49B65AC-831A-4800-ADD6-48EC6394DF07}" type="presOf" srcId="{51DD314C-BD50-42E5-9397-AA167B342556}" destId="{6D1D1E5B-0F08-413E-B44F-8048C5AE63CE}" srcOrd="0" destOrd="0" presId="urn:microsoft.com/office/officeart/2005/8/layout/default"/>
    <dgm:cxn modelId="{E6DF09E2-5B6A-49F5-8133-A3DE2C2C0A9F}" type="presOf" srcId="{04ABF156-078F-4EE5-8CA6-4C3EC8E0093F}" destId="{03B20B37-55EB-43A0-9E51-D756410D09F2}" srcOrd="0" destOrd="0" presId="urn:microsoft.com/office/officeart/2005/8/layout/default"/>
    <dgm:cxn modelId="{26476CEB-38CA-4779-9A71-82F913835931}" srcId="{51DD314C-BD50-42E5-9397-AA167B342556}" destId="{4EF040AD-0C2B-4BEE-A258-F13DBABD134C}" srcOrd="1" destOrd="0" parTransId="{FEE386A7-9C0E-40A9-AE07-7C29D85FE95A}" sibTransId="{8ED24BC5-CF68-4F4E-9E8D-27CCA9CF1971}"/>
    <dgm:cxn modelId="{522978ED-4374-47DD-855F-791E76306DE9}" srcId="{51DD314C-BD50-42E5-9397-AA167B342556}" destId="{EBFA037C-6F05-4D7E-A679-54C8E502621A}" srcOrd="0" destOrd="0" parTransId="{58ED5E4C-0728-4C54-B108-79AE72E31573}" sibTransId="{F336BAAA-B357-4C62-A82C-4C293E827D0A}"/>
    <dgm:cxn modelId="{B0809822-70F4-4AB9-B7D0-C0D95B066243}" type="presParOf" srcId="{6D1D1E5B-0F08-413E-B44F-8048C5AE63CE}" destId="{A22D4828-75FA-4A60-9682-F50E2F5D19EA}" srcOrd="0" destOrd="0" presId="urn:microsoft.com/office/officeart/2005/8/layout/default"/>
    <dgm:cxn modelId="{F296E960-6BCD-49B8-B919-9E849E2A175C}" type="presParOf" srcId="{6D1D1E5B-0F08-413E-B44F-8048C5AE63CE}" destId="{CA781060-A1A5-4A69-BA00-911596AD5BAD}" srcOrd="1" destOrd="0" presId="urn:microsoft.com/office/officeart/2005/8/layout/default"/>
    <dgm:cxn modelId="{C2C55896-DD5F-4718-8E8C-8E4ED88D9FE5}" type="presParOf" srcId="{6D1D1E5B-0F08-413E-B44F-8048C5AE63CE}" destId="{2282CC00-BD8E-4D63-A880-6259D17421F4}" srcOrd="2" destOrd="0" presId="urn:microsoft.com/office/officeart/2005/8/layout/default"/>
    <dgm:cxn modelId="{B80EE969-1E6C-48BB-8ED5-AB1625A7D0E1}" type="presParOf" srcId="{6D1D1E5B-0F08-413E-B44F-8048C5AE63CE}" destId="{41B620F0-FC31-456B-A456-8EC84C38B8FA}" srcOrd="3" destOrd="0" presId="urn:microsoft.com/office/officeart/2005/8/layout/default"/>
    <dgm:cxn modelId="{902BCA61-E95D-4F2B-A025-9ACDAFE353E5}" type="presParOf" srcId="{6D1D1E5B-0F08-413E-B44F-8048C5AE63CE}" destId="{FF7F16C7-F5FA-4B8B-8998-82BD97C49240}" srcOrd="4" destOrd="0" presId="urn:microsoft.com/office/officeart/2005/8/layout/default"/>
    <dgm:cxn modelId="{3A2DB416-C1F3-4261-98E5-19401A843CB9}" type="presParOf" srcId="{6D1D1E5B-0F08-413E-B44F-8048C5AE63CE}" destId="{0899D4F0-79C6-4DCB-B8D2-24A98E8B559D}" srcOrd="5" destOrd="0" presId="urn:microsoft.com/office/officeart/2005/8/layout/default"/>
    <dgm:cxn modelId="{1C7397CC-3D1C-448A-8D2B-E3562F559780}" type="presParOf" srcId="{6D1D1E5B-0F08-413E-B44F-8048C5AE63CE}" destId="{03B20B37-55EB-43A0-9E51-D756410D09F2}" srcOrd="6" destOrd="0" presId="urn:microsoft.com/office/officeart/2005/8/layout/default"/>
    <dgm:cxn modelId="{8D9D84E7-C17A-4AFD-9E14-F1C1A492E835}" type="presParOf" srcId="{6D1D1E5B-0F08-413E-B44F-8048C5AE63CE}" destId="{400C269D-C9E5-4718-965E-F7DF367C06FC}" srcOrd="7" destOrd="0" presId="urn:microsoft.com/office/officeart/2005/8/layout/default"/>
    <dgm:cxn modelId="{468314DB-DE4D-4711-BE43-779431080966}" type="presParOf" srcId="{6D1D1E5B-0F08-413E-B44F-8048C5AE63CE}" destId="{C156214A-8244-4100-8748-95157F9F36C5}" srcOrd="8" destOrd="0" presId="urn:microsoft.com/office/officeart/2005/8/layout/default"/>
    <dgm:cxn modelId="{01C908AE-A401-40EF-91CC-BC15EC97F808}" type="presParOf" srcId="{6D1D1E5B-0F08-413E-B44F-8048C5AE63CE}" destId="{DE85130D-70B9-46CC-AC7A-1B281D66DE09}" srcOrd="9" destOrd="0" presId="urn:microsoft.com/office/officeart/2005/8/layout/default"/>
    <dgm:cxn modelId="{EB606F63-1909-42F6-A488-F0F050D2211D}" type="presParOf" srcId="{6D1D1E5B-0F08-413E-B44F-8048C5AE63CE}" destId="{B3111CA2-DF4A-486B-AD4D-67204219B08C}" srcOrd="10" destOrd="0" presId="urn:microsoft.com/office/officeart/2005/8/layout/default"/>
    <dgm:cxn modelId="{5D0446CD-127C-4716-BEC5-AF85E340CA60}" type="presParOf" srcId="{6D1D1E5B-0F08-413E-B44F-8048C5AE63CE}" destId="{CCF7FCF0-0DF7-4FF4-8B36-1AE94FAE3215}" srcOrd="11" destOrd="0" presId="urn:microsoft.com/office/officeart/2005/8/layout/default"/>
    <dgm:cxn modelId="{148ED92D-D8C0-466E-BF47-4686C644FFEB}" type="presParOf" srcId="{6D1D1E5B-0F08-413E-B44F-8048C5AE63CE}" destId="{5BED6DE7-53ED-4AB8-AEB8-4C545393002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49AF1-A791-4C29-8084-B009C83387FE}">
      <dsp:nvSpPr>
        <dsp:cNvPr id="0" name=""/>
        <dsp:cNvSpPr/>
      </dsp:nvSpPr>
      <dsp:spPr>
        <a:xfrm>
          <a:off x="495061" y="645"/>
          <a:ext cx="2262336" cy="135740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JST </a:t>
          </a:r>
          <a:r>
            <a:rPr lang="en-US" sz="2700" kern="1200" dirty="0" err="1"/>
            <a:t>Vs</a:t>
          </a:r>
          <a:r>
            <a:rPr lang="en-US" sz="2700" kern="1200" dirty="0"/>
            <a:t> </a:t>
          </a:r>
          <a:r>
            <a:rPr lang="en-US" sz="2700" kern="1200" dirty="0" err="1"/>
            <a:t>Konvensional</a:t>
          </a:r>
          <a:endParaRPr lang="en-US" sz="2700" kern="1200" dirty="0"/>
        </a:p>
      </dsp:txBody>
      <dsp:txXfrm>
        <a:off x="495061" y="645"/>
        <a:ext cx="2262336" cy="1357401"/>
      </dsp:txXfrm>
    </dsp:sp>
    <dsp:sp modelId="{6A051E4D-B9C4-4188-A15E-8ADAF110F954}">
      <dsp:nvSpPr>
        <dsp:cNvPr id="0" name=""/>
        <dsp:cNvSpPr/>
      </dsp:nvSpPr>
      <dsp:spPr>
        <a:xfrm>
          <a:off x="2983631" y="645"/>
          <a:ext cx="2262336" cy="135740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Aplikasi</a:t>
          </a:r>
          <a:r>
            <a:rPr lang="en-US" sz="2700" kern="1200" dirty="0"/>
            <a:t> JST</a:t>
          </a:r>
        </a:p>
      </dsp:txBody>
      <dsp:txXfrm>
        <a:off x="2983631" y="645"/>
        <a:ext cx="2262336" cy="1357401"/>
      </dsp:txXfrm>
    </dsp:sp>
    <dsp:sp modelId="{EC5ED1D4-8D64-41C4-93A0-F3A3DB40E288}">
      <dsp:nvSpPr>
        <dsp:cNvPr id="0" name=""/>
        <dsp:cNvSpPr/>
      </dsp:nvSpPr>
      <dsp:spPr>
        <a:xfrm>
          <a:off x="5472201" y="645"/>
          <a:ext cx="2262336" cy="135740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Arsitektur</a:t>
          </a:r>
          <a:r>
            <a:rPr lang="en-US" sz="2700" kern="1200" dirty="0"/>
            <a:t> </a:t>
          </a:r>
          <a:r>
            <a:rPr lang="en-US" sz="2700" kern="1200" dirty="0" err="1"/>
            <a:t>Jaringan</a:t>
          </a:r>
          <a:endParaRPr lang="en-US" sz="2700" kern="1200" dirty="0"/>
        </a:p>
      </dsp:txBody>
      <dsp:txXfrm>
        <a:off x="5472201" y="645"/>
        <a:ext cx="2262336" cy="1357401"/>
      </dsp:txXfrm>
    </dsp:sp>
    <dsp:sp modelId="{5FF5EDF2-1470-4B00-850B-B39BE2FF954E}">
      <dsp:nvSpPr>
        <dsp:cNvPr id="0" name=""/>
        <dsp:cNvSpPr/>
      </dsp:nvSpPr>
      <dsp:spPr>
        <a:xfrm>
          <a:off x="495061" y="1584280"/>
          <a:ext cx="2262336" cy="1357401"/>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Fungsi</a:t>
          </a:r>
          <a:r>
            <a:rPr lang="en-US" sz="2700" kern="1200" dirty="0"/>
            <a:t> </a:t>
          </a:r>
          <a:r>
            <a:rPr lang="en-US" sz="2700" kern="1200" dirty="0" err="1"/>
            <a:t>Aktivasi</a:t>
          </a:r>
          <a:endParaRPr lang="en-US" sz="2700" kern="1200" dirty="0"/>
        </a:p>
      </dsp:txBody>
      <dsp:txXfrm>
        <a:off x="495061" y="1584280"/>
        <a:ext cx="2262336" cy="1357401"/>
      </dsp:txXfrm>
    </dsp:sp>
    <dsp:sp modelId="{0B9C1A91-16E0-40BD-BA12-8F038E1C34C7}">
      <dsp:nvSpPr>
        <dsp:cNvPr id="0" name=""/>
        <dsp:cNvSpPr/>
      </dsp:nvSpPr>
      <dsp:spPr>
        <a:xfrm>
          <a:off x="2983631" y="1584280"/>
          <a:ext cx="2262336" cy="1357401"/>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Paradigma</a:t>
          </a:r>
          <a:r>
            <a:rPr lang="en-US" sz="2700" kern="1200" dirty="0"/>
            <a:t> </a:t>
          </a:r>
          <a:r>
            <a:rPr lang="en-US" sz="2700" kern="1200" dirty="0" err="1"/>
            <a:t>Pembelajaran</a:t>
          </a:r>
          <a:endParaRPr lang="en-US" sz="2700" kern="1200" dirty="0"/>
        </a:p>
      </dsp:txBody>
      <dsp:txXfrm>
        <a:off x="2983631" y="1584280"/>
        <a:ext cx="2262336" cy="1357401"/>
      </dsp:txXfrm>
    </dsp:sp>
    <dsp:sp modelId="{D99D3A1E-C84D-4B1C-81CB-F1C9B30E830B}">
      <dsp:nvSpPr>
        <dsp:cNvPr id="0" name=""/>
        <dsp:cNvSpPr/>
      </dsp:nvSpPr>
      <dsp:spPr>
        <a:xfrm>
          <a:off x="5472201" y="1584280"/>
          <a:ext cx="2262336" cy="135740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Model Neuron McCulloch-Pitts</a:t>
          </a:r>
        </a:p>
      </dsp:txBody>
      <dsp:txXfrm>
        <a:off x="5472201" y="1584280"/>
        <a:ext cx="2262336" cy="1357401"/>
      </dsp:txXfrm>
    </dsp:sp>
    <dsp:sp modelId="{1E8205D1-76FD-4E28-BA3B-2C0417F5542E}">
      <dsp:nvSpPr>
        <dsp:cNvPr id="0" name=""/>
        <dsp:cNvSpPr/>
      </dsp:nvSpPr>
      <dsp:spPr>
        <a:xfrm>
          <a:off x="1739346" y="3167916"/>
          <a:ext cx="2262336" cy="135740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Pembelajaran</a:t>
          </a:r>
          <a:r>
            <a:rPr lang="en-US" sz="2700" kern="1200" dirty="0"/>
            <a:t> </a:t>
          </a:r>
          <a:r>
            <a:rPr lang="en-US" sz="2700" kern="1200" dirty="0" err="1"/>
            <a:t>dengan</a:t>
          </a:r>
          <a:r>
            <a:rPr lang="en-US" sz="2700" kern="1200" dirty="0"/>
            <a:t> </a:t>
          </a:r>
          <a:r>
            <a:rPr lang="en-US" sz="2700" kern="1200" dirty="0" err="1"/>
            <a:t>Supervisi</a:t>
          </a:r>
          <a:endParaRPr lang="en-US" sz="2700" kern="1200" dirty="0"/>
        </a:p>
      </dsp:txBody>
      <dsp:txXfrm>
        <a:off x="1739346" y="3167916"/>
        <a:ext cx="2262336" cy="1357401"/>
      </dsp:txXfrm>
    </dsp:sp>
    <dsp:sp modelId="{B3B66E4D-22E1-476A-87A9-7BC47BE8B199}">
      <dsp:nvSpPr>
        <dsp:cNvPr id="0" name=""/>
        <dsp:cNvSpPr/>
      </dsp:nvSpPr>
      <dsp:spPr>
        <a:xfrm>
          <a:off x="4227916" y="3167916"/>
          <a:ext cx="2262336" cy="135740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Pembelajaran</a:t>
          </a:r>
          <a:r>
            <a:rPr lang="en-US" sz="2700" kern="1200" dirty="0"/>
            <a:t> </a:t>
          </a:r>
          <a:r>
            <a:rPr lang="en-US" sz="2700" kern="1200" dirty="0" err="1"/>
            <a:t>tanpa</a:t>
          </a:r>
          <a:r>
            <a:rPr lang="en-US" sz="2700" kern="1200" dirty="0"/>
            <a:t> </a:t>
          </a:r>
          <a:r>
            <a:rPr lang="en-US" sz="2700" kern="1200" dirty="0" err="1"/>
            <a:t>supervisi</a:t>
          </a:r>
          <a:endParaRPr lang="en-US" sz="2700" kern="1200" dirty="0"/>
        </a:p>
      </dsp:txBody>
      <dsp:txXfrm>
        <a:off x="4227916" y="3167916"/>
        <a:ext cx="2262336" cy="1357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ABB16-6AE0-476E-9626-022638C2B56A}">
      <dsp:nvSpPr>
        <dsp:cNvPr id="0" name=""/>
        <dsp:cNvSpPr/>
      </dsp:nvSpPr>
      <dsp:spPr>
        <a:xfrm>
          <a:off x="0" y="1099641"/>
          <a:ext cx="8229600"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794665-8C23-441B-99BE-242E43F8A386}">
      <dsp:nvSpPr>
        <dsp:cNvPr id="0" name=""/>
        <dsp:cNvSpPr/>
      </dsp:nvSpPr>
      <dsp:spPr>
        <a:xfrm>
          <a:off x="411480" y="760161"/>
          <a:ext cx="576072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22350">
            <a:lnSpc>
              <a:spcPct val="90000"/>
            </a:lnSpc>
            <a:spcBef>
              <a:spcPct val="0"/>
            </a:spcBef>
            <a:spcAft>
              <a:spcPct val="35000"/>
            </a:spcAft>
            <a:buNone/>
          </a:pPr>
          <a:r>
            <a:rPr lang="en-US" sz="2300" kern="1200" dirty="0"/>
            <a:t>JARINGAN LAPISAN TUNGGAL</a:t>
          </a:r>
        </a:p>
      </dsp:txBody>
      <dsp:txXfrm>
        <a:off x="444624" y="793305"/>
        <a:ext cx="5694432" cy="612672"/>
      </dsp:txXfrm>
    </dsp:sp>
    <dsp:sp modelId="{6508D4A6-6986-41B6-AB62-6BC31062412B}">
      <dsp:nvSpPr>
        <dsp:cNvPr id="0" name=""/>
        <dsp:cNvSpPr/>
      </dsp:nvSpPr>
      <dsp:spPr>
        <a:xfrm>
          <a:off x="0" y="2142921"/>
          <a:ext cx="8229600"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6421FA-6510-4A49-B9E2-628F48BA7964}">
      <dsp:nvSpPr>
        <dsp:cNvPr id="0" name=""/>
        <dsp:cNvSpPr/>
      </dsp:nvSpPr>
      <dsp:spPr>
        <a:xfrm>
          <a:off x="411480" y="1803441"/>
          <a:ext cx="5760720"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22350">
            <a:lnSpc>
              <a:spcPct val="90000"/>
            </a:lnSpc>
            <a:spcBef>
              <a:spcPct val="0"/>
            </a:spcBef>
            <a:spcAft>
              <a:spcPct val="35000"/>
            </a:spcAft>
            <a:buNone/>
          </a:pPr>
          <a:r>
            <a:rPr lang="en-US" sz="2300" kern="1200" dirty="0"/>
            <a:t>JARINGAN LAPISAN BANYAK</a:t>
          </a:r>
        </a:p>
      </dsp:txBody>
      <dsp:txXfrm>
        <a:off x="444624" y="1836585"/>
        <a:ext cx="5694432" cy="612672"/>
      </dsp:txXfrm>
    </dsp:sp>
    <dsp:sp modelId="{37D55712-CE59-412C-8242-D9E15536C461}">
      <dsp:nvSpPr>
        <dsp:cNvPr id="0" name=""/>
        <dsp:cNvSpPr/>
      </dsp:nvSpPr>
      <dsp:spPr>
        <a:xfrm>
          <a:off x="0" y="3186201"/>
          <a:ext cx="8229600"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919A04-8332-44A7-BEC2-4239A9C35F9E}">
      <dsp:nvSpPr>
        <dsp:cNvPr id="0" name=""/>
        <dsp:cNvSpPr/>
      </dsp:nvSpPr>
      <dsp:spPr>
        <a:xfrm>
          <a:off x="411480" y="2846721"/>
          <a:ext cx="5760720"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22350">
            <a:lnSpc>
              <a:spcPct val="90000"/>
            </a:lnSpc>
            <a:spcBef>
              <a:spcPct val="0"/>
            </a:spcBef>
            <a:spcAft>
              <a:spcPct val="35000"/>
            </a:spcAft>
            <a:buNone/>
          </a:pPr>
          <a:r>
            <a:rPr lang="en-US" sz="2300" kern="1200" dirty="0"/>
            <a:t>JARINGAN DENGAN LAPPISAN KOMPETITIF</a:t>
          </a:r>
        </a:p>
      </dsp:txBody>
      <dsp:txXfrm>
        <a:off x="444624" y="2879865"/>
        <a:ext cx="56944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AA974-89AC-494B-8A58-D96F6D5D1390}">
      <dsp:nvSpPr>
        <dsp:cNvPr id="0" name=""/>
        <dsp:cNvSpPr/>
      </dsp:nvSpPr>
      <dsp:spPr>
        <a:xfrm>
          <a:off x="495061" y="645"/>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dirty="0"/>
            <a:t>Fungsi Undak Biner </a:t>
          </a:r>
          <a:r>
            <a:rPr lang="sv-SE" sz="2500" i="1" kern="1200" dirty="0"/>
            <a:t>Hard Limit</a:t>
          </a:r>
          <a:r>
            <a:rPr lang="en-US" sz="2500" kern="1200" dirty="0"/>
            <a:t> </a:t>
          </a:r>
        </a:p>
      </dsp:txBody>
      <dsp:txXfrm>
        <a:off x="495061" y="645"/>
        <a:ext cx="2262336" cy="1357401"/>
      </dsp:txXfrm>
    </dsp:sp>
    <dsp:sp modelId="{82D1865C-1E6A-401D-9C0F-0CFE26754837}">
      <dsp:nvSpPr>
        <dsp:cNvPr id="0" name=""/>
        <dsp:cNvSpPr/>
      </dsp:nvSpPr>
      <dsp:spPr>
        <a:xfrm>
          <a:off x="2983631" y="645"/>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dirty="0"/>
            <a:t>Fungsi Undak Biner </a:t>
          </a:r>
          <a:r>
            <a:rPr lang="sv-SE" sz="2500" i="1" kern="1200" dirty="0"/>
            <a:t>Threshold</a:t>
          </a:r>
          <a:r>
            <a:rPr lang="en-US" sz="2500" kern="1200" dirty="0"/>
            <a:t> </a:t>
          </a:r>
        </a:p>
      </dsp:txBody>
      <dsp:txXfrm>
        <a:off x="2983631" y="645"/>
        <a:ext cx="2262336" cy="1357401"/>
      </dsp:txXfrm>
    </dsp:sp>
    <dsp:sp modelId="{CAA71C94-8E31-4F28-AD31-B69D2B44EEC5}">
      <dsp:nvSpPr>
        <dsp:cNvPr id="0" name=""/>
        <dsp:cNvSpPr/>
      </dsp:nvSpPr>
      <dsp:spPr>
        <a:xfrm>
          <a:off x="5472201" y="645"/>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dirty="0"/>
            <a:t>Fungsi Bipolar </a:t>
          </a:r>
          <a:r>
            <a:rPr lang="sv-SE" sz="2500" i="1" kern="1200" dirty="0"/>
            <a:t>Symetric Hard Limit</a:t>
          </a:r>
          <a:r>
            <a:rPr lang="en-US" sz="2500" kern="1200" dirty="0"/>
            <a:t> </a:t>
          </a:r>
        </a:p>
      </dsp:txBody>
      <dsp:txXfrm>
        <a:off x="5472201" y="645"/>
        <a:ext cx="2262336" cy="1357401"/>
      </dsp:txXfrm>
    </dsp:sp>
    <dsp:sp modelId="{EC5ADE9F-441B-4337-8997-387B4E6AF6E9}">
      <dsp:nvSpPr>
        <dsp:cNvPr id="0" name=""/>
        <dsp:cNvSpPr/>
      </dsp:nvSpPr>
      <dsp:spPr>
        <a:xfrm>
          <a:off x="495061" y="1584280"/>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err="1"/>
            <a:t>Fungsi</a:t>
          </a:r>
          <a:r>
            <a:rPr lang="en-US" sz="2500" b="1" kern="1200" dirty="0"/>
            <a:t> Bipolar </a:t>
          </a:r>
          <a:r>
            <a:rPr lang="en-US" sz="2500" b="1" kern="1200" dirty="0" err="1"/>
            <a:t>dengan</a:t>
          </a:r>
          <a:r>
            <a:rPr lang="en-US" sz="2500" b="1" kern="1200" dirty="0"/>
            <a:t> </a:t>
          </a:r>
          <a:r>
            <a:rPr lang="en-US" sz="2500" b="1" i="1" kern="1200" dirty="0"/>
            <a:t>threshold</a:t>
          </a:r>
          <a:r>
            <a:rPr lang="en-US" sz="2500" kern="1200" dirty="0"/>
            <a:t> </a:t>
          </a:r>
        </a:p>
      </dsp:txBody>
      <dsp:txXfrm>
        <a:off x="495061" y="1584280"/>
        <a:ext cx="2262336" cy="1357401"/>
      </dsp:txXfrm>
    </dsp:sp>
    <dsp:sp modelId="{210B391E-1C49-4477-BB53-EFEB5FB6E291}">
      <dsp:nvSpPr>
        <dsp:cNvPr id="0" name=""/>
        <dsp:cNvSpPr/>
      </dsp:nvSpPr>
      <dsp:spPr>
        <a:xfrm>
          <a:off x="2983631" y="1584280"/>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dirty="0"/>
            <a:t>Fungsi Linear (identitas)</a:t>
          </a:r>
          <a:r>
            <a:rPr lang="en-US" sz="2500" kern="1200" dirty="0"/>
            <a:t> </a:t>
          </a:r>
        </a:p>
      </dsp:txBody>
      <dsp:txXfrm>
        <a:off x="2983631" y="1584280"/>
        <a:ext cx="2262336" cy="1357401"/>
      </dsp:txXfrm>
    </dsp:sp>
    <dsp:sp modelId="{E307832D-ED53-4040-A2E1-FFCF225EABE8}">
      <dsp:nvSpPr>
        <dsp:cNvPr id="0" name=""/>
        <dsp:cNvSpPr/>
      </dsp:nvSpPr>
      <dsp:spPr>
        <a:xfrm>
          <a:off x="5472201" y="1584280"/>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a:t>Fungsi Saturating Linear</a:t>
          </a:r>
          <a:r>
            <a:rPr lang="en-US" sz="2500" kern="1200"/>
            <a:t> </a:t>
          </a:r>
          <a:endParaRPr lang="en-US" sz="2500" kern="1200" dirty="0"/>
        </a:p>
      </dsp:txBody>
      <dsp:txXfrm>
        <a:off x="5472201" y="1584280"/>
        <a:ext cx="2262336" cy="1357401"/>
      </dsp:txXfrm>
    </dsp:sp>
    <dsp:sp modelId="{5586E681-DE18-4631-B44B-95A352427FE0}">
      <dsp:nvSpPr>
        <dsp:cNvPr id="0" name=""/>
        <dsp:cNvSpPr/>
      </dsp:nvSpPr>
      <dsp:spPr>
        <a:xfrm>
          <a:off x="495061" y="3167916"/>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dirty="0"/>
            <a:t>Fungsi </a:t>
          </a:r>
          <a:r>
            <a:rPr lang="en-US" sz="2500" kern="1200" dirty="0" err="1"/>
            <a:t>Symetric</a:t>
          </a:r>
          <a:r>
            <a:rPr lang="en-US" sz="2500" kern="1200" dirty="0"/>
            <a:t> </a:t>
          </a:r>
          <a:r>
            <a:rPr lang="sv-SE" sz="2500" kern="1200" dirty="0"/>
            <a:t> Saturating Linear</a:t>
          </a:r>
          <a:r>
            <a:rPr lang="en-US" sz="2500" kern="1200" dirty="0"/>
            <a:t> </a:t>
          </a:r>
        </a:p>
      </dsp:txBody>
      <dsp:txXfrm>
        <a:off x="495061" y="3167916"/>
        <a:ext cx="2262336" cy="1357401"/>
      </dsp:txXfrm>
    </dsp:sp>
    <dsp:sp modelId="{92998274-A061-48A6-A697-AD34720E5698}">
      <dsp:nvSpPr>
        <dsp:cNvPr id="0" name=""/>
        <dsp:cNvSpPr/>
      </dsp:nvSpPr>
      <dsp:spPr>
        <a:xfrm>
          <a:off x="2983631" y="3167916"/>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a:t>Fungsi Sigmoid Biner</a:t>
          </a:r>
          <a:r>
            <a:rPr lang="en-US" sz="2500" kern="1200"/>
            <a:t> </a:t>
          </a:r>
          <a:endParaRPr lang="en-US" sz="2500" kern="1200" dirty="0"/>
        </a:p>
      </dsp:txBody>
      <dsp:txXfrm>
        <a:off x="2983631" y="3167916"/>
        <a:ext cx="2262336" cy="1357401"/>
      </dsp:txXfrm>
    </dsp:sp>
    <dsp:sp modelId="{CA2A1DAE-6CF9-440C-915F-B1E4C7AD41B7}">
      <dsp:nvSpPr>
        <dsp:cNvPr id="0" name=""/>
        <dsp:cNvSpPr/>
      </dsp:nvSpPr>
      <dsp:spPr>
        <a:xfrm>
          <a:off x="5472201" y="3167916"/>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sv-SE" sz="2500" kern="1200" dirty="0"/>
            <a:t>Fungsi Sigmoid Bi</a:t>
          </a:r>
          <a:r>
            <a:rPr lang="en-US" sz="2500" kern="1200" dirty="0"/>
            <a:t>polar</a:t>
          </a:r>
        </a:p>
      </dsp:txBody>
      <dsp:txXfrm>
        <a:off x="5472201" y="3167916"/>
        <a:ext cx="2262336" cy="1357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D4828-75FA-4A60-9682-F50E2F5D19EA}">
      <dsp:nvSpPr>
        <dsp:cNvPr id="0" name=""/>
        <dsp:cNvSpPr/>
      </dsp:nvSpPr>
      <dsp:spPr>
        <a:xfrm>
          <a:off x="495061" y="645"/>
          <a:ext cx="2262336" cy="135740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Hebb</a:t>
          </a:r>
          <a:r>
            <a:rPr lang="en-US" sz="2200" kern="1200" dirty="0"/>
            <a:t> Rule</a:t>
          </a:r>
        </a:p>
      </dsp:txBody>
      <dsp:txXfrm>
        <a:off x="495061" y="645"/>
        <a:ext cx="2262336" cy="1357401"/>
      </dsp:txXfrm>
    </dsp:sp>
    <dsp:sp modelId="{2282CC00-BD8E-4D63-A880-6259D17421F4}">
      <dsp:nvSpPr>
        <dsp:cNvPr id="0" name=""/>
        <dsp:cNvSpPr/>
      </dsp:nvSpPr>
      <dsp:spPr>
        <a:xfrm>
          <a:off x="2983631" y="645"/>
          <a:ext cx="2262336" cy="135740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Perceptron</a:t>
          </a:r>
        </a:p>
      </dsp:txBody>
      <dsp:txXfrm>
        <a:off x="2983631" y="645"/>
        <a:ext cx="2262336" cy="1357401"/>
      </dsp:txXfrm>
    </dsp:sp>
    <dsp:sp modelId="{FF7F16C7-F5FA-4B8B-8998-82BD97C49240}">
      <dsp:nvSpPr>
        <dsp:cNvPr id="0" name=""/>
        <dsp:cNvSpPr/>
      </dsp:nvSpPr>
      <dsp:spPr>
        <a:xfrm>
          <a:off x="5472201" y="645"/>
          <a:ext cx="2262336" cy="135740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Delta Rule</a:t>
          </a:r>
        </a:p>
      </dsp:txBody>
      <dsp:txXfrm>
        <a:off x="5472201" y="645"/>
        <a:ext cx="2262336" cy="1357401"/>
      </dsp:txXfrm>
    </dsp:sp>
    <dsp:sp modelId="{03B20B37-55EB-43A0-9E51-D756410D09F2}">
      <dsp:nvSpPr>
        <dsp:cNvPr id="0" name=""/>
        <dsp:cNvSpPr/>
      </dsp:nvSpPr>
      <dsp:spPr>
        <a:xfrm>
          <a:off x="495061" y="1584280"/>
          <a:ext cx="2262336" cy="1357401"/>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Backpropagation</a:t>
          </a:r>
          <a:endParaRPr lang="en-US" sz="2200" kern="1200" dirty="0"/>
        </a:p>
      </dsp:txBody>
      <dsp:txXfrm>
        <a:off x="495061" y="1584280"/>
        <a:ext cx="2262336" cy="1357401"/>
      </dsp:txXfrm>
    </dsp:sp>
    <dsp:sp modelId="{C156214A-8244-4100-8748-95157F9F36C5}">
      <dsp:nvSpPr>
        <dsp:cNvPr id="0" name=""/>
        <dsp:cNvSpPr/>
      </dsp:nvSpPr>
      <dsp:spPr>
        <a:xfrm>
          <a:off x="2983631" y="1584280"/>
          <a:ext cx="2262336" cy="1357401"/>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Heteroassociative</a:t>
          </a:r>
          <a:r>
            <a:rPr lang="en-US" sz="2200" kern="1200" dirty="0"/>
            <a:t> Memory</a:t>
          </a:r>
        </a:p>
      </dsp:txBody>
      <dsp:txXfrm>
        <a:off x="2983631" y="1584280"/>
        <a:ext cx="2262336" cy="1357401"/>
      </dsp:txXfrm>
    </dsp:sp>
    <dsp:sp modelId="{B3111CA2-DF4A-486B-AD4D-67204219B08C}">
      <dsp:nvSpPr>
        <dsp:cNvPr id="0" name=""/>
        <dsp:cNvSpPr/>
      </dsp:nvSpPr>
      <dsp:spPr>
        <a:xfrm>
          <a:off x="5472201" y="1584280"/>
          <a:ext cx="2262336" cy="135740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Bidirectionl </a:t>
          </a:r>
          <a:r>
            <a:rPr lang="en-US" sz="2200" kern="1200" dirty="0"/>
            <a:t>Associative Memory (BAM)</a:t>
          </a:r>
        </a:p>
      </dsp:txBody>
      <dsp:txXfrm>
        <a:off x="5472201" y="1584280"/>
        <a:ext cx="2262336" cy="1357401"/>
      </dsp:txXfrm>
    </dsp:sp>
    <dsp:sp modelId="{5BED6DE7-53ED-4AB8-AEB8-4C5453930027}">
      <dsp:nvSpPr>
        <dsp:cNvPr id="0" name=""/>
        <dsp:cNvSpPr/>
      </dsp:nvSpPr>
      <dsp:spPr>
        <a:xfrm>
          <a:off x="2983631" y="3167916"/>
          <a:ext cx="2262336" cy="135740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Learning Vector Quantization (LVQ)</a:t>
          </a:r>
        </a:p>
      </dsp:txBody>
      <dsp:txXfrm>
        <a:off x="2983631" y="3167916"/>
        <a:ext cx="2262336" cy="13574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ms-MY"/>
              <a:t>Teori Bahasa Otomata (1)</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CAE553-D0D0-46FD-9D7D-7D7A315A7E0F}" type="datetime1">
              <a:rPr lang="en-US" smtClean="0"/>
              <a:t>6/18/19</a:t>
            </a:fld>
            <a:endParaRPr lang="ms-MY"/>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ms-MY"/>
              <a:t>FIK-UDINUS 2010</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C002E-519C-4837-831F-6EDA2A50769E}" type="slidenum">
              <a:rPr lang="ms-MY" smtClean="0"/>
              <a:t>‹#›</a:t>
            </a:fld>
            <a:endParaRPr lang="ms-MY"/>
          </a:p>
        </p:txBody>
      </p:sp>
    </p:spTree>
    <p:extLst>
      <p:ext uri="{BB962C8B-B14F-4D97-AF65-F5344CB8AC3E}">
        <p14:creationId xmlns:p14="http://schemas.microsoft.com/office/powerpoint/2010/main" val="4159677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ms-MY"/>
              <a:t>Teori Bahasa Otomata (1)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7E2AD-7EFC-4E1E-ABCC-0A1A3C18B622}" type="datetime1">
              <a:rPr lang="en-US" smtClean="0"/>
              <a:t>6/18/19</a:t>
            </a:fld>
            <a:endParaRPr lang="ms-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ms-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ms-MY"/>
              <a:t>FIK-UDINUS 2010</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F67353-3E0B-4B84-90EC-8ABB0A79332A}" type="slidenum">
              <a:rPr lang="ms-MY" smtClean="0"/>
              <a:t>‹#›</a:t>
            </a:fld>
            <a:endParaRPr lang="ms-MY"/>
          </a:p>
        </p:txBody>
      </p:sp>
    </p:spTree>
    <p:extLst>
      <p:ext uri="{BB962C8B-B14F-4D97-AF65-F5344CB8AC3E}">
        <p14:creationId xmlns:p14="http://schemas.microsoft.com/office/powerpoint/2010/main" val="109925363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s-MY"/>
          </a:p>
        </p:txBody>
      </p:sp>
      <p:sp>
        <p:nvSpPr>
          <p:cNvPr id="4" name="Header Placeholder 3"/>
          <p:cNvSpPr>
            <a:spLocks noGrp="1"/>
          </p:cNvSpPr>
          <p:nvPr>
            <p:ph type="hdr" sz="quarter" idx="10"/>
          </p:nvPr>
        </p:nvSpPr>
        <p:spPr/>
        <p:txBody>
          <a:bodyPr/>
          <a:lstStyle/>
          <a:p>
            <a:r>
              <a:rPr lang="ms-MY"/>
              <a:t>Teori Bahasa Otomata (1)</a:t>
            </a:r>
          </a:p>
        </p:txBody>
      </p:sp>
      <p:sp>
        <p:nvSpPr>
          <p:cNvPr id="5" name="Footer Placeholder 4"/>
          <p:cNvSpPr>
            <a:spLocks noGrp="1"/>
          </p:cNvSpPr>
          <p:nvPr>
            <p:ph type="ftr" sz="quarter" idx="11"/>
          </p:nvPr>
        </p:nvSpPr>
        <p:spPr/>
        <p:txBody>
          <a:bodyPr/>
          <a:lstStyle/>
          <a:p>
            <a:r>
              <a:rPr lang="ms-MY"/>
              <a:t>FIK-UDINUS 2010</a:t>
            </a:r>
          </a:p>
        </p:txBody>
      </p:sp>
      <p:sp>
        <p:nvSpPr>
          <p:cNvPr id="6" name="Slide Number Placeholder 5"/>
          <p:cNvSpPr>
            <a:spLocks noGrp="1"/>
          </p:cNvSpPr>
          <p:nvPr>
            <p:ph type="sldNum" sz="quarter" idx="12"/>
          </p:nvPr>
        </p:nvSpPr>
        <p:spPr/>
        <p:txBody>
          <a:bodyPr/>
          <a:lstStyle/>
          <a:p>
            <a:fld id="{C5F67353-3E0B-4B84-90EC-8ABB0A79332A}" type="slidenum">
              <a:rPr lang="ms-MY" smtClean="0"/>
              <a:t>1</a:t>
            </a:fld>
            <a:endParaRPr lang="ms-MY"/>
          </a:p>
        </p:txBody>
      </p:sp>
    </p:spTree>
    <p:extLst>
      <p:ext uri="{BB962C8B-B14F-4D97-AF65-F5344CB8AC3E}">
        <p14:creationId xmlns:p14="http://schemas.microsoft.com/office/powerpoint/2010/main" val="4219664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0888"/>
            <a:ext cx="7772400" cy="1470025"/>
          </a:xfrm>
        </p:spPr>
        <p:txBody>
          <a:bodyPr/>
          <a:lstStyle>
            <a:lvl1pPr algn="ctr">
              <a:defRPr b="1" u="sng">
                <a:solidFill>
                  <a:schemeClr val="tx2">
                    <a:lumMod val="75000"/>
                  </a:schemeClr>
                </a:solidFill>
              </a:defRPr>
            </a:lvl1pPr>
          </a:lstStyle>
          <a:p>
            <a:r>
              <a:rPr lang="en-US" dirty="0"/>
              <a:t>Click to edit Master title style</a:t>
            </a:r>
            <a:endParaRPr lang="ms-MY" dirty="0"/>
          </a:p>
        </p:txBody>
      </p:sp>
      <p:sp>
        <p:nvSpPr>
          <p:cNvPr id="3" name="Subtitle 2"/>
          <p:cNvSpPr>
            <a:spLocks noGrp="1"/>
          </p:cNvSpPr>
          <p:nvPr>
            <p:ph type="subTitle" idx="1"/>
          </p:nvPr>
        </p:nvSpPr>
        <p:spPr>
          <a:xfrm>
            <a:off x="1371600" y="4077072"/>
            <a:ext cx="6400800" cy="1008112"/>
          </a:xfrm>
        </p:spPr>
        <p:txBody>
          <a:bodyPr/>
          <a:lstStyle>
            <a:lvl1pPr marL="0" indent="0" algn="ctr">
              <a:buNone/>
              <a:defRPr b="1">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ms-MY" dirty="0"/>
          </a:p>
        </p:txBody>
      </p:sp>
      <p:sp>
        <p:nvSpPr>
          <p:cNvPr id="4" name="Date Placeholder 3"/>
          <p:cNvSpPr>
            <a:spLocks noGrp="1"/>
          </p:cNvSpPr>
          <p:nvPr>
            <p:ph type="dt" sz="half" idx="10"/>
          </p:nvPr>
        </p:nvSpPr>
        <p:spPr/>
        <p:txBody>
          <a:bodyPr/>
          <a:lstStyle/>
          <a:p>
            <a:fld id="{906E96EE-BF02-439F-943F-B9621B5AA075}" type="datetime1">
              <a:rPr lang="ms-MY" smtClean="0"/>
              <a:t>18/06/19</a:t>
            </a:fld>
            <a:endParaRPr lang="ms-MY"/>
          </a:p>
        </p:txBody>
      </p:sp>
      <p:sp>
        <p:nvSpPr>
          <p:cNvPr id="5" name="Footer Placeholder 4"/>
          <p:cNvSpPr>
            <a:spLocks noGrp="1"/>
          </p:cNvSpPr>
          <p:nvPr>
            <p:ph type="ftr" sz="quarter" idx="11"/>
          </p:nvPr>
        </p:nvSpPr>
        <p:spPr/>
        <p:txBody>
          <a:bodyPr/>
          <a:lstStyle/>
          <a:p>
            <a:r>
              <a:rPr lang="fi-FI"/>
              <a:t>Kecerdasan Buatan (4) : FIK-Udinus 2010</a:t>
            </a:r>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a:t>
            </a:fld>
            <a:endParaRPr lang="ms-MY"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888" y="828872"/>
            <a:ext cx="1944216" cy="1944216"/>
          </a:xfrm>
          <a:prstGeom prst="rect">
            <a:avLst/>
          </a:prstGeom>
        </p:spPr>
      </p:pic>
      <p:sp>
        <p:nvSpPr>
          <p:cNvPr id="11" name="Subtitle 2"/>
          <p:cNvSpPr txBox="1">
            <a:spLocks/>
          </p:cNvSpPr>
          <p:nvPr userDrawn="1"/>
        </p:nvSpPr>
        <p:spPr>
          <a:xfrm>
            <a:off x="1331640" y="5013176"/>
            <a:ext cx="6400800" cy="5124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id-ID" sz="1800" b="1" dirty="0">
                <a:solidFill>
                  <a:schemeClr val="accent1">
                    <a:lumMod val="60000"/>
                    <a:lumOff val="40000"/>
                  </a:schemeClr>
                </a:solidFill>
              </a:rPr>
              <a:t>Fajrian Nur Adnan</a:t>
            </a:r>
          </a:p>
          <a:p>
            <a:r>
              <a:rPr lang="en-US" sz="1800" b="1" dirty="0">
                <a:solidFill>
                  <a:schemeClr val="accent1">
                    <a:lumMod val="60000"/>
                    <a:lumOff val="40000"/>
                  </a:schemeClr>
                </a:solidFill>
              </a:rPr>
              <a:t>Erwin Hidayat</a:t>
            </a:r>
            <a:endParaRPr lang="ms-MY" sz="1800" b="1" dirty="0">
              <a:solidFill>
                <a:schemeClr val="accent1">
                  <a:lumMod val="60000"/>
                  <a:lumOff val="40000"/>
                </a:schemeClr>
              </a:solidFill>
            </a:endParaRPr>
          </a:p>
        </p:txBody>
      </p:sp>
      <p:sp>
        <p:nvSpPr>
          <p:cNvPr id="12" name="Right Triangle 11"/>
          <p:cNvSpPr/>
          <p:nvPr userDrawn="1"/>
        </p:nvSpPr>
        <p:spPr>
          <a:xfrm>
            <a:off x="107504" y="6070892"/>
            <a:ext cx="670476" cy="67047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3" name="Right Triangle 12"/>
          <p:cNvSpPr/>
          <p:nvPr userDrawn="1"/>
        </p:nvSpPr>
        <p:spPr>
          <a:xfrm rot="10800000">
            <a:off x="8316416" y="116632"/>
            <a:ext cx="712240" cy="7122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Tree>
    <p:extLst>
      <p:ext uri="{BB962C8B-B14F-4D97-AF65-F5344CB8AC3E}">
        <p14:creationId xmlns:p14="http://schemas.microsoft.com/office/powerpoint/2010/main" val="203572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Date Placeholder 3"/>
          <p:cNvSpPr>
            <a:spLocks noGrp="1"/>
          </p:cNvSpPr>
          <p:nvPr>
            <p:ph type="dt" sz="half" idx="10"/>
          </p:nvPr>
        </p:nvSpPr>
        <p:spPr/>
        <p:txBody>
          <a:bodyPr/>
          <a:lstStyle/>
          <a:p>
            <a:fld id="{4847A082-C83D-42FF-8BB6-75307C96E283}" type="datetime1">
              <a:rPr lang="ms-MY" smtClean="0"/>
              <a:t>18/06/19</a:t>
            </a:fld>
            <a:endParaRPr lang="ms-MY"/>
          </a:p>
        </p:txBody>
      </p:sp>
      <p:sp>
        <p:nvSpPr>
          <p:cNvPr id="5" name="Footer Placeholder 4"/>
          <p:cNvSpPr>
            <a:spLocks noGrp="1"/>
          </p:cNvSpPr>
          <p:nvPr>
            <p:ph type="ftr" sz="quarter" idx="11"/>
          </p:nvPr>
        </p:nvSpPr>
        <p:spPr/>
        <p:txBody>
          <a:bodyPr/>
          <a:lstStyle/>
          <a:p>
            <a:r>
              <a:rPr lang="fi-FI"/>
              <a:t>Kecerdasan Buatan (4) : FIK-Udinus 2010</a:t>
            </a:r>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a:t>
            </a:fld>
            <a:endParaRPr lang="ms-MY"/>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184740"/>
            <a:ext cx="1225387" cy="1225387"/>
          </a:xfrm>
          <a:prstGeom prst="rect">
            <a:avLst/>
          </a:prstGeom>
        </p:spPr>
      </p:pic>
      <p:cxnSp>
        <p:nvCxnSpPr>
          <p:cNvPr id="8" name="Straight Connector 7"/>
          <p:cNvCxnSpPr/>
          <p:nvPr userDrawn="1"/>
        </p:nvCxnSpPr>
        <p:spPr>
          <a:xfrm>
            <a:off x="720197" y="1412776"/>
            <a:ext cx="8028267"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43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ms-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Date Placeholder 3"/>
          <p:cNvSpPr>
            <a:spLocks noGrp="1"/>
          </p:cNvSpPr>
          <p:nvPr>
            <p:ph type="dt" sz="half" idx="10"/>
          </p:nvPr>
        </p:nvSpPr>
        <p:spPr/>
        <p:txBody>
          <a:bodyPr/>
          <a:lstStyle/>
          <a:p>
            <a:fld id="{B4C9E29F-619B-45AA-82BE-18F29FD17DC7}" type="datetime1">
              <a:rPr lang="ms-MY" smtClean="0"/>
              <a:t>18/06/19</a:t>
            </a:fld>
            <a:endParaRPr lang="ms-MY"/>
          </a:p>
        </p:txBody>
      </p:sp>
      <p:sp>
        <p:nvSpPr>
          <p:cNvPr id="5" name="Footer Placeholder 4"/>
          <p:cNvSpPr>
            <a:spLocks noGrp="1"/>
          </p:cNvSpPr>
          <p:nvPr>
            <p:ph type="ftr" sz="quarter" idx="11"/>
          </p:nvPr>
        </p:nvSpPr>
        <p:spPr/>
        <p:txBody>
          <a:bodyPr/>
          <a:lstStyle/>
          <a:p>
            <a:r>
              <a:rPr lang="fi-FI"/>
              <a:t>Kecerdasan Buatan (4) : FIK-Udinus 2010</a:t>
            </a:r>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a:t>
            </a:fld>
            <a:endParaRPr lang="ms-MY"/>
          </a:p>
        </p:txBody>
      </p:sp>
    </p:spTree>
    <p:extLst>
      <p:ext uri="{BB962C8B-B14F-4D97-AF65-F5344CB8AC3E}">
        <p14:creationId xmlns:p14="http://schemas.microsoft.com/office/powerpoint/2010/main" val="193289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s-MY"/>
          </a:p>
        </p:txBody>
      </p:sp>
      <p:sp>
        <p:nvSpPr>
          <p:cNvPr id="3" name="Content Placeholder 2"/>
          <p:cNvSpPr>
            <a:spLocks noGrp="1"/>
          </p:cNvSpPr>
          <p:nvPr>
            <p:ph idx="1"/>
          </p:nvPr>
        </p:nvSpPr>
        <p:spPr/>
        <p:txBody>
          <a:bodyPr/>
          <a:lstStyle>
            <a:lvl1pPr marL="342900" indent="-342900">
              <a:buSzPct val="75000"/>
              <a:buFont typeface="Wingdings" pitchFamily="2" charset="2"/>
              <a:buChar char="v"/>
              <a:defRPr/>
            </a:lvl1pPr>
            <a:lvl2pPr marL="742950" indent="-285750">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ms-MY" dirty="0"/>
          </a:p>
        </p:txBody>
      </p:sp>
      <p:sp>
        <p:nvSpPr>
          <p:cNvPr id="4" name="Date Placeholder 3"/>
          <p:cNvSpPr>
            <a:spLocks noGrp="1"/>
          </p:cNvSpPr>
          <p:nvPr>
            <p:ph type="dt" sz="half" idx="10"/>
          </p:nvPr>
        </p:nvSpPr>
        <p:spPr/>
        <p:txBody>
          <a:bodyPr/>
          <a:lstStyle/>
          <a:p>
            <a:fld id="{CA745885-344C-47D2-A45A-91F430210655}" type="datetime1">
              <a:rPr lang="ms-MY" smtClean="0"/>
              <a:t>18/06/19</a:t>
            </a:fld>
            <a:endParaRPr lang="ms-MY"/>
          </a:p>
        </p:txBody>
      </p:sp>
      <p:sp>
        <p:nvSpPr>
          <p:cNvPr id="5" name="Footer Placeholder 4"/>
          <p:cNvSpPr>
            <a:spLocks noGrp="1"/>
          </p:cNvSpPr>
          <p:nvPr>
            <p:ph type="ftr" sz="quarter" idx="11"/>
          </p:nvPr>
        </p:nvSpPr>
        <p:spPr/>
        <p:txBody>
          <a:bodyPr/>
          <a:lstStyle/>
          <a:p>
            <a:r>
              <a:rPr lang="fi-FI"/>
              <a:t>Kecerdasan Buatan (4) : FIK-Udinus 2010</a:t>
            </a:r>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a:t>
            </a:fld>
            <a:endParaRPr lang="ms-MY"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184740"/>
            <a:ext cx="1225387" cy="1225387"/>
          </a:xfrm>
          <a:prstGeom prst="rect">
            <a:avLst/>
          </a:prstGeom>
        </p:spPr>
      </p:pic>
      <p:cxnSp>
        <p:nvCxnSpPr>
          <p:cNvPr id="8" name="Straight Connector 7"/>
          <p:cNvCxnSpPr/>
          <p:nvPr userDrawn="1"/>
        </p:nvCxnSpPr>
        <p:spPr>
          <a:xfrm>
            <a:off x="720197" y="1412776"/>
            <a:ext cx="8028267"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ight Triangle 8"/>
          <p:cNvSpPr/>
          <p:nvPr userDrawn="1"/>
        </p:nvSpPr>
        <p:spPr>
          <a:xfrm>
            <a:off x="445140" y="5793160"/>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0" name="Right Triangle 9"/>
          <p:cNvSpPr/>
          <p:nvPr userDrawn="1"/>
        </p:nvSpPr>
        <p:spPr>
          <a:xfrm rot="10800000">
            <a:off x="8316416" y="1628800"/>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Tree>
    <p:extLst>
      <p:ext uri="{BB962C8B-B14F-4D97-AF65-F5344CB8AC3E}">
        <p14:creationId xmlns:p14="http://schemas.microsoft.com/office/powerpoint/2010/main" val="238801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ms-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144D3-C35A-462C-AD1E-BDD1EBA3FC2E}" type="datetime1">
              <a:rPr lang="ms-MY" smtClean="0"/>
              <a:t>18/06/19</a:t>
            </a:fld>
            <a:endParaRPr lang="ms-MY"/>
          </a:p>
        </p:txBody>
      </p:sp>
      <p:sp>
        <p:nvSpPr>
          <p:cNvPr id="5" name="Footer Placeholder 4"/>
          <p:cNvSpPr>
            <a:spLocks noGrp="1"/>
          </p:cNvSpPr>
          <p:nvPr>
            <p:ph type="ftr" sz="quarter" idx="11"/>
          </p:nvPr>
        </p:nvSpPr>
        <p:spPr/>
        <p:txBody>
          <a:bodyPr/>
          <a:lstStyle/>
          <a:p>
            <a:r>
              <a:rPr lang="fi-FI"/>
              <a:t>Kecerdasan Buatan (4) : FIK-Udinus 2010</a:t>
            </a:r>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a:t>
            </a:fld>
            <a:endParaRPr lang="ms-MY"/>
          </a:p>
        </p:txBody>
      </p:sp>
    </p:spTree>
    <p:extLst>
      <p:ext uri="{BB962C8B-B14F-4D97-AF65-F5344CB8AC3E}">
        <p14:creationId xmlns:p14="http://schemas.microsoft.com/office/powerpoint/2010/main" val="419769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s-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a:t>
            </a:fld>
            <a:endParaRPr lang="ms-MY"/>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184740"/>
            <a:ext cx="1225387" cy="1225387"/>
          </a:xfrm>
          <a:prstGeom prst="rect">
            <a:avLst/>
          </a:prstGeom>
        </p:spPr>
      </p:pic>
      <p:cxnSp>
        <p:nvCxnSpPr>
          <p:cNvPr id="9" name="Straight Connector 8"/>
          <p:cNvCxnSpPr/>
          <p:nvPr userDrawn="1"/>
        </p:nvCxnSpPr>
        <p:spPr>
          <a:xfrm>
            <a:off x="720197" y="1412776"/>
            <a:ext cx="8028267"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ight Triangle 9"/>
          <p:cNvSpPr/>
          <p:nvPr userDrawn="1"/>
        </p:nvSpPr>
        <p:spPr>
          <a:xfrm>
            <a:off x="445140" y="5733256"/>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1" name="Right Triangle 10"/>
          <p:cNvSpPr/>
          <p:nvPr userDrawn="1"/>
        </p:nvSpPr>
        <p:spPr>
          <a:xfrm rot="10800000">
            <a:off x="8316416" y="1628800"/>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2" name="Right Triangle 11"/>
          <p:cNvSpPr/>
          <p:nvPr userDrawn="1"/>
        </p:nvSpPr>
        <p:spPr>
          <a:xfrm rot="10800000">
            <a:off x="4139952" y="1628801"/>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3" name="Right Triangle 12"/>
          <p:cNvSpPr/>
          <p:nvPr userDrawn="1"/>
        </p:nvSpPr>
        <p:spPr>
          <a:xfrm>
            <a:off x="4644008" y="5759987"/>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Tree>
    <p:extLst>
      <p:ext uri="{BB962C8B-B14F-4D97-AF65-F5344CB8AC3E}">
        <p14:creationId xmlns:p14="http://schemas.microsoft.com/office/powerpoint/2010/main" val="381256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ms-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7" name="Date Placeholder 6"/>
          <p:cNvSpPr>
            <a:spLocks noGrp="1"/>
          </p:cNvSpPr>
          <p:nvPr>
            <p:ph type="dt" sz="half" idx="10"/>
          </p:nvPr>
        </p:nvSpPr>
        <p:spPr/>
        <p:txBody>
          <a:bodyPr/>
          <a:lstStyle/>
          <a:p>
            <a:fld id="{C04AD4C9-865B-40C7-AE5B-B28CE7680865}" type="datetime1">
              <a:rPr lang="ms-MY" smtClean="0"/>
              <a:t>18/06/19</a:t>
            </a:fld>
            <a:endParaRPr lang="ms-MY"/>
          </a:p>
        </p:txBody>
      </p:sp>
      <p:sp>
        <p:nvSpPr>
          <p:cNvPr id="8" name="Footer Placeholder 7"/>
          <p:cNvSpPr>
            <a:spLocks noGrp="1"/>
          </p:cNvSpPr>
          <p:nvPr>
            <p:ph type="ftr" sz="quarter" idx="11"/>
          </p:nvPr>
        </p:nvSpPr>
        <p:spPr/>
        <p:txBody>
          <a:bodyPr/>
          <a:lstStyle/>
          <a:p>
            <a:r>
              <a:rPr lang="fi-FI"/>
              <a:t>Kecerdasan Buatan (4) : FIK-Udinus 2010</a:t>
            </a:r>
            <a:endParaRPr lang="ms-MY"/>
          </a:p>
        </p:txBody>
      </p:sp>
      <p:sp>
        <p:nvSpPr>
          <p:cNvPr id="9" name="Slide Number Placeholder 8"/>
          <p:cNvSpPr>
            <a:spLocks noGrp="1"/>
          </p:cNvSpPr>
          <p:nvPr>
            <p:ph type="sldNum" sz="quarter" idx="12"/>
          </p:nvPr>
        </p:nvSpPr>
        <p:spPr/>
        <p:txBody>
          <a:bodyPr/>
          <a:lstStyle/>
          <a:p>
            <a:fld id="{61E10ECE-9EBB-41D3-A789-D5A3BB1F08E8}" type="slidenum">
              <a:rPr lang="ms-MY" smtClean="0"/>
              <a:t>‹#›</a:t>
            </a:fld>
            <a:endParaRPr lang="ms-MY"/>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184740"/>
            <a:ext cx="1225387" cy="1225387"/>
          </a:xfrm>
          <a:prstGeom prst="rect">
            <a:avLst/>
          </a:prstGeom>
        </p:spPr>
      </p:pic>
      <p:cxnSp>
        <p:nvCxnSpPr>
          <p:cNvPr id="11" name="Straight Connector 10"/>
          <p:cNvCxnSpPr/>
          <p:nvPr userDrawn="1"/>
        </p:nvCxnSpPr>
        <p:spPr>
          <a:xfrm>
            <a:off x="720197" y="1412776"/>
            <a:ext cx="8028267"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ight Triangle 11"/>
          <p:cNvSpPr/>
          <p:nvPr userDrawn="1"/>
        </p:nvSpPr>
        <p:spPr>
          <a:xfrm>
            <a:off x="445140" y="5733256"/>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3" name="Right Triangle 12"/>
          <p:cNvSpPr/>
          <p:nvPr userDrawn="1"/>
        </p:nvSpPr>
        <p:spPr>
          <a:xfrm rot="10800000">
            <a:off x="8316416" y="2204865"/>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4" name="Right Triangle 13"/>
          <p:cNvSpPr/>
          <p:nvPr userDrawn="1"/>
        </p:nvSpPr>
        <p:spPr>
          <a:xfrm rot="10800000">
            <a:off x="4139952" y="2204864"/>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5" name="Right Triangle 14"/>
          <p:cNvSpPr/>
          <p:nvPr userDrawn="1"/>
        </p:nvSpPr>
        <p:spPr>
          <a:xfrm>
            <a:off x="4644008" y="5759987"/>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cxnSp>
        <p:nvCxnSpPr>
          <p:cNvPr id="16" name="Straight Connector 15"/>
          <p:cNvCxnSpPr>
            <a:endCxn id="14" idx="2"/>
          </p:cNvCxnSpPr>
          <p:nvPr userDrawn="1"/>
        </p:nvCxnSpPr>
        <p:spPr>
          <a:xfrm>
            <a:off x="485858" y="2204864"/>
            <a:ext cx="4014134"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644008" y="2204864"/>
            <a:ext cx="4014134"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6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s-MY"/>
          </a:p>
        </p:txBody>
      </p:sp>
      <p:sp>
        <p:nvSpPr>
          <p:cNvPr id="3" name="Date Placeholder 2"/>
          <p:cNvSpPr>
            <a:spLocks noGrp="1"/>
          </p:cNvSpPr>
          <p:nvPr>
            <p:ph type="dt" sz="half" idx="10"/>
          </p:nvPr>
        </p:nvSpPr>
        <p:spPr/>
        <p:txBody>
          <a:bodyPr/>
          <a:lstStyle/>
          <a:p>
            <a:fld id="{BDB6E7C1-3A6A-4E11-AD26-3A9FD8768FD8}" type="datetime1">
              <a:rPr lang="ms-MY" smtClean="0"/>
              <a:t>18/06/19</a:t>
            </a:fld>
            <a:endParaRPr lang="ms-MY"/>
          </a:p>
        </p:txBody>
      </p:sp>
      <p:sp>
        <p:nvSpPr>
          <p:cNvPr id="4" name="Footer Placeholder 3"/>
          <p:cNvSpPr>
            <a:spLocks noGrp="1"/>
          </p:cNvSpPr>
          <p:nvPr>
            <p:ph type="ftr" sz="quarter" idx="11"/>
          </p:nvPr>
        </p:nvSpPr>
        <p:spPr/>
        <p:txBody>
          <a:bodyPr/>
          <a:lstStyle/>
          <a:p>
            <a:r>
              <a:rPr lang="fi-FI"/>
              <a:t>Kecerdasan Buatan (4) : FIK-Udinus 2010</a:t>
            </a:r>
            <a:endParaRPr lang="ms-MY"/>
          </a:p>
        </p:txBody>
      </p:sp>
      <p:sp>
        <p:nvSpPr>
          <p:cNvPr id="5" name="Slide Number Placeholder 4"/>
          <p:cNvSpPr>
            <a:spLocks noGrp="1"/>
          </p:cNvSpPr>
          <p:nvPr>
            <p:ph type="sldNum" sz="quarter" idx="12"/>
          </p:nvPr>
        </p:nvSpPr>
        <p:spPr/>
        <p:txBody>
          <a:bodyPr/>
          <a:lstStyle/>
          <a:p>
            <a:fld id="{61E10ECE-9EBB-41D3-A789-D5A3BB1F08E8}" type="slidenum">
              <a:rPr lang="ms-MY" smtClean="0"/>
              <a:t>‹#›</a:t>
            </a:fld>
            <a:endParaRPr lang="ms-MY"/>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184740"/>
            <a:ext cx="1225387" cy="1225387"/>
          </a:xfrm>
          <a:prstGeom prst="rect">
            <a:avLst/>
          </a:prstGeom>
        </p:spPr>
      </p:pic>
      <p:cxnSp>
        <p:nvCxnSpPr>
          <p:cNvPr id="7" name="Straight Connector 6"/>
          <p:cNvCxnSpPr/>
          <p:nvPr userDrawn="1"/>
        </p:nvCxnSpPr>
        <p:spPr>
          <a:xfrm>
            <a:off x="720197" y="1412776"/>
            <a:ext cx="8028267"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2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41C27-B832-49AA-849B-D4060C06C4F6}" type="datetime1">
              <a:rPr lang="ms-MY" smtClean="0"/>
              <a:t>18/06/19</a:t>
            </a:fld>
            <a:endParaRPr lang="ms-MY"/>
          </a:p>
        </p:txBody>
      </p:sp>
      <p:sp>
        <p:nvSpPr>
          <p:cNvPr id="3" name="Footer Placeholder 2"/>
          <p:cNvSpPr>
            <a:spLocks noGrp="1"/>
          </p:cNvSpPr>
          <p:nvPr>
            <p:ph type="ftr" sz="quarter" idx="11"/>
          </p:nvPr>
        </p:nvSpPr>
        <p:spPr/>
        <p:txBody>
          <a:bodyPr/>
          <a:lstStyle/>
          <a:p>
            <a:r>
              <a:rPr lang="fi-FI"/>
              <a:t>Kecerdasan Buatan (4) : FIK-Udinus 2010</a:t>
            </a:r>
            <a:endParaRPr lang="ms-MY"/>
          </a:p>
        </p:txBody>
      </p:sp>
      <p:sp>
        <p:nvSpPr>
          <p:cNvPr id="4" name="Slide Number Placeholder 3"/>
          <p:cNvSpPr>
            <a:spLocks noGrp="1"/>
          </p:cNvSpPr>
          <p:nvPr>
            <p:ph type="sldNum" sz="quarter" idx="12"/>
          </p:nvPr>
        </p:nvSpPr>
        <p:spPr/>
        <p:txBody>
          <a:bodyPr/>
          <a:lstStyle/>
          <a:p>
            <a:fld id="{61E10ECE-9EBB-41D3-A789-D5A3BB1F08E8}" type="slidenum">
              <a:rPr lang="ms-MY" smtClean="0"/>
              <a:t>‹#›</a:t>
            </a:fld>
            <a:endParaRPr lang="ms-MY"/>
          </a:p>
        </p:txBody>
      </p:sp>
    </p:spTree>
    <p:extLst>
      <p:ext uri="{BB962C8B-B14F-4D97-AF65-F5344CB8AC3E}">
        <p14:creationId xmlns:p14="http://schemas.microsoft.com/office/powerpoint/2010/main" val="17544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ms-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BA4D0-ABB6-4C09-9A95-28F9B2C33565}"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a:t>
            </a:fld>
            <a:endParaRPr lang="ms-MY"/>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5011925"/>
            <a:ext cx="1225387" cy="1225387"/>
          </a:xfrm>
          <a:prstGeom prst="rect">
            <a:avLst/>
          </a:prstGeom>
        </p:spPr>
      </p:pic>
    </p:spTree>
    <p:extLst>
      <p:ext uri="{BB962C8B-B14F-4D97-AF65-F5344CB8AC3E}">
        <p14:creationId xmlns:p14="http://schemas.microsoft.com/office/powerpoint/2010/main" val="215755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ms-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s-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5E6A8-A234-4A65-86B5-71F340ADD641}"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a:t>
            </a:fld>
            <a:endParaRPr lang="ms-MY"/>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4795901"/>
            <a:ext cx="1225387" cy="1225387"/>
          </a:xfrm>
          <a:prstGeom prst="rect">
            <a:avLst/>
          </a:prstGeom>
        </p:spPr>
      </p:pic>
      <p:cxnSp>
        <p:nvCxnSpPr>
          <p:cNvPr id="11" name="Straight Connector 10"/>
          <p:cNvCxnSpPr/>
          <p:nvPr userDrawn="1"/>
        </p:nvCxnSpPr>
        <p:spPr>
          <a:xfrm>
            <a:off x="1835696" y="5373216"/>
            <a:ext cx="5472608" cy="0"/>
          </a:xfrm>
          <a:prstGeom prst="line">
            <a:avLst/>
          </a:prstGeom>
          <a:ln w="2857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ight Triangle 11"/>
          <p:cNvSpPr/>
          <p:nvPr userDrawn="1"/>
        </p:nvSpPr>
        <p:spPr>
          <a:xfrm>
            <a:off x="1835696" y="4365104"/>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3" name="Right Triangle 12"/>
          <p:cNvSpPr/>
          <p:nvPr userDrawn="1"/>
        </p:nvSpPr>
        <p:spPr>
          <a:xfrm rot="10800000">
            <a:off x="6948264" y="617413"/>
            <a:ext cx="360040" cy="36004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Tree>
    <p:extLst>
      <p:ext uri="{BB962C8B-B14F-4D97-AF65-F5344CB8AC3E}">
        <p14:creationId xmlns:p14="http://schemas.microsoft.com/office/powerpoint/2010/main" val="206994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648" y="274638"/>
            <a:ext cx="7283152" cy="1143000"/>
          </a:xfrm>
          <a:prstGeom prst="rect">
            <a:avLst/>
          </a:prstGeom>
        </p:spPr>
        <p:txBody>
          <a:bodyPr vert="horz" lIns="91440" tIns="45720" rIns="91440" bIns="45720" rtlCol="0" anchor="ctr">
            <a:normAutofit/>
          </a:bodyPr>
          <a:lstStyle/>
          <a:p>
            <a:r>
              <a:rPr lang="en-US" dirty="0"/>
              <a:t>Click to edit Master title style</a:t>
            </a:r>
            <a:endParaRPr lang="ms-MY"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ms-MY"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6C424-6793-4876-805E-9390C8854F31}" type="datetime1">
              <a:rPr lang="ms-MY" smtClean="0"/>
              <a:t>18/06/19</a:t>
            </a:fld>
            <a:endParaRPr lang="ms-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Kecerdasan Buatan (4) : FIK-Udinus 2010</a:t>
            </a:r>
            <a:endParaRPr lang="ms-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10ECE-9EBB-41D3-A789-D5A3BB1F08E8}" type="slidenum">
              <a:rPr lang="ms-MY" smtClean="0"/>
              <a:t>‹#›</a:t>
            </a:fld>
            <a:endParaRPr lang="ms-MY"/>
          </a:p>
        </p:txBody>
      </p:sp>
    </p:spTree>
    <p:extLst>
      <p:ext uri="{BB962C8B-B14F-4D97-AF65-F5344CB8AC3E}">
        <p14:creationId xmlns:p14="http://schemas.microsoft.com/office/powerpoint/2010/main" val="522816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400" b="1"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12.png"/><Relationship Id="rId7"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8.png"/><Relationship Id="rId7"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9.png"/><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1.wmf"/><Relationship Id="rId12" Type="http://schemas.openxmlformats.org/officeDocument/2006/relationships/image" Target="../media/image23.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1.bin"/><Relationship Id="rId5" Type="http://schemas.openxmlformats.org/officeDocument/2006/relationships/image" Target="../media/image20.wmf"/><Relationship Id="rId10" Type="http://schemas.openxmlformats.org/officeDocument/2006/relationships/image" Target="../media/image22.wmf"/><Relationship Id="rId4" Type="http://schemas.openxmlformats.org/officeDocument/2006/relationships/oleObject" Target="../embeddings/oleObject8.bin"/><Relationship Id="rId9"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15.bin"/><Relationship Id="rId4" Type="http://schemas.openxmlformats.org/officeDocument/2006/relationships/image" Target="../media/image4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17.bin"/><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70.wmf"/><Relationship Id="rId5" Type="http://schemas.openxmlformats.org/officeDocument/2006/relationships/oleObject" Target="../embeddings/oleObject19.bin"/><Relationship Id="rId4" Type="http://schemas.openxmlformats.org/officeDocument/2006/relationships/image" Target="../media/image6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7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7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74.wmf"/><Relationship Id="rId5" Type="http://schemas.openxmlformats.org/officeDocument/2006/relationships/oleObject" Target="../embeddings/oleObject23.bin"/><Relationship Id="rId4" Type="http://schemas.openxmlformats.org/officeDocument/2006/relationships/image" Target="../media/image73.wmf"/></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KECERDASAN BUATAN</a:t>
            </a:r>
            <a:endParaRPr lang="ms-MY" dirty="0"/>
          </a:p>
        </p:txBody>
      </p:sp>
      <p:sp>
        <p:nvSpPr>
          <p:cNvPr id="3" name="Subtitle 2"/>
          <p:cNvSpPr>
            <a:spLocks noGrp="1"/>
          </p:cNvSpPr>
          <p:nvPr>
            <p:ph type="subTitle" idx="1"/>
          </p:nvPr>
        </p:nvSpPr>
        <p:spPr>
          <a:xfrm>
            <a:off x="1371600" y="3789040"/>
            <a:ext cx="6400800" cy="1008112"/>
          </a:xfrm>
        </p:spPr>
        <p:txBody>
          <a:bodyPr>
            <a:normAutofit fontScale="92500" lnSpcReduction="10000"/>
          </a:bodyPr>
          <a:lstStyle/>
          <a:p>
            <a:r>
              <a:rPr lang="en-US" dirty="0" err="1"/>
              <a:t>Jaringan</a:t>
            </a:r>
            <a:r>
              <a:rPr lang="en-US" dirty="0"/>
              <a:t> </a:t>
            </a:r>
            <a:r>
              <a:rPr lang="en-US" dirty="0" err="1"/>
              <a:t>Syaraf</a:t>
            </a:r>
            <a:r>
              <a:rPr lang="en-US" dirty="0"/>
              <a:t> </a:t>
            </a:r>
            <a:r>
              <a:rPr lang="en-US" dirty="0" err="1"/>
              <a:t>Tiruan</a:t>
            </a:r>
            <a:endParaRPr lang="en-US" dirty="0"/>
          </a:p>
          <a:p>
            <a:r>
              <a:rPr lang="en-US" i="1" dirty="0"/>
              <a:t>(Artificial Neural Network)</a:t>
            </a:r>
          </a:p>
        </p:txBody>
      </p:sp>
      <p:sp>
        <p:nvSpPr>
          <p:cNvPr id="6" name="Date Placeholder 5"/>
          <p:cNvSpPr>
            <a:spLocks noGrp="1"/>
          </p:cNvSpPr>
          <p:nvPr>
            <p:ph type="dt" sz="half" idx="10"/>
          </p:nvPr>
        </p:nvSpPr>
        <p:spPr/>
        <p:txBody>
          <a:bodyPr/>
          <a:lstStyle/>
          <a:p>
            <a:fld id="{E0E90A32-9BC5-4FE8-A6E5-BE207E6C99DB}"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1</a:t>
            </a:fld>
            <a:endParaRPr lang="ms-MY" dirty="0"/>
          </a:p>
        </p:txBody>
      </p:sp>
    </p:spTree>
    <p:extLst>
      <p:ext uri="{BB962C8B-B14F-4D97-AF65-F5344CB8AC3E}">
        <p14:creationId xmlns:p14="http://schemas.microsoft.com/office/powerpoint/2010/main" val="422840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5" name="Rectangle 45"/>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ARSITEKTUR JARINGAN</a:t>
            </a:r>
          </a:p>
        </p:txBody>
      </p:sp>
      <p:sp>
        <p:nvSpPr>
          <p:cNvPr id="4" name="Text Placeholder 3"/>
          <p:cNvSpPr>
            <a:spLocks noGrp="1"/>
          </p:cNvSpPr>
          <p:nvPr>
            <p:ph type="body" sz="half" idx="2"/>
          </p:nvPr>
        </p:nvSpPr>
        <p:spPr/>
        <p:txBody>
          <a:bodyPr/>
          <a:lstStyle/>
          <a:p>
            <a:r>
              <a:rPr lang="en-US" b="1" dirty="0"/>
              <a:t>C) </a:t>
            </a:r>
            <a:r>
              <a:rPr lang="id-ID" b="1" dirty="0"/>
              <a:t>JARINGAN DENGAN LAPISAN KOMPETITIF</a:t>
            </a:r>
            <a:r>
              <a:rPr lang="en-US" dirty="0"/>
              <a:t> </a:t>
            </a:r>
          </a:p>
        </p:txBody>
      </p:sp>
      <p:pic>
        <p:nvPicPr>
          <p:cNvPr id="7" name="Picture 41"/>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997" r="3036"/>
          <a:stretch/>
        </p:blipFill>
        <p:spPr bwMode="auto">
          <a:xfrm>
            <a:off x="1349648" y="871118"/>
            <a:ext cx="6444704" cy="361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0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FUNGSI AKTIVASI</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2324024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8105E6A8-A234-4A65-86B5-71F340ADD641}"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11</a:t>
            </a:fld>
            <a:endParaRPr lang="ms-MY"/>
          </a:p>
        </p:txBody>
      </p:sp>
    </p:spTree>
    <p:extLst>
      <p:ext uri="{BB962C8B-B14F-4D97-AF65-F5344CB8AC3E}">
        <p14:creationId xmlns:p14="http://schemas.microsoft.com/office/powerpoint/2010/main" val="2264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Rectangle 3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88" name="Object 32"/>
          <p:cNvGraphicFramePr>
            <a:graphicFrameLocks noChangeAspect="1"/>
          </p:cNvGraphicFramePr>
          <p:nvPr>
            <p:extLst>
              <p:ext uri="{D42A27DB-BD31-4B8C-83A1-F6EECF244321}">
                <p14:modId xmlns:p14="http://schemas.microsoft.com/office/powerpoint/2010/main" val="1134226532"/>
              </p:ext>
            </p:extLst>
          </p:nvPr>
        </p:nvGraphicFramePr>
        <p:xfrm>
          <a:off x="1091704" y="2204864"/>
          <a:ext cx="3276600" cy="1150938"/>
        </p:xfrm>
        <a:graphic>
          <a:graphicData uri="http://schemas.openxmlformats.org/presentationml/2006/ole">
            <mc:AlternateContent xmlns:mc="http://schemas.openxmlformats.org/markup-compatibility/2006">
              <mc:Choice xmlns:v="urn:schemas-microsoft-com:vml" Requires="v">
                <p:oleObj spid="_x0000_s55365" name="Equation" r:id="rId3" imgW="1054100" imgH="368300" progId="Equation.3">
                  <p:embed/>
                </p:oleObj>
              </mc:Choice>
              <mc:Fallback>
                <p:oleObj name="Equation" r:id="rId3" imgW="10541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704" y="2204864"/>
                        <a:ext cx="3276600"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a:t>FUNGSI AKTIVASI</a:t>
            </a:r>
          </a:p>
        </p:txBody>
      </p:sp>
      <p:sp>
        <p:nvSpPr>
          <p:cNvPr id="4" name="Text Placeholder 3"/>
          <p:cNvSpPr>
            <a:spLocks noGrp="1"/>
          </p:cNvSpPr>
          <p:nvPr>
            <p:ph type="body" idx="1"/>
          </p:nvPr>
        </p:nvSpPr>
        <p:spPr/>
        <p:txBody>
          <a:bodyPr/>
          <a:lstStyle/>
          <a:p>
            <a:r>
              <a:rPr lang="sv-SE" dirty="0"/>
              <a:t>Fungsi Undak Biner </a:t>
            </a:r>
            <a:r>
              <a:rPr lang="sv-SE" i="1" dirty="0"/>
              <a:t>Hard Limit</a:t>
            </a:r>
            <a:r>
              <a:rPr lang="en-US" dirty="0"/>
              <a:t> </a:t>
            </a:r>
          </a:p>
        </p:txBody>
      </p:sp>
      <p:sp>
        <p:nvSpPr>
          <p:cNvPr id="5" name="Text Placeholder 4"/>
          <p:cNvSpPr>
            <a:spLocks noGrp="1"/>
          </p:cNvSpPr>
          <p:nvPr>
            <p:ph type="body" sz="quarter" idx="3"/>
          </p:nvPr>
        </p:nvSpPr>
        <p:spPr/>
        <p:txBody>
          <a:bodyPr/>
          <a:lstStyle/>
          <a:p>
            <a:r>
              <a:rPr lang="sv-SE" dirty="0"/>
              <a:t>Fungsi Undak Biner </a:t>
            </a:r>
            <a:r>
              <a:rPr lang="sv-SE" i="1" dirty="0"/>
              <a:t>Threshold</a:t>
            </a:r>
            <a:r>
              <a:rPr lang="en-US" dirty="0"/>
              <a:t> </a:t>
            </a:r>
          </a:p>
        </p:txBody>
      </p:sp>
      <p:pic>
        <p:nvPicPr>
          <p:cNvPr id="12" name="Picture 44"/>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1187624" y="3717032"/>
            <a:ext cx="2589486" cy="16651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1"/>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5004048" y="3501008"/>
            <a:ext cx="2813452" cy="18091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3729927065"/>
              </p:ext>
            </p:extLst>
          </p:nvPr>
        </p:nvGraphicFramePr>
        <p:xfrm>
          <a:off x="5076056" y="2276872"/>
          <a:ext cx="3096344" cy="1087407"/>
        </p:xfrm>
        <a:graphic>
          <a:graphicData uri="http://schemas.openxmlformats.org/presentationml/2006/ole">
            <mc:AlternateContent xmlns:mc="http://schemas.openxmlformats.org/markup-compatibility/2006">
              <mc:Choice xmlns:v="urn:schemas-microsoft-com:vml" Requires="v">
                <p:oleObj spid="_x0000_s55366" name="Equation" r:id="rId7" imgW="1054100" imgH="368300" progId="Equation.3">
                  <p:embed/>
                </p:oleObj>
              </mc:Choice>
              <mc:Fallback>
                <p:oleObj name="Equation" r:id="rId7" imgW="1054100" imgH="368300" progId="Equation.3">
                  <p:embed/>
                  <p:pic>
                    <p:nvPicPr>
                      <p:cNvPr id="0" name="Object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2276872"/>
                        <a:ext cx="3096344" cy="108740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7346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Rectangle 3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FUNGSI AKTIVASI</a:t>
            </a:r>
          </a:p>
        </p:txBody>
      </p:sp>
      <p:sp>
        <p:nvSpPr>
          <p:cNvPr id="4" name="Text Placeholder 3"/>
          <p:cNvSpPr>
            <a:spLocks noGrp="1"/>
          </p:cNvSpPr>
          <p:nvPr>
            <p:ph type="body" idx="1"/>
          </p:nvPr>
        </p:nvSpPr>
        <p:spPr/>
        <p:txBody>
          <a:bodyPr>
            <a:normAutofit/>
          </a:bodyPr>
          <a:lstStyle/>
          <a:p>
            <a:r>
              <a:rPr lang="sv-SE" sz="2000" dirty="0"/>
              <a:t>Fungsi Bipolar </a:t>
            </a:r>
            <a:r>
              <a:rPr lang="sv-SE" sz="2000" i="1" dirty="0"/>
              <a:t>Symetric Hard Limit</a:t>
            </a:r>
            <a:endParaRPr lang="en-US" sz="2000" dirty="0"/>
          </a:p>
        </p:txBody>
      </p:sp>
      <p:sp>
        <p:nvSpPr>
          <p:cNvPr id="5" name="Text Placeholder 4"/>
          <p:cNvSpPr>
            <a:spLocks noGrp="1"/>
          </p:cNvSpPr>
          <p:nvPr>
            <p:ph type="body" sz="quarter" idx="3"/>
          </p:nvPr>
        </p:nvSpPr>
        <p:spPr/>
        <p:txBody>
          <a:bodyPr>
            <a:normAutofit fontScale="92500"/>
          </a:bodyPr>
          <a:lstStyle/>
          <a:p>
            <a:r>
              <a:rPr lang="en-US" dirty="0" err="1"/>
              <a:t>Fungsi</a:t>
            </a:r>
            <a:r>
              <a:rPr lang="en-US" dirty="0"/>
              <a:t> Bipolar </a:t>
            </a:r>
            <a:r>
              <a:rPr lang="en-US" dirty="0" err="1"/>
              <a:t>dengan</a:t>
            </a:r>
            <a:r>
              <a:rPr lang="en-US" dirty="0"/>
              <a:t> </a:t>
            </a:r>
            <a:r>
              <a:rPr lang="en-US" i="1" dirty="0"/>
              <a:t>threshold</a:t>
            </a:r>
            <a:r>
              <a:rPr lang="en-US" dirty="0"/>
              <a:t> </a:t>
            </a:r>
          </a:p>
        </p:txBody>
      </p:sp>
      <p:pic>
        <p:nvPicPr>
          <p:cNvPr id="11" name="Picture 15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31640" y="4077072"/>
            <a:ext cx="2266440" cy="1682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1161985657"/>
              </p:ext>
            </p:extLst>
          </p:nvPr>
        </p:nvGraphicFramePr>
        <p:xfrm>
          <a:off x="755576" y="2276872"/>
          <a:ext cx="3505200" cy="1677988"/>
        </p:xfrm>
        <a:graphic>
          <a:graphicData uri="http://schemas.openxmlformats.org/presentationml/2006/ole">
            <mc:AlternateContent xmlns:mc="http://schemas.openxmlformats.org/markup-compatibility/2006">
              <mc:Choice xmlns:v="urn:schemas-microsoft-com:vml" Requires="v">
                <p:oleObj spid="_x0000_s72774" name="Equation" r:id="rId4" imgW="1130300" imgH="558800" progId="Equation.3">
                  <p:embed/>
                </p:oleObj>
              </mc:Choice>
              <mc:Fallback>
                <p:oleObj name="Equation" r:id="rId4" imgW="1130300" imgH="558800" progId="Equation.3">
                  <p:embed/>
                  <p:pic>
                    <p:nvPicPr>
                      <p:cNvPr id="0" name="Object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2276872"/>
                        <a:ext cx="35052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Picture 199"/>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5508104" y="4221088"/>
            <a:ext cx="2180185" cy="16157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p:cNvGraphicFramePr>
            <a:graphicFrameLocks noChangeAspect="1"/>
          </p:cNvGraphicFramePr>
          <p:nvPr>
            <p:extLst>
              <p:ext uri="{D42A27DB-BD31-4B8C-83A1-F6EECF244321}">
                <p14:modId xmlns:p14="http://schemas.microsoft.com/office/powerpoint/2010/main" val="831642237"/>
              </p:ext>
            </p:extLst>
          </p:nvPr>
        </p:nvGraphicFramePr>
        <p:xfrm>
          <a:off x="4932040" y="2348880"/>
          <a:ext cx="3276600" cy="1544683"/>
        </p:xfrm>
        <a:graphic>
          <a:graphicData uri="http://schemas.openxmlformats.org/presentationml/2006/ole">
            <mc:AlternateContent xmlns:mc="http://schemas.openxmlformats.org/markup-compatibility/2006">
              <mc:Choice xmlns:v="urn:schemas-microsoft-com:vml" Requires="v">
                <p:oleObj spid="_x0000_s72775" name="Equation" r:id="rId7" imgW="1320227" imgH="710891" progId="Equation.3">
                  <p:embed/>
                </p:oleObj>
              </mc:Choice>
              <mc:Fallback>
                <p:oleObj name="Equation" r:id="rId7" imgW="1320227" imgH="710891" progId="Equation.3">
                  <p:embed/>
                  <p:pic>
                    <p:nvPicPr>
                      <p:cNvPr id="0" name="Object 1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2348880"/>
                        <a:ext cx="3276600" cy="15446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9070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Rectangle 3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FUNGSI AKTIVASI</a:t>
            </a:r>
          </a:p>
        </p:txBody>
      </p:sp>
      <p:graphicFrame>
        <p:nvGraphicFramePr>
          <p:cNvPr id="7" name="Object 6"/>
          <p:cNvGraphicFramePr>
            <a:graphicFrameLocks noChangeAspect="1"/>
          </p:cNvGraphicFramePr>
          <p:nvPr>
            <p:extLst>
              <p:ext uri="{D42A27DB-BD31-4B8C-83A1-F6EECF244321}">
                <p14:modId xmlns:p14="http://schemas.microsoft.com/office/powerpoint/2010/main" val="870037643"/>
              </p:ext>
            </p:extLst>
          </p:nvPr>
        </p:nvGraphicFramePr>
        <p:xfrm>
          <a:off x="1115616" y="2204865"/>
          <a:ext cx="1368152" cy="586690"/>
        </p:xfrm>
        <a:graphic>
          <a:graphicData uri="http://schemas.openxmlformats.org/presentationml/2006/ole">
            <mc:AlternateContent xmlns:mc="http://schemas.openxmlformats.org/markup-compatibility/2006">
              <mc:Choice xmlns:v="urn:schemas-microsoft-com:vml" Requires="v">
                <p:oleObj spid="_x0000_s73763" name="Equation" r:id="rId3" imgW="330200" imgH="139700" progId="Equation.3">
                  <p:embed/>
                </p:oleObj>
              </mc:Choice>
              <mc:Fallback>
                <p:oleObj name="Equation" r:id="rId3" imgW="330200" imgH="139700" progId="Equation.3">
                  <p:embed/>
                  <p:pic>
                    <p:nvPicPr>
                      <p:cNvPr id="0" name="Object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04865"/>
                        <a:ext cx="1368152" cy="586690"/>
                      </a:xfrm>
                      <a:prstGeom prst="rect">
                        <a:avLst/>
                      </a:prstGeom>
                      <a:noFill/>
                      <a:ln>
                        <a:noFill/>
                      </a:ln>
                    </p:spPr>
                  </p:pic>
                </p:oleObj>
              </mc:Fallback>
            </mc:AlternateContent>
          </a:graphicData>
        </a:graphic>
      </p:graphicFrame>
      <p:sp>
        <p:nvSpPr>
          <p:cNvPr id="10" name="Content Placeholder 9"/>
          <p:cNvSpPr>
            <a:spLocks noGrp="1"/>
          </p:cNvSpPr>
          <p:nvPr>
            <p:ph idx="1"/>
          </p:nvPr>
        </p:nvSpPr>
        <p:spPr/>
        <p:txBody>
          <a:bodyPr/>
          <a:lstStyle/>
          <a:p>
            <a:r>
              <a:rPr lang="sv-SE" dirty="0"/>
              <a:t>Fungsi Linear (identitas)</a:t>
            </a:r>
            <a:r>
              <a:rPr lang="en-US" dirty="0"/>
              <a:t> </a:t>
            </a:r>
          </a:p>
          <a:p>
            <a:endParaRPr lang="en-US" dirty="0"/>
          </a:p>
        </p:txBody>
      </p:sp>
      <p:pic>
        <p:nvPicPr>
          <p:cNvPr id="16" name="Picture 14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843808" y="3068960"/>
            <a:ext cx="2915095" cy="227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04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Rectangle 3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FUNGSI AKTIVASI</a:t>
            </a:r>
          </a:p>
        </p:txBody>
      </p:sp>
      <p:sp>
        <p:nvSpPr>
          <p:cNvPr id="4" name="Text Placeholder 3"/>
          <p:cNvSpPr>
            <a:spLocks noGrp="1"/>
          </p:cNvSpPr>
          <p:nvPr>
            <p:ph type="body" idx="1"/>
          </p:nvPr>
        </p:nvSpPr>
        <p:spPr/>
        <p:txBody>
          <a:bodyPr>
            <a:normAutofit/>
          </a:bodyPr>
          <a:lstStyle/>
          <a:p>
            <a:r>
              <a:rPr lang="sv-SE" dirty="0"/>
              <a:t>Fungsi Saturating Linear</a:t>
            </a:r>
            <a:r>
              <a:rPr lang="en-US" dirty="0"/>
              <a:t> </a:t>
            </a:r>
            <a:endParaRPr lang="fi-FI" dirty="0"/>
          </a:p>
        </p:txBody>
      </p:sp>
      <p:sp>
        <p:nvSpPr>
          <p:cNvPr id="5" name="Text Placeholder 4"/>
          <p:cNvSpPr>
            <a:spLocks noGrp="1"/>
          </p:cNvSpPr>
          <p:nvPr>
            <p:ph type="body" sz="quarter" idx="3"/>
          </p:nvPr>
        </p:nvSpPr>
        <p:spPr/>
        <p:txBody>
          <a:bodyPr>
            <a:normAutofit fontScale="92500"/>
          </a:bodyPr>
          <a:lstStyle/>
          <a:p>
            <a:r>
              <a:rPr lang="en-US" dirty="0" err="1"/>
              <a:t>Fungsi</a:t>
            </a:r>
            <a:r>
              <a:rPr lang="en-US" dirty="0"/>
              <a:t> </a:t>
            </a:r>
            <a:r>
              <a:rPr lang="en-US" dirty="0" err="1"/>
              <a:t>Symetric</a:t>
            </a:r>
            <a:r>
              <a:rPr lang="en-US" dirty="0"/>
              <a:t> Saturating Linear</a:t>
            </a:r>
          </a:p>
        </p:txBody>
      </p:sp>
      <p:pic>
        <p:nvPicPr>
          <p:cNvPr id="10" name="Picture 3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187624" y="4293096"/>
            <a:ext cx="2580953" cy="1305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655222483"/>
              </p:ext>
            </p:extLst>
          </p:nvPr>
        </p:nvGraphicFramePr>
        <p:xfrm>
          <a:off x="683568" y="2420888"/>
          <a:ext cx="3603104" cy="1201035"/>
        </p:xfrm>
        <a:graphic>
          <a:graphicData uri="http://schemas.openxmlformats.org/presentationml/2006/ole">
            <mc:AlternateContent xmlns:mc="http://schemas.openxmlformats.org/markup-compatibility/2006">
              <mc:Choice xmlns:v="urn:schemas-microsoft-com:vml" Requires="v">
                <p:oleObj spid="_x0000_s74820" name="Equation" r:id="rId4" imgW="1841500" imgH="558800" progId="Equation.3">
                  <p:embed/>
                </p:oleObj>
              </mc:Choice>
              <mc:Fallback>
                <p:oleObj name="Equation" r:id="rId4" imgW="1841500" imgH="558800"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420888"/>
                        <a:ext cx="3603104" cy="1201035"/>
                      </a:xfrm>
                      <a:prstGeom prst="rect">
                        <a:avLst/>
                      </a:prstGeom>
                      <a:noFill/>
                      <a:ln>
                        <a:noFill/>
                      </a:ln>
                    </p:spPr>
                  </p:pic>
                </p:oleObj>
              </mc:Fallback>
            </mc:AlternateContent>
          </a:graphicData>
        </a:graphic>
      </p:graphicFrame>
      <p:pic>
        <p:nvPicPr>
          <p:cNvPr id="12" name="Picture 37"/>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5364088" y="4005064"/>
            <a:ext cx="2324425" cy="17047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p:cNvGraphicFramePr>
            <a:graphicFrameLocks noChangeAspect="1"/>
          </p:cNvGraphicFramePr>
          <p:nvPr>
            <p:extLst>
              <p:ext uri="{D42A27DB-BD31-4B8C-83A1-F6EECF244321}">
                <p14:modId xmlns:p14="http://schemas.microsoft.com/office/powerpoint/2010/main" val="1945077606"/>
              </p:ext>
            </p:extLst>
          </p:nvPr>
        </p:nvGraphicFramePr>
        <p:xfrm>
          <a:off x="4860032" y="2492896"/>
          <a:ext cx="3306688" cy="1097785"/>
        </p:xfrm>
        <a:graphic>
          <a:graphicData uri="http://schemas.openxmlformats.org/presentationml/2006/ole">
            <mc:AlternateContent xmlns:mc="http://schemas.openxmlformats.org/markup-compatibility/2006">
              <mc:Choice xmlns:v="urn:schemas-microsoft-com:vml" Requires="v">
                <p:oleObj spid="_x0000_s74821" name="Equation" r:id="rId7" imgW="1409700" imgH="558800" progId="Equation.3">
                  <p:embed/>
                </p:oleObj>
              </mc:Choice>
              <mc:Fallback>
                <p:oleObj name="Equation" r:id="rId7" imgW="1409700" imgH="5588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2492896"/>
                        <a:ext cx="3306688" cy="10977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0779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Rectangle 3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FUNGSI AKTIVASI</a:t>
            </a:r>
          </a:p>
        </p:txBody>
      </p:sp>
      <p:sp>
        <p:nvSpPr>
          <p:cNvPr id="4" name="Text Placeholder 3"/>
          <p:cNvSpPr>
            <a:spLocks noGrp="1"/>
          </p:cNvSpPr>
          <p:nvPr>
            <p:ph type="body" idx="1"/>
          </p:nvPr>
        </p:nvSpPr>
        <p:spPr/>
        <p:txBody>
          <a:bodyPr>
            <a:normAutofit/>
          </a:bodyPr>
          <a:lstStyle/>
          <a:p>
            <a:r>
              <a:rPr lang="sv-SE" dirty="0"/>
              <a:t>Fungsi Sigmoid Biner</a:t>
            </a:r>
            <a:r>
              <a:rPr lang="en-US" dirty="0"/>
              <a:t> </a:t>
            </a:r>
          </a:p>
        </p:txBody>
      </p:sp>
      <p:sp>
        <p:nvSpPr>
          <p:cNvPr id="5" name="Text Placeholder 4"/>
          <p:cNvSpPr>
            <a:spLocks noGrp="1"/>
          </p:cNvSpPr>
          <p:nvPr>
            <p:ph type="body" sz="quarter" idx="3"/>
          </p:nvPr>
        </p:nvSpPr>
        <p:spPr/>
        <p:txBody>
          <a:bodyPr>
            <a:normAutofit/>
          </a:bodyPr>
          <a:lstStyle/>
          <a:p>
            <a:r>
              <a:rPr lang="sv-SE" dirty="0"/>
              <a:t>Fungsi Sigmoid Bipolar </a:t>
            </a:r>
            <a:endParaRPr lang="fi-FI" dirty="0"/>
          </a:p>
        </p:txBody>
      </p:sp>
      <p:pic>
        <p:nvPicPr>
          <p:cNvPr id="11" name="Picture 1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3076191" cy="24380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2846380583"/>
              </p:ext>
            </p:extLst>
          </p:nvPr>
        </p:nvGraphicFramePr>
        <p:xfrm>
          <a:off x="939198" y="3243263"/>
          <a:ext cx="2814073" cy="399862"/>
        </p:xfrm>
        <a:graphic>
          <a:graphicData uri="http://schemas.openxmlformats.org/presentationml/2006/ole">
            <mc:AlternateContent xmlns:mc="http://schemas.openxmlformats.org/markup-compatibility/2006">
              <mc:Choice xmlns:v="urn:schemas-microsoft-com:vml" Requires="v">
                <p:oleObj spid="_x0000_s75910" name="Equation" r:id="rId4" imgW="1181100" imgH="165100" progId="Equation.3">
                  <p:embed/>
                </p:oleObj>
              </mc:Choice>
              <mc:Fallback>
                <p:oleObj name="Equation" r:id="rId4" imgW="1181100" imgH="1651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198" y="3243263"/>
                        <a:ext cx="2814073" cy="399862"/>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23249702"/>
              </p:ext>
            </p:extLst>
          </p:nvPr>
        </p:nvGraphicFramePr>
        <p:xfrm>
          <a:off x="1115616" y="2276872"/>
          <a:ext cx="2160241" cy="703760"/>
        </p:xfrm>
        <a:graphic>
          <a:graphicData uri="http://schemas.openxmlformats.org/presentationml/2006/ole">
            <mc:AlternateContent xmlns:mc="http://schemas.openxmlformats.org/markup-compatibility/2006">
              <mc:Choice xmlns:v="urn:schemas-microsoft-com:vml" Requires="v">
                <p:oleObj spid="_x0000_s75911" name="Equation" r:id="rId6" imgW="1079969" imgH="343049" progId="Equation.3">
                  <p:embed/>
                </p:oleObj>
              </mc:Choice>
              <mc:Fallback>
                <p:oleObj name="Equation" r:id="rId6" imgW="1079969" imgH="34304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2276872"/>
                        <a:ext cx="2160241" cy="703760"/>
                      </a:xfrm>
                      <a:prstGeom prst="rect">
                        <a:avLst/>
                      </a:prstGeom>
                      <a:noFill/>
                      <a:ln>
                        <a:noFill/>
                      </a:ln>
                    </p:spPr>
                  </p:pic>
                </p:oleObj>
              </mc:Fallback>
            </mc:AlternateContent>
          </a:graphicData>
        </a:graphic>
      </p:graphicFrame>
      <p:pic>
        <p:nvPicPr>
          <p:cNvPr id="15" name="Picture 41"/>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5004049" y="3908834"/>
            <a:ext cx="2952328" cy="23361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Object 13"/>
          <p:cNvGraphicFramePr>
            <a:graphicFrameLocks noChangeAspect="1"/>
          </p:cNvGraphicFramePr>
          <p:nvPr>
            <p:extLst>
              <p:ext uri="{D42A27DB-BD31-4B8C-83A1-F6EECF244321}">
                <p14:modId xmlns:p14="http://schemas.microsoft.com/office/powerpoint/2010/main" val="1145002458"/>
              </p:ext>
            </p:extLst>
          </p:nvPr>
        </p:nvGraphicFramePr>
        <p:xfrm>
          <a:off x="5868144" y="2176733"/>
          <a:ext cx="1978669" cy="750746"/>
        </p:xfrm>
        <a:graphic>
          <a:graphicData uri="http://schemas.openxmlformats.org/presentationml/2006/ole">
            <mc:AlternateContent xmlns:mc="http://schemas.openxmlformats.org/markup-compatibility/2006">
              <mc:Choice xmlns:v="urn:schemas-microsoft-com:vml" Requires="v">
                <p:oleObj spid="_x0000_s75912" name="Equation" r:id="rId9" imgW="1029147" imgH="393871" progId="Equation.3">
                  <p:embed/>
                </p:oleObj>
              </mc:Choice>
              <mc:Fallback>
                <p:oleObj name="Equation" r:id="rId9" imgW="1029147" imgH="393871"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8144" y="2176733"/>
                        <a:ext cx="1978669" cy="750746"/>
                      </a:xfrm>
                      <a:prstGeom prst="rect">
                        <a:avLst/>
                      </a:prstGeom>
                      <a:noFill/>
                      <a:ln>
                        <a:noFill/>
                      </a:ln>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418107038"/>
              </p:ext>
            </p:extLst>
          </p:nvPr>
        </p:nvGraphicFramePr>
        <p:xfrm>
          <a:off x="5679168" y="3068960"/>
          <a:ext cx="3076192" cy="609058"/>
        </p:xfrm>
        <a:graphic>
          <a:graphicData uri="http://schemas.openxmlformats.org/presentationml/2006/ole">
            <mc:AlternateContent xmlns:mc="http://schemas.openxmlformats.org/markup-compatibility/2006">
              <mc:Choice xmlns:v="urn:schemas-microsoft-com:vml" Requires="v">
                <p:oleObj spid="_x0000_s75913" name="Equation" r:id="rId11" imgW="1523339" imgH="317362" progId="Equation.3">
                  <p:embed/>
                </p:oleObj>
              </mc:Choice>
              <mc:Fallback>
                <p:oleObj name="Equation" r:id="rId11" imgW="1523339" imgH="317362"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79168" y="3068960"/>
                        <a:ext cx="3076192" cy="6090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5897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PARADIGMA PEMBELAJARAN</a:t>
            </a:r>
          </a:p>
        </p:txBody>
      </p:sp>
      <p:sp>
        <p:nvSpPr>
          <p:cNvPr id="3" name="Content Placeholder 2"/>
          <p:cNvSpPr>
            <a:spLocks noGrp="1"/>
          </p:cNvSpPr>
          <p:nvPr>
            <p:ph idx="1"/>
          </p:nvPr>
        </p:nvSpPr>
        <p:spPr/>
        <p:txBody>
          <a:bodyPr>
            <a:normAutofit/>
          </a:bodyPr>
          <a:lstStyle/>
          <a:p>
            <a:r>
              <a:rPr lang="id-ID" dirty="0">
                <a:latin typeface="Times New Roman" pitchFamily="18" charset="0"/>
              </a:rPr>
              <a:t>Pelatihan jaringan syaraf tiruan dibagi menjadi dua yaitu</a:t>
            </a:r>
            <a:r>
              <a:rPr lang="en-US" dirty="0">
                <a:latin typeface="Times New Roman" pitchFamily="18" charset="0"/>
              </a:rPr>
              <a:t>:</a:t>
            </a:r>
          </a:p>
          <a:p>
            <a:pPr lvl="1"/>
            <a:r>
              <a:rPr lang="id-ID" dirty="0">
                <a:solidFill>
                  <a:srgbClr val="FF3300"/>
                </a:solidFill>
                <a:latin typeface="Times New Roman" pitchFamily="18" charset="0"/>
              </a:rPr>
              <a:t>pelatihan dengan supervisi</a:t>
            </a:r>
            <a:r>
              <a:rPr lang="id-ID" dirty="0">
                <a:latin typeface="Times New Roman" pitchFamily="18" charset="0"/>
              </a:rPr>
              <a:t> (pembimbing) dan </a:t>
            </a:r>
            <a:endParaRPr lang="en-US" dirty="0">
              <a:latin typeface="Times New Roman" pitchFamily="18" charset="0"/>
            </a:endParaRPr>
          </a:p>
          <a:p>
            <a:pPr lvl="1"/>
            <a:r>
              <a:rPr lang="id-ID" dirty="0">
                <a:solidFill>
                  <a:srgbClr val="FF3300"/>
                </a:solidFill>
                <a:latin typeface="Times New Roman" pitchFamily="18" charset="0"/>
              </a:rPr>
              <a:t>pelatihan tanpa supervisi</a:t>
            </a:r>
            <a:r>
              <a:rPr lang="id-ID" dirty="0">
                <a:latin typeface="Times New Roman" pitchFamily="18" charset="0"/>
              </a:rPr>
              <a:t>. </a:t>
            </a:r>
            <a:endParaRPr lang="en-US" dirty="0">
              <a:latin typeface="Times New Roman" pitchFamily="18" charset="0"/>
            </a:endParaRPr>
          </a:p>
          <a:p>
            <a:r>
              <a:rPr lang="id-ID" dirty="0">
                <a:latin typeface="Times New Roman" pitchFamily="18" charset="0"/>
              </a:rPr>
              <a:t>Tujuan </a:t>
            </a:r>
            <a:r>
              <a:rPr lang="en-US" dirty="0">
                <a:latin typeface="Times New Roman" pitchFamily="18" charset="0"/>
              </a:rPr>
              <a:t>:</a:t>
            </a:r>
          </a:p>
          <a:p>
            <a:pPr lvl="1"/>
            <a:r>
              <a:rPr lang="id-ID" dirty="0">
                <a:latin typeface="Times New Roman" pitchFamily="18" charset="0"/>
              </a:rPr>
              <a:t>memodifikasi bobot hingga diperoleh bobot yang bisa membuat keluaran jaringan sama dengan target yang diinginkan.</a:t>
            </a:r>
            <a:r>
              <a:rPr lang="en-US" dirty="0">
                <a:latin typeface="Times New Roman" pitchFamily="18" charset="0"/>
              </a:rPr>
              <a:t> </a:t>
            </a:r>
          </a:p>
        </p:txBody>
      </p:sp>
    </p:spTree>
    <p:extLst>
      <p:ext uri="{BB962C8B-B14F-4D97-AF65-F5344CB8AC3E}">
        <p14:creationId xmlns:p14="http://schemas.microsoft.com/office/powerpoint/2010/main" val="39577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3" name="Rectangle 9"/>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9752" name="Object 8"/>
          <p:cNvGraphicFramePr>
            <a:graphicFrameLocks noChangeAspect="1"/>
          </p:cNvGraphicFramePr>
          <p:nvPr>
            <p:extLst>
              <p:ext uri="{D42A27DB-BD31-4B8C-83A1-F6EECF244321}">
                <p14:modId xmlns:p14="http://schemas.microsoft.com/office/powerpoint/2010/main" val="469528926"/>
              </p:ext>
            </p:extLst>
          </p:nvPr>
        </p:nvGraphicFramePr>
        <p:xfrm>
          <a:off x="1043608" y="1772817"/>
          <a:ext cx="2665064" cy="936104"/>
        </p:xfrm>
        <a:graphic>
          <a:graphicData uri="http://schemas.openxmlformats.org/presentationml/2006/ole">
            <mc:AlternateContent xmlns:mc="http://schemas.openxmlformats.org/markup-compatibility/2006">
              <mc:Choice xmlns:v="urn:schemas-microsoft-com:vml" Requires="v">
                <p:oleObj spid="_x0000_s64548" name="Equation" r:id="rId3" imgW="1054100" imgH="368300" progId="Equation.3">
                  <p:embed/>
                </p:oleObj>
              </mc:Choice>
              <mc:Fallback>
                <p:oleObj name="Equation" r:id="rId3" imgW="10541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772817"/>
                        <a:ext cx="2665064" cy="936104"/>
                      </a:xfrm>
                      <a:prstGeom prst="rect">
                        <a:avLst/>
                      </a:prstGeom>
                      <a:noFill/>
                    </p:spPr>
                  </p:pic>
                </p:oleObj>
              </mc:Fallback>
            </mc:AlternateContent>
          </a:graphicData>
        </a:graphic>
      </p:graphicFrame>
      <p:sp>
        <p:nvSpPr>
          <p:cNvPr id="2" name="Title 1"/>
          <p:cNvSpPr>
            <a:spLocks noGrp="1"/>
          </p:cNvSpPr>
          <p:nvPr>
            <p:ph type="title"/>
          </p:nvPr>
        </p:nvSpPr>
        <p:spPr/>
        <p:txBody>
          <a:bodyPr>
            <a:normAutofit fontScale="90000"/>
          </a:bodyPr>
          <a:lstStyle/>
          <a:p>
            <a:r>
              <a:rPr lang="id-ID" dirty="0"/>
              <a:t>Model Neuron McCulloch-Pitts</a:t>
            </a:r>
            <a:endParaRPr lang="en-US" dirty="0"/>
          </a:p>
        </p:txBody>
      </p:sp>
      <p:pic>
        <p:nvPicPr>
          <p:cNvPr id="8" name="Content Placeholder 7"/>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tretch>
            <a:fillRect/>
          </a:stretch>
        </p:blipFill>
        <p:spPr bwMode="auto">
          <a:xfrm>
            <a:off x="1395547" y="3129654"/>
            <a:ext cx="2161905" cy="146705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2"/>
          </p:nvPr>
        </p:nvSpPr>
        <p:spPr/>
        <p:txBody>
          <a:bodyPr>
            <a:normAutofit/>
          </a:bodyPr>
          <a:lstStyle/>
          <a:p>
            <a:r>
              <a:rPr lang="en-US" sz="2400" dirty="0" err="1"/>
              <a:t>Contoh</a:t>
            </a:r>
            <a:r>
              <a:rPr lang="en-US" sz="2400" dirty="0"/>
              <a:t>: </a:t>
            </a:r>
            <a:r>
              <a:rPr lang="id-ID" sz="2400" dirty="0">
                <a:latin typeface="Times New Roman" pitchFamily="18" charset="0"/>
              </a:rPr>
              <a:t>Buatlah model neuron McCulloch-Pitts untuk mengenali pola fungsi logika “AND” sesuai tab</a:t>
            </a:r>
            <a:r>
              <a:rPr lang="en-US" sz="2400" dirty="0">
                <a:latin typeface="Times New Roman" pitchFamily="18" charset="0"/>
              </a:rPr>
              <a:t>a</a:t>
            </a:r>
            <a:r>
              <a:rPr lang="id-ID" sz="2400" dirty="0">
                <a:latin typeface="Times New Roman" pitchFamily="18" charset="0"/>
              </a:rPr>
              <a:t>el kebenaran berikut :</a:t>
            </a:r>
            <a:endParaRPr lang="en-US" sz="2400" dirty="0"/>
          </a:p>
        </p:txBody>
      </p:sp>
      <p:pic>
        <p:nvPicPr>
          <p:cNvPr id="1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3645024"/>
            <a:ext cx="3518520" cy="185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5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6"/>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AND)</a:t>
            </a:r>
          </a:p>
        </p:txBody>
      </p:sp>
      <p:sp>
        <p:nvSpPr>
          <p:cNvPr id="3" name="Content Placeholder 2"/>
          <p:cNvSpPr>
            <a:spLocks noGrp="1"/>
          </p:cNvSpPr>
          <p:nvPr>
            <p:ph sz="half" idx="1"/>
          </p:nvPr>
        </p:nvSpPr>
        <p:spPr/>
        <p:txBody>
          <a:bodyPr>
            <a:normAutofit fontScale="70000" lnSpcReduction="20000"/>
          </a:bodyPr>
          <a:lstStyle/>
          <a:p>
            <a:r>
              <a:rPr lang="id-ID" dirty="0">
                <a:latin typeface="Times New Roman" pitchFamily="18" charset="0"/>
              </a:rPr>
              <a:t>Input</a:t>
            </a:r>
            <a:r>
              <a:rPr lang="en-US" dirty="0">
                <a:latin typeface="Times New Roman" pitchFamily="18" charset="0"/>
              </a:rPr>
              <a:t> :</a:t>
            </a:r>
          </a:p>
          <a:p>
            <a:pPr lvl="1"/>
            <a:r>
              <a:rPr lang="id-ID" dirty="0">
                <a:solidFill>
                  <a:srgbClr val="FF3300"/>
                </a:solidFill>
                <a:latin typeface="Times New Roman" pitchFamily="18" charset="0"/>
              </a:rPr>
              <a:t>x1</a:t>
            </a:r>
            <a:r>
              <a:rPr lang="id-ID" dirty="0">
                <a:latin typeface="Times New Roman" pitchFamily="18" charset="0"/>
              </a:rPr>
              <a:t> </a:t>
            </a:r>
            <a:endParaRPr lang="en-US" dirty="0">
              <a:latin typeface="Times New Roman" pitchFamily="18" charset="0"/>
            </a:endParaRPr>
          </a:p>
          <a:p>
            <a:pPr lvl="1"/>
            <a:r>
              <a:rPr lang="id-ID" dirty="0">
                <a:solidFill>
                  <a:srgbClr val="FF3300"/>
                </a:solidFill>
                <a:latin typeface="Times New Roman" pitchFamily="18" charset="0"/>
              </a:rPr>
              <a:t>x2 </a:t>
            </a:r>
            <a:endParaRPr lang="en-US" dirty="0">
              <a:solidFill>
                <a:srgbClr val="FF3300"/>
              </a:solidFill>
              <a:latin typeface="Times New Roman" pitchFamily="18" charset="0"/>
            </a:endParaRPr>
          </a:p>
          <a:p>
            <a:r>
              <a:rPr lang="id-ID" dirty="0">
                <a:latin typeface="Times New Roman" pitchFamily="18" charset="0"/>
              </a:rPr>
              <a:t>output </a:t>
            </a:r>
            <a:endParaRPr lang="en-US" dirty="0">
              <a:latin typeface="Times New Roman" pitchFamily="18" charset="0"/>
            </a:endParaRPr>
          </a:p>
          <a:p>
            <a:pPr lvl="1"/>
            <a:r>
              <a:rPr lang="id-ID" dirty="0">
                <a:solidFill>
                  <a:srgbClr val="FF3300"/>
                </a:solidFill>
                <a:latin typeface="Times New Roman" pitchFamily="18" charset="0"/>
              </a:rPr>
              <a:t>y</a:t>
            </a:r>
            <a:r>
              <a:rPr lang="id-ID" dirty="0">
                <a:latin typeface="Times New Roman" pitchFamily="18" charset="0"/>
              </a:rPr>
              <a:t>.  </a:t>
            </a:r>
            <a:endParaRPr lang="en-US" dirty="0">
              <a:latin typeface="Times New Roman" pitchFamily="18" charset="0"/>
            </a:endParaRPr>
          </a:p>
          <a:p>
            <a:r>
              <a:rPr lang="id-ID" dirty="0">
                <a:latin typeface="Times New Roman" pitchFamily="18" charset="0"/>
              </a:rPr>
              <a:t>Bila nilai bobot w1 dan w2 dibuat sama dengan 1, (w1 = 1 dan w2 = 1), maka kita bisa menghitung jumlah seluruh input yang masuk untuk tiap-tiap data </a:t>
            </a:r>
            <a:r>
              <a:rPr lang="en-US" dirty="0" err="1">
                <a:latin typeface="Times New Roman" pitchFamily="18" charset="0"/>
              </a:rPr>
              <a:t>seperti</a:t>
            </a:r>
            <a:r>
              <a:rPr lang="en-US" dirty="0">
                <a:latin typeface="Times New Roman" pitchFamily="18" charset="0"/>
              </a:rPr>
              <a:t> table di </a:t>
            </a:r>
            <a:r>
              <a:rPr lang="en-US" dirty="0" err="1">
                <a:latin typeface="Times New Roman" pitchFamily="18" charset="0"/>
              </a:rPr>
              <a:t>samping</a:t>
            </a:r>
            <a:r>
              <a:rPr lang="id-ID" dirty="0">
                <a:latin typeface="Times New Roman" pitchFamily="18" charset="0"/>
              </a:rPr>
              <a:t> :</a:t>
            </a:r>
            <a:r>
              <a:rPr lang="en-US" dirty="0">
                <a:latin typeface="Times New Roman" pitchFamily="18" charset="0"/>
              </a:rPr>
              <a:t> </a:t>
            </a:r>
          </a:p>
          <a:p>
            <a:r>
              <a:rPr lang="id-ID" dirty="0">
                <a:latin typeface="Times New Roman" pitchFamily="18" charset="0"/>
              </a:rPr>
              <a:t>Agar y(net) memenuhi fungsi logika “AND”, maka nilai ambang θ pada fungsi aktivasi dibuat sama dengan 2</a:t>
            </a:r>
            <a:br>
              <a:rPr lang="en-US" dirty="0">
                <a:latin typeface="Times New Roman" pitchFamily="18" charset="0"/>
              </a:rPr>
            </a:br>
            <a:r>
              <a:rPr lang="en-US" dirty="0">
                <a:latin typeface="Times New Roman" pitchFamily="18" charset="0"/>
              </a:rPr>
              <a:t>(</a:t>
            </a:r>
            <a:r>
              <a:rPr lang="en-US" dirty="0" err="1">
                <a:latin typeface="Times New Roman" pitchFamily="18" charset="0"/>
              </a:rPr>
              <a:t>silahkan</a:t>
            </a:r>
            <a:r>
              <a:rPr lang="en-US" dirty="0">
                <a:latin typeface="Times New Roman" pitchFamily="18" charset="0"/>
              </a:rPr>
              <a:t> </a:t>
            </a:r>
            <a:r>
              <a:rPr lang="en-US" dirty="0" err="1">
                <a:latin typeface="Times New Roman" pitchFamily="18" charset="0"/>
              </a:rPr>
              <a:t>coba</a:t>
            </a:r>
            <a:r>
              <a:rPr lang="en-US" dirty="0">
                <a:latin typeface="Times New Roman" pitchFamily="18" charset="0"/>
              </a:rPr>
              <a:t> </a:t>
            </a:r>
            <a:r>
              <a:rPr lang="en-US" dirty="0" err="1">
                <a:latin typeface="Times New Roman" pitchFamily="18" charset="0"/>
              </a:rPr>
              <a:t>mengubah</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w </a:t>
            </a:r>
            <a:r>
              <a:rPr lang="en-US" dirty="0" err="1">
                <a:latin typeface="Times New Roman" pitchFamily="18" charset="0"/>
              </a:rPr>
              <a:t>dan</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a:t>
            </a:r>
            <a:r>
              <a:rPr lang="en-US" dirty="0" err="1">
                <a:latin typeface="Times New Roman" pitchFamily="18" charset="0"/>
              </a:rPr>
              <a:t>ambang</a:t>
            </a:r>
            <a:r>
              <a:rPr lang="en-US" dirty="0">
                <a:latin typeface="Times New Roman" pitchFamily="18" charset="0"/>
              </a:rPr>
              <a:t>)</a:t>
            </a:r>
          </a:p>
          <a:p>
            <a:endParaRPr lang="en-US" dirty="0"/>
          </a:p>
        </p:txBody>
      </p:sp>
      <p:pic>
        <p:nvPicPr>
          <p:cNvPr id="10"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88024" y="2132856"/>
            <a:ext cx="3867365" cy="14151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520" y="3789040"/>
            <a:ext cx="4682480" cy="145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62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p:txBody>
          <a:bodyPr/>
          <a:lstStyle/>
          <a:p>
            <a:pPr>
              <a:lnSpc>
                <a:spcPct val="80000"/>
              </a:lnSpc>
            </a:pPr>
            <a:r>
              <a:rPr lang="en-US" sz="2800" dirty="0"/>
              <a:t>1. </a:t>
            </a:r>
            <a:r>
              <a:rPr lang="en-US" sz="2800" dirty="0" err="1"/>
              <a:t>Pengenalan</a:t>
            </a:r>
            <a:r>
              <a:rPr lang="en-US" sz="2800" dirty="0"/>
              <a:t> </a:t>
            </a:r>
            <a:r>
              <a:rPr lang="en-US" sz="2800" dirty="0" err="1"/>
              <a:t>kecerdasan</a:t>
            </a:r>
            <a:r>
              <a:rPr lang="en-US" sz="2800" dirty="0"/>
              <a:t> </a:t>
            </a:r>
            <a:r>
              <a:rPr lang="en-US" sz="2800" dirty="0" err="1"/>
              <a:t>Buatan</a:t>
            </a:r>
            <a:r>
              <a:rPr lang="en-US" sz="2800" dirty="0"/>
              <a:t> (1x)</a:t>
            </a:r>
          </a:p>
          <a:p>
            <a:pPr>
              <a:lnSpc>
                <a:spcPct val="80000"/>
              </a:lnSpc>
            </a:pPr>
            <a:r>
              <a:rPr lang="en-US" sz="2800" dirty="0"/>
              <a:t>2. Searching (</a:t>
            </a:r>
            <a:r>
              <a:rPr lang="en-US" sz="2800" dirty="0" err="1"/>
              <a:t>Pencarian</a:t>
            </a:r>
            <a:r>
              <a:rPr lang="en-US" sz="2800" dirty="0"/>
              <a:t>) (2x)</a:t>
            </a:r>
          </a:p>
          <a:p>
            <a:pPr>
              <a:lnSpc>
                <a:spcPct val="80000"/>
              </a:lnSpc>
            </a:pPr>
            <a:r>
              <a:rPr lang="en-US" sz="2800" dirty="0"/>
              <a:t>3. </a:t>
            </a:r>
            <a:r>
              <a:rPr lang="en-US" sz="2800" dirty="0" err="1"/>
              <a:t>Representasi</a:t>
            </a:r>
            <a:r>
              <a:rPr lang="en-US" sz="2800" dirty="0"/>
              <a:t> </a:t>
            </a:r>
            <a:r>
              <a:rPr lang="en-US" sz="2800" dirty="0" err="1"/>
              <a:t>Pengetahuan</a:t>
            </a:r>
            <a:r>
              <a:rPr lang="en-US" sz="2800" dirty="0"/>
              <a:t> (1x)</a:t>
            </a:r>
          </a:p>
          <a:p>
            <a:pPr>
              <a:lnSpc>
                <a:spcPct val="80000"/>
              </a:lnSpc>
            </a:pPr>
            <a:r>
              <a:rPr lang="en-US" sz="2800" dirty="0"/>
              <a:t>4. </a:t>
            </a:r>
            <a:r>
              <a:rPr lang="en-US" sz="2800" dirty="0" err="1"/>
              <a:t>Sistem</a:t>
            </a:r>
            <a:r>
              <a:rPr lang="en-US" sz="2800" dirty="0"/>
              <a:t> </a:t>
            </a:r>
            <a:r>
              <a:rPr lang="en-US" sz="2800" dirty="0" err="1"/>
              <a:t>Pakar</a:t>
            </a:r>
            <a:r>
              <a:rPr lang="en-US" sz="2800" dirty="0"/>
              <a:t> (3x)</a:t>
            </a:r>
          </a:p>
          <a:p>
            <a:pPr>
              <a:lnSpc>
                <a:spcPct val="80000"/>
              </a:lnSpc>
            </a:pPr>
            <a:r>
              <a:rPr lang="en-US" sz="2800" dirty="0">
                <a:solidFill>
                  <a:srgbClr val="FF3300"/>
                </a:solidFill>
              </a:rPr>
              <a:t>================ UTS</a:t>
            </a:r>
          </a:p>
          <a:p>
            <a:pPr>
              <a:lnSpc>
                <a:spcPct val="80000"/>
              </a:lnSpc>
            </a:pPr>
            <a:r>
              <a:rPr lang="en-US" sz="2800" dirty="0"/>
              <a:t>5. </a:t>
            </a:r>
            <a:r>
              <a:rPr lang="en-US" sz="2800" dirty="0" err="1"/>
              <a:t>Logika</a:t>
            </a:r>
            <a:r>
              <a:rPr lang="en-US" sz="2800" dirty="0"/>
              <a:t> Fuzzy</a:t>
            </a:r>
          </a:p>
          <a:p>
            <a:pPr>
              <a:lnSpc>
                <a:spcPct val="80000"/>
              </a:lnSpc>
            </a:pPr>
            <a:r>
              <a:rPr lang="en-US" sz="2800" b="1" dirty="0"/>
              <a:t>6. </a:t>
            </a:r>
            <a:r>
              <a:rPr lang="en-US" sz="2800" b="1" dirty="0" err="1"/>
              <a:t>Jaringan</a:t>
            </a:r>
            <a:r>
              <a:rPr lang="en-US" sz="2800" b="1" dirty="0"/>
              <a:t> </a:t>
            </a:r>
            <a:r>
              <a:rPr lang="en-US" sz="2800" b="1" dirty="0" err="1"/>
              <a:t>Syaraf</a:t>
            </a:r>
            <a:r>
              <a:rPr lang="en-US" sz="2800" b="1" dirty="0"/>
              <a:t> </a:t>
            </a:r>
            <a:r>
              <a:rPr lang="en-US" sz="2800" b="1" dirty="0" err="1"/>
              <a:t>Tiruan</a:t>
            </a:r>
            <a:endParaRPr lang="en-US" sz="2800" b="1" dirty="0"/>
          </a:p>
          <a:p>
            <a:pPr>
              <a:lnSpc>
                <a:spcPct val="80000"/>
              </a:lnSpc>
            </a:pPr>
            <a:r>
              <a:rPr lang="en-US" sz="2800" dirty="0">
                <a:solidFill>
                  <a:srgbClr val="FF3300"/>
                </a:solidFill>
              </a:rPr>
              <a:t>================ UAS</a:t>
            </a:r>
          </a:p>
        </p:txBody>
      </p:sp>
      <p:sp>
        <p:nvSpPr>
          <p:cNvPr id="2" name="Title 1"/>
          <p:cNvSpPr>
            <a:spLocks noGrp="1"/>
          </p:cNvSpPr>
          <p:nvPr>
            <p:ph type="title"/>
          </p:nvPr>
        </p:nvSpPr>
        <p:spPr/>
        <p:txBody>
          <a:bodyPr>
            <a:normAutofit/>
          </a:bodyPr>
          <a:lstStyle/>
          <a:p>
            <a:r>
              <a:rPr lang="en-US" dirty="0"/>
              <a:t>MATERI KULIAH</a:t>
            </a:r>
            <a:endParaRPr lang="ms-MY" dirty="0"/>
          </a:p>
        </p:txBody>
      </p:sp>
      <p:sp>
        <p:nvSpPr>
          <p:cNvPr id="4" name="Date Placeholder 3"/>
          <p:cNvSpPr>
            <a:spLocks noGrp="1"/>
          </p:cNvSpPr>
          <p:nvPr>
            <p:ph type="dt" sz="half" idx="10"/>
          </p:nvPr>
        </p:nvSpPr>
        <p:spPr/>
        <p:txBody>
          <a:bodyPr/>
          <a:lstStyle/>
          <a:p>
            <a:fld id="{1543AF8A-7355-434A-9782-EBC2E291D8D0}" type="datetime1">
              <a:rPr lang="ms-MY" smtClean="0"/>
              <a:t>18/06/19</a:t>
            </a:fld>
            <a:endParaRPr lang="ms-MY"/>
          </a:p>
        </p:txBody>
      </p:sp>
      <p:sp>
        <p:nvSpPr>
          <p:cNvPr id="5" name="Slide Number Placeholder 4"/>
          <p:cNvSpPr>
            <a:spLocks noGrp="1"/>
          </p:cNvSpPr>
          <p:nvPr>
            <p:ph type="sldNum" sz="quarter" idx="12"/>
          </p:nvPr>
        </p:nvSpPr>
        <p:spPr/>
        <p:txBody>
          <a:bodyPr/>
          <a:lstStyle/>
          <a:p>
            <a:fld id="{61E10ECE-9EBB-41D3-A789-D5A3BB1F08E8}" type="slidenum">
              <a:rPr lang="ms-MY" smtClean="0"/>
              <a:t>2</a:t>
            </a:fld>
            <a:endParaRPr lang="ms-MY" dirty="0"/>
          </a:p>
        </p:txBody>
      </p:sp>
    </p:spTree>
    <p:extLst>
      <p:ext uri="{BB962C8B-B14F-4D97-AF65-F5344CB8AC3E}">
        <p14:creationId xmlns:p14="http://schemas.microsoft.com/office/powerpoint/2010/main" val="124824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OR)</a:t>
            </a:r>
          </a:p>
        </p:txBody>
      </p:sp>
      <p:sp>
        <p:nvSpPr>
          <p:cNvPr id="3" name="Content Placeholder 2"/>
          <p:cNvSpPr>
            <a:spLocks noGrp="1"/>
          </p:cNvSpPr>
          <p:nvPr>
            <p:ph sz="half" idx="1"/>
          </p:nvPr>
        </p:nvSpPr>
        <p:spPr/>
        <p:txBody>
          <a:bodyPr>
            <a:normAutofit fontScale="92500" lnSpcReduction="20000"/>
          </a:bodyPr>
          <a:lstStyle/>
          <a:p>
            <a:r>
              <a:rPr lang="id-ID" sz="2000" dirty="0">
                <a:latin typeface="Times New Roman" pitchFamily="18" charset="0"/>
              </a:rPr>
              <a:t>model neuron McCulloch-Pitts untuk mengenali pola fungsi logika “OR” sesuai tabel kebenaran berikut</a:t>
            </a:r>
            <a:r>
              <a:rPr lang="en-US" sz="2000" dirty="0">
                <a:latin typeface="Times New Roman" pitchFamily="18" charset="0"/>
              </a:rPr>
              <a:t>:</a:t>
            </a:r>
          </a:p>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input yaitu </a:t>
            </a:r>
            <a:r>
              <a:rPr lang="id-ID" sz="2000" dirty="0">
                <a:solidFill>
                  <a:srgbClr val="FF3300"/>
                </a:solidFill>
                <a:latin typeface="Times New Roman" pitchFamily="18" charset="0"/>
              </a:rPr>
              <a:t>x1 </a:t>
            </a:r>
            <a:r>
              <a:rPr lang="id-ID" sz="2000" dirty="0">
                <a:latin typeface="Times New Roman" pitchFamily="18" charset="0"/>
              </a:rPr>
              <a:t>dan </a:t>
            </a:r>
            <a:r>
              <a:rPr lang="id-ID" sz="2000" dirty="0">
                <a:solidFill>
                  <a:srgbClr val="FF3300"/>
                </a:solidFill>
                <a:latin typeface="Times New Roman" pitchFamily="18" charset="0"/>
              </a:rPr>
              <a:t>x2</a:t>
            </a:r>
            <a:r>
              <a:rPr lang="id-ID" sz="2000" dirty="0">
                <a:latin typeface="Times New Roman" pitchFamily="18" charset="0"/>
              </a:rPr>
              <a:t> </a:t>
            </a:r>
            <a:endParaRPr lang="en-US" sz="2000" dirty="0">
              <a:latin typeface="Times New Roman" pitchFamily="18" charset="0"/>
            </a:endParaRPr>
          </a:p>
          <a:p>
            <a:r>
              <a:rPr lang="id-ID" sz="2000" dirty="0">
                <a:latin typeface="Times New Roman" pitchFamily="18" charset="0"/>
              </a:rPr>
              <a:t>output </a:t>
            </a:r>
            <a:r>
              <a:rPr lang="id-ID" sz="2000" dirty="0">
                <a:solidFill>
                  <a:srgbClr val="FF3300"/>
                </a:solidFill>
                <a:latin typeface="Times New Roman" pitchFamily="18" charset="0"/>
              </a:rPr>
              <a:t>y</a:t>
            </a:r>
            <a:r>
              <a:rPr lang="id-ID" sz="2000" dirty="0">
                <a:latin typeface="Times New Roman" pitchFamily="18" charset="0"/>
              </a:rPr>
              <a:t>.  </a:t>
            </a:r>
            <a:endParaRPr lang="en-US" sz="2000" dirty="0">
              <a:latin typeface="Times New Roman" pitchFamily="18" charset="0"/>
            </a:endParaRPr>
          </a:p>
          <a:p>
            <a:r>
              <a:rPr lang="id-ID" sz="2000" dirty="0">
                <a:latin typeface="Times New Roman" pitchFamily="18" charset="0"/>
              </a:rPr>
              <a:t>Bila nilai bobot w1 dan w2 dibuat sama dengan 1, (w1 = 1 dan w2 = 1), maka kita bisa menghitung jumlah seluruh input yang masuk untuk tiap-tiap data </a:t>
            </a:r>
            <a:r>
              <a:rPr lang="en-US" sz="2000" dirty="0" err="1">
                <a:latin typeface="Times New Roman" pitchFamily="18" charset="0"/>
              </a:rPr>
              <a:t>seperti</a:t>
            </a:r>
            <a:r>
              <a:rPr lang="en-US" sz="2000" dirty="0">
                <a:latin typeface="Times New Roman" pitchFamily="18" charset="0"/>
              </a:rPr>
              <a:t> </a:t>
            </a:r>
            <a:r>
              <a:rPr lang="en-US" sz="2000" dirty="0" err="1">
                <a:latin typeface="Times New Roman" pitchFamily="18" charset="0"/>
              </a:rPr>
              <a:t>tabel</a:t>
            </a:r>
            <a:r>
              <a:rPr lang="en-US" sz="2000" dirty="0">
                <a:latin typeface="Times New Roman" pitchFamily="18" charset="0"/>
              </a:rPr>
              <a:t> </a:t>
            </a:r>
            <a:r>
              <a:rPr lang="en-US" sz="2000" dirty="0" err="1">
                <a:latin typeface="Times New Roman" pitchFamily="18" charset="0"/>
              </a:rPr>
              <a:t>disamping</a:t>
            </a:r>
            <a:r>
              <a:rPr lang="id-ID" sz="2000" dirty="0">
                <a:latin typeface="Times New Roman" pitchFamily="18" charset="0"/>
              </a:rPr>
              <a:t> :</a:t>
            </a:r>
            <a:endParaRPr lang="en-US" sz="2000" dirty="0">
              <a:latin typeface="Times New Roman" pitchFamily="18" charset="0"/>
            </a:endParaRPr>
          </a:p>
          <a:p>
            <a:pPr marL="0" indent="0">
              <a:buNone/>
            </a:pPr>
            <a:endParaRPr lang="en-US" sz="2000" dirty="0">
              <a:latin typeface="Times New Roman" pitchFamily="18" charset="0"/>
            </a:endParaRPr>
          </a:p>
        </p:txBody>
      </p:sp>
      <p:sp>
        <p:nvSpPr>
          <p:cNvPr id="4" name="Content Placeholder 3"/>
          <p:cNvSpPr>
            <a:spLocks noGrp="1"/>
          </p:cNvSpPr>
          <p:nvPr>
            <p:ph sz="half" idx="2"/>
          </p:nvPr>
        </p:nvSpPr>
        <p:spPr/>
        <p:txBody>
          <a:bodyPr>
            <a:normAutofit fontScale="92500" lnSpcReduction="20000"/>
          </a:bodyPr>
          <a:lstStyle/>
          <a:p>
            <a:r>
              <a:rPr lang="id-ID" sz="2400" dirty="0">
                <a:latin typeface="Times New Roman" pitchFamily="18" charset="0"/>
              </a:rPr>
              <a:t>Agar y(net) memenuhi fungsi logika “OR”, maka nilai ambang θ pada fungsi aktivasi dibuat sama dengan 1, sehingga </a:t>
            </a:r>
            <a:endParaRPr lang="en-US" sz="2400" dirty="0">
              <a:latin typeface="Times New Roman" pitchFamily="18" charset="0"/>
            </a:endParaRPr>
          </a:p>
          <a:p>
            <a:endParaRPr lang="en-US" sz="2400" dirty="0">
              <a:latin typeface="Times New Roman" pitchFamily="18" charset="0"/>
            </a:endParaRPr>
          </a:p>
          <a:p>
            <a:endParaRPr lang="en-US" sz="2400"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20</a:t>
            </a:fld>
            <a:endParaRPr lang="ms-MY"/>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564904"/>
            <a:ext cx="2232248" cy="11317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30761"/>
            <a:ext cx="4248472"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050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XOR)</a:t>
            </a:r>
          </a:p>
        </p:txBody>
      </p:sp>
      <p:sp>
        <p:nvSpPr>
          <p:cNvPr id="3" name="Content Placeholder 2"/>
          <p:cNvSpPr>
            <a:spLocks noGrp="1"/>
          </p:cNvSpPr>
          <p:nvPr>
            <p:ph sz="half" idx="1"/>
          </p:nvPr>
        </p:nvSpPr>
        <p:spPr/>
        <p:txBody>
          <a:bodyPr>
            <a:normAutofit fontScale="92500"/>
          </a:bodyPr>
          <a:lstStyle/>
          <a:p>
            <a:r>
              <a:rPr lang="id-ID" sz="2000" dirty="0">
                <a:latin typeface="Times New Roman" pitchFamily="18" charset="0"/>
              </a:rPr>
              <a:t>model neuron McCulloch-Pitts untuk mengenali pola fungsi logika “</a:t>
            </a:r>
            <a:r>
              <a:rPr lang="en-US" sz="2000" dirty="0">
                <a:latin typeface="Times New Roman" pitchFamily="18" charset="0"/>
              </a:rPr>
              <a:t>X</a:t>
            </a:r>
            <a:r>
              <a:rPr lang="id-ID" sz="2000" dirty="0">
                <a:latin typeface="Times New Roman" pitchFamily="18" charset="0"/>
              </a:rPr>
              <a:t>OR” sesuai tabel kebenaran berikut</a:t>
            </a:r>
            <a:r>
              <a:rPr lang="en-US" sz="2000" dirty="0">
                <a:latin typeface="Times New Roman" pitchFamily="18" charset="0"/>
              </a:rPr>
              <a:t>:</a:t>
            </a:r>
          </a:p>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karena fungsi logika “XOR” mempunyai 2 buah output yang bernilai “1”. Untuk menyelesaikan masalah ini, fungsi tersebut harus diubah dahulu menjadi</a:t>
            </a:r>
            <a:endParaRPr lang="en-US" sz="2000" dirty="0">
              <a:latin typeface="Times New Roman" pitchFamily="18" charset="0"/>
            </a:endParaRPr>
          </a:p>
          <a:p>
            <a:pPr marL="0" indent="0">
              <a:buNone/>
            </a:pPr>
            <a:endParaRPr lang="en-US" sz="2000" dirty="0">
              <a:latin typeface="Times New Roman" pitchFamily="18" charset="0"/>
            </a:endParaRPr>
          </a:p>
        </p:txBody>
      </p:sp>
      <p:sp>
        <p:nvSpPr>
          <p:cNvPr id="4" name="Content Placeholder 3"/>
          <p:cNvSpPr>
            <a:spLocks noGrp="1"/>
          </p:cNvSpPr>
          <p:nvPr>
            <p:ph sz="half" idx="2"/>
          </p:nvPr>
        </p:nvSpPr>
        <p:spPr/>
        <p:txBody>
          <a:bodyPr>
            <a:normAutofit fontScale="92500"/>
          </a:bodyPr>
          <a:lstStyle/>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Ini berarti unit masukan (X1 dan X2) harus berhubungan dahulu dengan sebuah layar tersembunyi (z1 dan z2) kemudian layar tersembunyi tersebut dihubungkan langsung dengan unit keluaran  Y. Bila arsitektur jaringan dibuat seperti berikut </a:t>
            </a:r>
            <a:endParaRPr lang="en-US" sz="2000"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21</a:t>
            </a:fld>
            <a:endParaRPr lang="ms-MY"/>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164" y="3356992"/>
            <a:ext cx="1921768" cy="10108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562472"/>
            <a:ext cx="3842746" cy="143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5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XOR)</a:t>
            </a:r>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22</a:t>
            </a:fld>
            <a:endParaRPr lang="ms-MY"/>
          </a:p>
        </p:txBody>
      </p:sp>
      <p:sp>
        <p:nvSpPr>
          <p:cNvPr id="9" name="Content Placeholder 8"/>
          <p:cNvSpPr>
            <a:spLocks noGrp="1"/>
          </p:cNvSpPr>
          <p:nvPr>
            <p:ph sz="half" idx="1"/>
          </p:nvPr>
        </p:nvSpPr>
        <p:spPr/>
        <p:txBody>
          <a:bodyPr>
            <a:normAutofit/>
          </a:bodyPr>
          <a:lstStyle/>
          <a:p>
            <a:endParaRPr lang="en-US" sz="1800" dirty="0">
              <a:latin typeface="Times New Roman" pitchFamily="18" charset="0"/>
            </a:endParaRPr>
          </a:p>
          <a:p>
            <a:endParaRPr lang="en-US" sz="1800" dirty="0">
              <a:latin typeface="Times New Roman" pitchFamily="18" charset="0"/>
            </a:endParaRPr>
          </a:p>
          <a:p>
            <a:endParaRPr lang="en-US" sz="1800" dirty="0">
              <a:latin typeface="Times New Roman" pitchFamily="18" charset="0"/>
            </a:endParaRPr>
          </a:p>
          <a:p>
            <a:endParaRPr lang="en-US" sz="1800" dirty="0">
              <a:latin typeface="Times New Roman" pitchFamily="18" charset="0"/>
            </a:endParaRPr>
          </a:p>
          <a:p>
            <a:endParaRPr lang="en-US" sz="1800" dirty="0">
              <a:latin typeface="Times New Roman" pitchFamily="18" charset="0"/>
            </a:endParaRPr>
          </a:p>
          <a:p>
            <a:r>
              <a:rPr lang="en-US" sz="1800" dirty="0" err="1">
                <a:latin typeface="Times New Roman" pitchFamily="18" charset="0"/>
              </a:rPr>
              <a:t>dari</a:t>
            </a:r>
            <a:r>
              <a:rPr lang="en-US" sz="1800" dirty="0">
                <a:latin typeface="Times New Roman" pitchFamily="18" charset="0"/>
              </a:rPr>
              <a:t> </a:t>
            </a:r>
            <a:r>
              <a:rPr lang="en-US" sz="1800" dirty="0" err="1">
                <a:latin typeface="Times New Roman" pitchFamily="18" charset="0"/>
              </a:rPr>
              <a:t>skema</a:t>
            </a:r>
            <a:r>
              <a:rPr lang="en-US" sz="1800" dirty="0">
                <a:latin typeface="Times New Roman" pitchFamily="18" charset="0"/>
              </a:rPr>
              <a:t> </a:t>
            </a:r>
            <a:r>
              <a:rPr lang="en-US" sz="1800" dirty="0" err="1">
                <a:latin typeface="Times New Roman" pitchFamily="18" charset="0"/>
              </a:rPr>
              <a:t>diatas</a:t>
            </a:r>
            <a:r>
              <a:rPr lang="en-US" sz="1800" dirty="0">
                <a:latin typeface="Times New Roman" pitchFamily="18" charset="0"/>
              </a:rPr>
              <a:t>, </a:t>
            </a:r>
            <a:r>
              <a:rPr lang="id-ID" sz="1800" dirty="0">
                <a:latin typeface="Times New Roman" pitchFamily="18" charset="0"/>
              </a:rPr>
              <a:t>maka kita bisa menghitung jumlah seluruh input yang masuk untuk tiap-tiap data pada layar tersembunyi sebagai berikut :</a:t>
            </a:r>
            <a:endParaRPr lang="en-US" sz="1800" dirty="0">
              <a:latin typeface="Times New Roman" pitchFamily="18" charset="0"/>
            </a:endParaRPr>
          </a:p>
          <a:p>
            <a:endParaRPr lang="en-US" sz="1800" dirty="0"/>
          </a:p>
        </p:txBody>
      </p:sp>
      <p:pic>
        <p:nvPicPr>
          <p:cNvPr id="14"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06" y="1578031"/>
            <a:ext cx="3219900" cy="16857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94448" y="1844824"/>
            <a:ext cx="4038600"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362" y="4581128"/>
            <a:ext cx="3981524" cy="15163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57" y="4704354"/>
            <a:ext cx="3401798" cy="12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8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Model Neuron McCulloch-Pitts</a:t>
            </a:r>
            <a:endParaRPr lang="en-US" dirty="0"/>
          </a:p>
        </p:txBody>
      </p:sp>
      <p:sp>
        <p:nvSpPr>
          <p:cNvPr id="3" name="Content Placeholder 2"/>
          <p:cNvSpPr>
            <a:spLocks noGrp="1"/>
          </p:cNvSpPr>
          <p:nvPr>
            <p:ph sz="half" idx="1"/>
          </p:nvPr>
        </p:nvSpPr>
        <p:spPr/>
        <p:txBody>
          <a:bodyPr>
            <a:normAutofit fontScale="70000" lnSpcReduction="20000"/>
          </a:bodyPr>
          <a:lstStyle/>
          <a:p>
            <a:r>
              <a:rPr lang="id-ID" dirty="0">
                <a:latin typeface="Times New Roman" pitchFamily="18" charset="0"/>
              </a:rPr>
              <a:t>tampak bahwa untuk mengenali pola</a:t>
            </a:r>
            <a:r>
              <a:rPr lang="en-US" dirty="0">
                <a:latin typeface="Times New Roman" pitchFamily="18" charset="0"/>
              </a:rPr>
              <a:t>,</a:t>
            </a:r>
            <a:r>
              <a:rPr lang="id-ID" dirty="0">
                <a:latin typeface="Times New Roman" pitchFamily="18" charset="0"/>
              </a:rPr>
              <a:t> model neuron McCulloch-Pitts,  harus menentukan bobot w dan nilai ambang θ secara analitik (dengan cara coba-coba) sehingga model neuron McCulloch-Pitts dapat mengenali pola tersebut. </a:t>
            </a:r>
            <a:endParaRPr lang="en-US" dirty="0">
              <a:latin typeface="Times New Roman" pitchFamily="18" charset="0"/>
            </a:endParaRPr>
          </a:p>
          <a:p>
            <a:endParaRPr lang="en-US" dirty="0">
              <a:latin typeface="Times New Roman" pitchFamily="18" charset="0"/>
            </a:endParaRPr>
          </a:p>
          <a:p>
            <a:r>
              <a:rPr lang="id-ID" dirty="0">
                <a:latin typeface="Times New Roman" pitchFamily="18" charset="0"/>
              </a:rPr>
              <a:t>Jaringan seperti ini hanya bisa dibuat untuk merepresentasikan fungsi-fungsi yang sederhana. Tetapi untuk masalah-masalah yang komplek misalnya jumlah input lebih dari 2 atau tidak biner maka cara seperti ini sulit dilakukan.</a:t>
            </a:r>
            <a:r>
              <a:rPr lang="en-US" dirty="0">
                <a:latin typeface="Times New Roman" pitchFamily="18" charset="0"/>
              </a:rPr>
              <a:t> </a:t>
            </a:r>
          </a:p>
          <a:p>
            <a:endParaRPr lang="en-US" dirty="0"/>
          </a:p>
        </p:txBody>
      </p:sp>
      <p:sp>
        <p:nvSpPr>
          <p:cNvPr id="4" name="Content Placeholder 3"/>
          <p:cNvSpPr>
            <a:spLocks noGrp="1"/>
          </p:cNvSpPr>
          <p:nvPr>
            <p:ph sz="half" idx="2"/>
          </p:nvPr>
        </p:nvSpPr>
        <p:spPr/>
        <p:txBody>
          <a:bodyPr>
            <a:normAutofit fontScale="70000" lnSpcReduction="20000"/>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23</a:t>
            </a:fld>
            <a:endParaRPr lang="ms-MY"/>
          </a:p>
        </p:txBody>
      </p:sp>
    </p:spTree>
    <p:extLst>
      <p:ext uri="{BB962C8B-B14F-4D97-AF65-F5344CB8AC3E}">
        <p14:creationId xmlns:p14="http://schemas.microsoft.com/office/powerpoint/2010/main" val="350630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000" dirty="0"/>
              <a:t>Algoritma Pembelajaran Dengan Supervisi</a:t>
            </a:r>
            <a:r>
              <a:rPr lang="en-US" sz="4000" dirty="0"/>
              <a:t>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0763536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24</a:t>
            </a:fld>
            <a:endParaRPr lang="ms-MY"/>
          </a:p>
        </p:txBody>
      </p:sp>
    </p:spTree>
    <p:extLst>
      <p:ext uri="{BB962C8B-B14F-4D97-AF65-F5344CB8AC3E}">
        <p14:creationId xmlns:p14="http://schemas.microsoft.com/office/powerpoint/2010/main" val="136101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Hebb</a:t>
            </a:r>
            <a:r>
              <a:rPr lang="en-US" dirty="0"/>
              <a:t> Rule</a:t>
            </a:r>
          </a:p>
        </p:txBody>
      </p:sp>
      <p:sp>
        <p:nvSpPr>
          <p:cNvPr id="4" name="Content Placeholder 3"/>
          <p:cNvSpPr>
            <a:spLocks noGrp="1"/>
          </p:cNvSpPr>
          <p:nvPr>
            <p:ph sz="half" idx="2"/>
          </p:nvPr>
        </p:nvSpPr>
        <p:spPr/>
        <p:txBody>
          <a:bodyPr>
            <a:normAutofit fontScale="85000" lnSpcReduction="20000"/>
          </a:bodyPr>
          <a:lstStyle/>
          <a:p>
            <a:r>
              <a:rPr lang="id-ID" dirty="0">
                <a:latin typeface="Times New Roman" pitchFamily="18" charset="0"/>
              </a:rPr>
              <a:t>Inisialisasi bobot dan bias:</a:t>
            </a:r>
          </a:p>
          <a:p>
            <a:pPr lvl="1"/>
            <a:r>
              <a:rPr lang="id-ID" dirty="0">
                <a:latin typeface="Times New Roman" pitchFamily="18" charset="0"/>
              </a:rPr>
              <a:t>wi = 0;	 </a:t>
            </a:r>
            <a:r>
              <a:rPr lang="en-US" dirty="0">
                <a:latin typeface="Times New Roman" pitchFamily="18" charset="0"/>
              </a:rPr>
              <a:t>(</a:t>
            </a:r>
            <a:r>
              <a:rPr lang="id-ID" dirty="0">
                <a:latin typeface="Times New Roman" pitchFamily="18" charset="0"/>
              </a:rPr>
              <a:t>i =1,2,...,n;</a:t>
            </a:r>
            <a:r>
              <a:rPr lang="en-US" dirty="0">
                <a:latin typeface="Times New Roman" pitchFamily="18" charset="0"/>
              </a:rPr>
              <a:t>)</a:t>
            </a:r>
            <a:endParaRPr lang="id-ID" dirty="0">
              <a:latin typeface="Times New Roman" pitchFamily="18" charset="0"/>
            </a:endParaRPr>
          </a:p>
          <a:p>
            <a:pPr lvl="1"/>
            <a:r>
              <a:rPr lang="id-ID" dirty="0">
                <a:latin typeface="Times New Roman" pitchFamily="18" charset="0"/>
              </a:rPr>
              <a:t>b = 0</a:t>
            </a:r>
          </a:p>
          <a:p>
            <a:r>
              <a:rPr lang="id-ID" dirty="0">
                <a:latin typeface="Times New Roman" pitchFamily="18" charset="0"/>
              </a:rPr>
              <a:t>Untuk setiap pasangan input-target (s-t), lakukan:</a:t>
            </a:r>
          </a:p>
          <a:p>
            <a:pPr lvl="1"/>
            <a:r>
              <a:rPr lang="id-ID" dirty="0">
                <a:latin typeface="Times New Roman" pitchFamily="18" charset="0"/>
              </a:rPr>
              <a:t>Set aktivasi unit input : 	</a:t>
            </a:r>
            <a:br>
              <a:rPr lang="en-US" dirty="0">
                <a:latin typeface="Times New Roman" pitchFamily="18" charset="0"/>
              </a:rPr>
            </a:br>
            <a:r>
              <a:rPr lang="id-ID" dirty="0">
                <a:latin typeface="Times New Roman" pitchFamily="18" charset="0"/>
              </a:rPr>
              <a:t>xi = si;	(i=1,2,...,n)</a:t>
            </a:r>
          </a:p>
          <a:p>
            <a:pPr lvl="1"/>
            <a:r>
              <a:rPr lang="id-ID" dirty="0">
                <a:latin typeface="Times New Roman" pitchFamily="18" charset="0"/>
              </a:rPr>
              <a:t>Set aktivasi unit output: 	</a:t>
            </a:r>
            <a:br>
              <a:rPr lang="en-US" dirty="0">
                <a:latin typeface="Times New Roman" pitchFamily="18" charset="0"/>
              </a:rPr>
            </a:br>
            <a:r>
              <a:rPr lang="id-ID" dirty="0">
                <a:latin typeface="Times New Roman" pitchFamily="18" charset="0"/>
              </a:rPr>
              <a:t>yj = tj;	(j=1,2,...,m)</a:t>
            </a:r>
          </a:p>
          <a:p>
            <a:r>
              <a:rPr lang="id-ID" dirty="0">
                <a:latin typeface="Times New Roman" pitchFamily="18" charset="0"/>
              </a:rPr>
              <a:t>Perbaiki bobot :</a:t>
            </a:r>
          </a:p>
          <a:p>
            <a:pPr lvl="1"/>
            <a:r>
              <a:rPr lang="id-ID" dirty="0">
                <a:latin typeface="Times New Roman" pitchFamily="18" charset="0"/>
              </a:rPr>
              <a:t>wi(baru) = wi(lama) + xi*yj;</a:t>
            </a:r>
          </a:p>
          <a:p>
            <a:pPr lvl="1"/>
            <a:r>
              <a:rPr lang="id-ID" dirty="0">
                <a:latin typeface="Times New Roman" pitchFamily="18" charset="0"/>
              </a:rPr>
              <a:t>(i =1,2,...,n; dan j =1,2,...,m)</a:t>
            </a:r>
            <a:endParaRPr lang="fi-FI" dirty="0">
              <a:latin typeface="Times New Roman" pitchFamily="18" charset="0"/>
            </a:endParaRPr>
          </a:p>
          <a:p>
            <a:r>
              <a:rPr lang="fi-FI" dirty="0">
                <a:latin typeface="Times New Roman" pitchFamily="18" charset="0"/>
              </a:rPr>
              <a:t>Perbaiki bias :</a:t>
            </a:r>
          </a:p>
          <a:p>
            <a:pPr lvl="1"/>
            <a:r>
              <a:rPr lang="es-ES" dirty="0">
                <a:latin typeface="Times New Roman" pitchFamily="18" charset="0"/>
              </a:rPr>
              <a:t>b(</a:t>
            </a:r>
            <a:r>
              <a:rPr lang="es-ES" dirty="0" err="1">
                <a:latin typeface="Times New Roman" pitchFamily="18" charset="0"/>
              </a:rPr>
              <a:t>baru</a:t>
            </a:r>
            <a:r>
              <a:rPr lang="es-ES" dirty="0">
                <a:latin typeface="Times New Roman" pitchFamily="18" charset="0"/>
              </a:rPr>
              <a:t>) = b(lama) + y</a:t>
            </a:r>
            <a:endParaRPr lang="en-US" dirty="0">
              <a:latin typeface="Times New Roman" pitchFamily="18" charset="0"/>
            </a:endParaRP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25</a:t>
            </a:fld>
            <a:endParaRPr lang="ms-MY"/>
          </a:p>
        </p:txBody>
      </p:sp>
      <p:sp>
        <p:nvSpPr>
          <p:cNvPr id="9" name="Content Placeholder 8"/>
          <p:cNvSpPr>
            <a:spLocks noGrp="1"/>
          </p:cNvSpPr>
          <p:nvPr>
            <p:ph sz="half" idx="1"/>
          </p:nvPr>
        </p:nvSpPr>
        <p:spPr>
          <a:xfrm>
            <a:off x="461392" y="1600200"/>
            <a:ext cx="4038600" cy="4525963"/>
          </a:xfrm>
        </p:spPr>
        <p:txBody>
          <a:bodyPr>
            <a:noAutofit/>
          </a:bodyPr>
          <a:lstStyle/>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r>
              <a:rPr lang="en-US" sz="1800" dirty="0" err="1">
                <a:solidFill>
                  <a:srgbClr val="FF3300"/>
                </a:solidFill>
                <a:latin typeface="Times New Roman" pitchFamily="18" charset="0"/>
              </a:rPr>
              <a:t>Kelemahan</a:t>
            </a:r>
            <a:r>
              <a:rPr lang="en-US" sz="1800" dirty="0">
                <a:solidFill>
                  <a:srgbClr val="FF3300"/>
                </a:solidFill>
                <a:latin typeface="Times New Roman" pitchFamily="18" charset="0"/>
              </a:rPr>
              <a:t>:</a:t>
            </a:r>
          </a:p>
          <a:p>
            <a:r>
              <a:rPr lang="id-ID" sz="1800" dirty="0">
                <a:latin typeface="Times New Roman" pitchFamily="18" charset="0"/>
              </a:rPr>
              <a:t>dalam jaringan Hebb, pengenalan pola tidak hanya ditentukan oleh algoritma untuk merevisi bobot saja, tetapi representasi data juga ikut menentukan hasil pengenalan pola. Biasanya representasi data yang digunakan pada jaringan Hebb adalah bipolar.</a:t>
            </a:r>
            <a:r>
              <a:rPr lang="en-US" sz="1800" dirty="0">
                <a:latin typeface="Times New Roman" pitchFamily="18" charset="0"/>
              </a:rPr>
              <a:t> </a:t>
            </a:r>
          </a:p>
          <a:p>
            <a:endParaRPr lang="en-US" sz="1800" dirty="0"/>
          </a:p>
        </p:txBody>
      </p:sp>
      <p:pic>
        <p:nvPicPr>
          <p:cNvPr id="10"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3753374" cy="20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44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4" name="Content Placeholder 3"/>
          <p:cNvSpPr>
            <a:spLocks noGrp="1"/>
          </p:cNvSpPr>
          <p:nvPr>
            <p:ph sz="half" idx="2"/>
          </p:nvPr>
        </p:nvSpPr>
        <p:spPr/>
        <p:txBody>
          <a:bodyPr>
            <a:noAutofit/>
          </a:bodyPr>
          <a:lstStyle/>
          <a:p>
            <a:endParaRPr lang="en-US" sz="1600" dirty="0">
              <a:latin typeface="Times New Roman" pitchFamily="18" charset="0"/>
            </a:endParaRPr>
          </a:p>
          <a:p>
            <a:endParaRPr lang="en-US" sz="1600" dirty="0">
              <a:latin typeface="Times New Roman" pitchFamily="18" charset="0"/>
            </a:endParaRPr>
          </a:p>
          <a:p>
            <a:endParaRPr lang="en-US" sz="1600" dirty="0">
              <a:latin typeface="Times New Roman" pitchFamily="18" charset="0"/>
            </a:endParaRPr>
          </a:p>
          <a:p>
            <a:endParaRPr lang="en-US" sz="1800" dirty="0">
              <a:latin typeface="Times New Roman" pitchFamily="18" charset="0"/>
            </a:endParaRPr>
          </a:p>
          <a:p>
            <a:endParaRPr lang="en-US" sz="1800" dirty="0">
              <a:latin typeface="Times New Roman" pitchFamily="18" charset="0"/>
            </a:endParaRPr>
          </a:p>
          <a:p>
            <a:r>
              <a:rPr lang="id-ID" sz="1800" dirty="0">
                <a:latin typeface="Times New Roman" pitchFamily="18" charset="0"/>
              </a:rPr>
              <a:t>Data ke-2 :</a:t>
            </a:r>
            <a:r>
              <a:rPr lang="en-US" sz="1800" dirty="0">
                <a:latin typeface="Times New Roman" pitchFamily="18" charset="0"/>
              </a:rPr>
              <a:t> </a:t>
            </a:r>
            <a:r>
              <a:rPr lang="id-ID" sz="1800" dirty="0">
                <a:latin typeface="Times New Roman" pitchFamily="18" charset="0"/>
              </a:rPr>
              <a:t>x1 = −1</a:t>
            </a:r>
            <a:r>
              <a:rPr lang="en-US" sz="1800" dirty="0">
                <a:latin typeface="Times New Roman" pitchFamily="18" charset="0"/>
              </a:rPr>
              <a:t>; </a:t>
            </a:r>
            <a:r>
              <a:rPr lang="id-ID" sz="1800" dirty="0">
                <a:latin typeface="Times New Roman" pitchFamily="18" charset="0"/>
              </a:rPr>
              <a:t>x2 =1</a:t>
            </a:r>
            <a:r>
              <a:rPr lang="en-US" sz="1800" dirty="0">
                <a:latin typeface="Times New Roman" pitchFamily="18" charset="0"/>
              </a:rPr>
              <a:t>; </a:t>
            </a:r>
            <a:r>
              <a:rPr lang="id-ID" sz="1800" dirty="0">
                <a:latin typeface="Times New Roman" pitchFamily="18" charset="0"/>
              </a:rPr>
              <a:t>y = −1 (target)</a:t>
            </a:r>
          </a:p>
          <a:p>
            <a:r>
              <a:rPr lang="id-ID" sz="1800" dirty="0">
                <a:latin typeface="Times New Roman" pitchFamily="18" charset="0"/>
              </a:rPr>
              <a:t>Perubahan bobot dan bias untuk data ke-2:</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1 + (</a:t>
            </a:r>
            <a:r>
              <a:rPr lang="id-ID" sz="1800" dirty="0">
                <a:latin typeface="Times New Roman" pitchFamily="18" charset="0"/>
              </a:rPr>
              <a:t>−1)</a:t>
            </a:r>
            <a:r>
              <a:rPr lang="es-ES" sz="1800" dirty="0">
                <a:latin typeface="Times New Roman" pitchFamily="18" charset="0"/>
              </a:rPr>
              <a:t>.(</a:t>
            </a:r>
            <a:r>
              <a:rPr lang="es-ES" sz="1800" b="1" dirty="0">
                <a:latin typeface="Times New Roman" pitchFamily="18" charset="0"/>
              </a:rPr>
              <a:t> </a:t>
            </a:r>
            <a:r>
              <a:rPr lang="id-ID" sz="1800" b="1" dirty="0">
                <a:latin typeface="Times New Roman" pitchFamily="18" charset="0"/>
              </a:rPr>
              <a:t>−</a:t>
            </a:r>
            <a:r>
              <a:rPr lang="es-ES" sz="1800" dirty="0">
                <a:latin typeface="Times New Roman" pitchFamily="18" charset="0"/>
              </a:rPr>
              <a:t>1) = 2</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1 + 1.(</a:t>
            </a:r>
            <a:r>
              <a:rPr lang="es-ES" sz="1800" b="1" dirty="0">
                <a:latin typeface="Times New Roman" pitchFamily="18" charset="0"/>
              </a:rPr>
              <a:t> </a:t>
            </a:r>
            <a:r>
              <a:rPr lang="id-ID" sz="1800" b="1" dirty="0">
                <a:latin typeface="Times New Roman" pitchFamily="18" charset="0"/>
              </a:rPr>
              <a:t>−1)</a:t>
            </a:r>
            <a:r>
              <a:rPr lang="es-ES" sz="1800" dirty="0">
                <a:latin typeface="Times New Roman" pitchFamily="18" charset="0"/>
              </a:rPr>
              <a:t> = 0</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(−1) + (</a:t>
            </a:r>
            <a:r>
              <a:rPr lang="id-ID" sz="1800" b="1" dirty="0">
                <a:latin typeface="Times New Roman" pitchFamily="18" charset="0"/>
              </a:rPr>
              <a:t>−</a:t>
            </a:r>
            <a:r>
              <a:rPr lang="id-ID" sz="1800" dirty="0">
                <a:latin typeface="Times New Roman" pitchFamily="18" charset="0"/>
              </a:rPr>
              <a:t>1</a:t>
            </a:r>
            <a:r>
              <a:rPr lang="id-ID" sz="1800" b="1" dirty="0">
                <a:latin typeface="Times New Roman" pitchFamily="18" charset="0"/>
              </a:rPr>
              <a:t>)</a:t>
            </a:r>
            <a:r>
              <a:rPr lang="id-ID" sz="1800" dirty="0">
                <a:latin typeface="Times New Roman" pitchFamily="18" charset="0"/>
              </a:rPr>
              <a:t>= </a:t>
            </a:r>
            <a:r>
              <a:rPr lang="id-ID" sz="1800" b="1" dirty="0">
                <a:latin typeface="Times New Roman" pitchFamily="18" charset="0"/>
              </a:rPr>
              <a:t>−</a:t>
            </a:r>
            <a:r>
              <a:rPr lang="id-ID" sz="1800" dirty="0">
                <a:latin typeface="Times New Roman" pitchFamily="18" charset="0"/>
              </a:rPr>
              <a:t>2</a:t>
            </a:r>
            <a:endParaRPr lang="en-US" sz="1800"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26</a:t>
            </a:fld>
            <a:endParaRPr lang="ms-MY"/>
          </a:p>
        </p:txBody>
      </p:sp>
      <p:sp>
        <p:nvSpPr>
          <p:cNvPr id="10" name="Content Placeholder 9"/>
          <p:cNvSpPr>
            <a:spLocks noGrp="1"/>
          </p:cNvSpPr>
          <p:nvPr>
            <p:ph sz="half" idx="1"/>
          </p:nvPr>
        </p:nvSpPr>
        <p:spPr/>
        <p:txBody>
          <a:bodyPr>
            <a:noAutofit/>
          </a:bodyPr>
          <a:lstStyle/>
          <a:p>
            <a:endParaRPr lang="en-US" sz="1100" dirty="0">
              <a:latin typeface="Times New Roman" pitchFamily="18" charset="0"/>
            </a:endParaRPr>
          </a:p>
          <a:p>
            <a:endParaRPr lang="en-US" sz="1100" dirty="0">
              <a:latin typeface="Times New Roman" pitchFamily="18" charset="0"/>
            </a:endParaRPr>
          </a:p>
          <a:p>
            <a:r>
              <a:rPr lang="id-ID" sz="2000" dirty="0">
                <a:latin typeface="Times New Roman" pitchFamily="18" charset="0"/>
              </a:rPr>
              <a:t>Inisialisasi bobot dan bias :</a:t>
            </a:r>
            <a:endParaRPr lang="en-US" sz="2000" dirty="0">
              <a:latin typeface="Times New Roman" pitchFamily="18" charset="0"/>
            </a:endParaRPr>
          </a:p>
          <a:p>
            <a:pPr lvl="1"/>
            <a:r>
              <a:rPr lang="id-ID" sz="2000" dirty="0">
                <a:latin typeface="Times New Roman" pitchFamily="18" charset="0"/>
              </a:rPr>
              <a:t>w1 = 0</a:t>
            </a:r>
            <a:r>
              <a:rPr lang="en-US" sz="2000" dirty="0">
                <a:latin typeface="Times New Roman" pitchFamily="18" charset="0"/>
              </a:rPr>
              <a:t>; </a:t>
            </a:r>
            <a:r>
              <a:rPr lang="id-ID" sz="2000" dirty="0">
                <a:latin typeface="Times New Roman" pitchFamily="18" charset="0"/>
              </a:rPr>
              <a:t>w2 = 0</a:t>
            </a:r>
            <a:r>
              <a:rPr lang="en-US" sz="2000" dirty="0">
                <a:latin typeface="Times New Roman" pitchFamily="18" charset="0"/>
              </a:rPr>
              <a:t>; </a:t>
            </a:r>
            <a:r>
              <a:rPr lang="id-ID" sz="2000" dirty="0">
                <a:latin typeface="Times New Roman" pitchFamily="18" charset="0"/>
              </a:rPr>
              <a:t>b = 0</a:t>
            </a:r>
            <a:endParaRPr lang="en-US" sz="2000" dirty="0">
              <a:latin typeface="Times New Roman" pitchFamily="18" charset="0"/>
            </a:endParaRPr>
          </a:p>
          <a:p>
            <a:pPr lvl="1"/>
            <a:endParaRPr lang="id-ID" sz="2000" dirty="0">
              <a:latin typeface="Times New Roman" pitchFamily="18" charset="0"/>
            </a:endParaRPr>
          </a:p>
          <a:p>
            <a:r>
              <a:rPr lang="id-ID" sz="1800" dirty="0">
                <a:latin typeface="Times New Roman" pitchFamily="18" charset="0"/>
              </a:rPr>
              <a:t>Data ke-1 :</a:t>
            </a:r>
            <a:r>
              <a:rPr lang="en-US" sz="1800" dirty="0">
                <a:latin typeface="Times New Roman" pitchFamily="18" charset="0"/>
              </a:rPr>
              <a:t> x</a:t>
            </a:r>
            <a:r>
              <a:rPr lang="id-ID" sz="1800" dirty="0">
                <a:latin typeface="Times New Roman" pitchFamily="18" charset="0"/>
              </a:rPr>
              <a:t>1 =−1</a:t>
            </a:r>
            <a:r>
              <a:rPr lang="en-US" sz="1800" dirty="0">
                <a:latin typeface="Times New Roman" pitchFamily="18" charset="0"/>
              </a:rPr>
              <a:t>; </a:t>
            </a:r>
            <a:r>
              <a:rPr lang="id-ID" sz="1800" dirty="0">
                <a:latin typeface="Times New Roman" pitchFamily="18" charset="0"/>
              </a:rPr>
              <a:t>x2 = −1</a:t>
            </a:r>
            <a:r>
              <a:rPr lang="en-US" sz="1800" dirty="0">
                <a:latin typeface="Times New Roman" pitchFamily="18" charset="0"/>
              </a:rPr>
              <a:t>; </a:t>
            </a:r>
            <a:r>
              <a:rPr lang="id-ID" sz="1800" dirty="0">
                <a:latin typeface="Times New Roman" pitchFamily="18" charset="0"/>
              </a:rPr>
              <a:t>y = −1 </a:t>
            </a:r>
            <a:r>
              <a:rPr lang="en-US" sz="1800" dirty="0">
                <a:latin typeface="Times New Roman" pitchFamily="18" charset="0"/>
              </a:rPr>
              <a:t>(</a:t>
            </a:r>
            <a:r>
              <a:rPr lang="id-ID" sz="1800" dirty="0">
                <a:latin typeface="Times New Roman" pitchFamily="18" charset="0"/>
              </a:rPr>
              <a:t>target)</a:t>
            </a:r>
          </a:p>
          <a:p>
            <a:r>
              <a:rPr lang="id-ID" sz="1800" dirty="0">
                <a:latin typeface="Times New Roman" pitchFamily="18" charset="0"/>
              </a:rPr>
              <a:t>Perubahan bobot dan bias untuk data ke-1:</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0 + ( </a:t>
            </a:r>
            <a:r>
              <a:rPr lang="id-ID" sz="1800" dirty="0">
                <a:latin typeface="Times New Roman" pitchFamily="18" charset="0"/>
              </a:rPr>
              <a:t>−1)</a:t>
            </a:r>
            <a:r>
              <a:rPr lang="es-ES" sz="1800" dirty="0">
                <a:latin typeface="Times New Roman" pitchFamily="18" charset="0"/>
              </a:rPr>
              <a:t>.( </a:t>
            </a:r>
            <a:r>
              <a:rPr lang="id-ID" sz="1800" dirty="0">
                <a:latin typeface="Times New Roman" pitchFamily="18" charset="0"/>
              </a:rPr>
              <a:t>−1)</a:t>
            </a:r>
            <a:r>
              <a:rPr lang="en-US" sz="1800" dirty="0">
                <a:latin typeface="Times New Roman" pitchFamily="18" charset="0"/>
              </a:rPr>
              <a:t> </a:t>
            </a:r>
            <a:r>
              <a:rPr lang="es-ES" sz="1800" dirty="0">
                <a:latin typeface="Times New Roman" pitchFamily="18" charset="0"/>
              </a:rPr>
              <a:t>= 1</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0 + ( </a:t>
            </a:r>
            <a:r>
              <a:rPr lang="id-ID" sz="1800" dirty="0">
                <a:latin typeface="Times New Roman" pitchFamily="18" charset="0"/>
              </a:rPr>
              <a:t>−1)</a:t>
            </a:r>
            <a:r>
              <a:rPr lang="es-ES" sz="1800" dirty="0">
                <a:latin typeface="Times New Roman" pitchFamily="18" charset="0"/>
              </a:rPr>
              <a:t>.( </a:t>
            </a:r>
            <a:r>
              <a:rPr lang="id-ID" sz="1800" dirty="0">
                <a:latin typeface="Times New Roman" pitchFamily="18" charset="0"/>
              </a:rPr>
              <a:t>−1)</a:t>
            </a:r>
            <a:r>
              <a:rPr lang="en-US" sz="1800" dirty="0">
                <a:latin typeface="Times New Roman" pitchFamily="18" charset="0"/>
              </a:rPr>
              <a:t> =</a:t>
            </a:r>
            <a:r>
              <a:rPr lang="es-ES" sz="1800" dirty="0">
                <a:latin typeface="Times New Roman" pitchFamily="18" charset="0"/>
              </a:rPr>
              <a:t> 1</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0 + (−1)</a:t>
            </a:r>
            <a:r>
              <a:rPr lang="en-US" sz="1800" dirty="0">
                <a:latin typeface="Times New Roman" pitchFamily="18" charset="0"/>
              </a:rPr>
              <a:t> </a:t>
            </a:r>
            <a:r>
              <a:rPr lang="id-ID" sz="1800" dirty="0">
                <a:latin typeface="Times New Roman" pitchFamily="18" charset="0"/>
              </a:rPr>
              <a:t>= −1</a:t>
            </a:r>
            <a:endParaRPr lang="en-US" sz="1800" dirty="0">
              <a:latin typeface="Times New Roman" pitchFamily="18" charset="0"/>
            </a:endParaRPr>
          </a:p>
        </p:txBody>
      </p:sp>
      <p:pic>
        <p:nvPicPr>
          <p:cNvPr id="11"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844824"/>
            <a:ext cx="1980953" cy="10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19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4" name="Content Placeholder 3"/>
          <p:cNvSpPr>
            <a:spLocks noGrp="1"/>
          </p:cNvSpPr>
          <p:nvPr>
            <p:ph sz="half" idx="2"/>
          </p:nvPr>
        </p:nvSpPr>
        <p:spPr/>
        <p:txBody>
          <a:bodyPr>
            <a:noAutofit/>
          </a:bodyPr>
          <a:lstStyle/>
          <a:p>
            <a:endParaRPr lang="en-US" sz="1800" dirty="0">
              <a:latin typeface="Times New Roman" pitchFamily="18" charset="0"/>
            </a:endParaRPr>
          </a:p>
          <a:p>
            <a:endParaRPr lang="en-US" sz="1400" dirty="0">
              <a:latin typeface="Times New Roman" pitchFamily="18" charset="0"/>
            </a:endParaRPr>
          </a:p>
          <a:p>
            <a:endParaRPr lang="en-US" sz="1400" dirty="0">
              <a:latin typeface="Times New Roman" pitchFamily="18" charset="0"/>
            </a:endParaRPr>
          </a:p>
          <a:p>
            <a:endParaRPr lang="en-US" sz="1800" dirty="0">
              <a:latin typeface="Times New Roman" pitchFamily="18" charset="0"/>
            </a:endParaRPr>
          </a:p>
          <a:p>
            <a:r>
              <a:rPr lang="id-ID" sz="2000" dirty="0">
                <a:latin typeface="Times New Roman" pitchFamily="18" charset="0"/>
              </a:rPr>
              <a:t>Data ke-4 :</a:t>
            </a:r>
            <a:r>
              <a:rPr lang="en-US" sz="2000" dirty="0">
                <a:latin typeface="Times New Roman" pitchFamily="18" charset="0"/>
              </a:rPr>
              <a:t> </a:t>
            </a:r>
            <a:r>
              <a:rPr lang="id-ID" sz="2000" dirty="0">
                <a:latin typeface="Times New Roman" pitchFamily="18" charset="0"/>
              </a:rPr>
              <a:t>x1 = 1</a:t>
            </a:r>
            <a:r>
              <a:rPr lang="en-US" sz="2000" dirty="0">
                <a:latin typeface="Times New Roman" pitchFamily="18" charset="0"/>
              </a:rPr>
              <a:t>; </a:t>
            </a:r>
            <a:r>
              <a:rPr lang="id-ID" sz="2000" dirty="0">
                <a:latin typeface="Times New Roman" pitchFamily="18" charset="0"/>
              </a:rPr>
              <a:t>x2 =1</a:t>
            </a:r>
            <a:r>
              <a:rPr lang="en-US" sz="2000" dirty="0">
                <a:latin typeface="Times New Roman" pitchFamily="18" charset="0"/>
              </a:rPr>
              <a:t>; </a:t>
            </a:r>
            <a:r>
              <a:rPr lang="id-ID" sz="2000" dirty="0">
                <a:latin typeface="Times New Roman" pitchFamily="18" charset="0"/>
              </a:rPr>
              <a:t>y = 1 (target)</a:t>
            </a:r>
          </a:p>
          <a:p>
            <a:r>
              <a:rPr lang="id-ID" sz="2000" dirty="0">
                <a:latin typeface="Times New Roman" pitchFamily="18" charset="0"/>
              </a:rPr>
              <a:t>Perubahan bobot dan bias untuk data ke-4:</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1 + 1.1 = 2</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1 + 1.1 = 2</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(−3) + 1</a:t>
            </a:r>
            <a:r>
              <a:rPr lang="en-US" sz="1800" dirty="0">
                <a:latin typeface="Times New Roman" pitchFamily="18" charset="0"/>
              </a:rPr>
              <a:t> </a:t>
            </a:r>
            <a:r>
              <a:rPr lang="id-ID" sz="1800" dirty="0">
                <a:latin typeface="Times New Roman" pitchFamily="18" charset="0"/>
              </a:rPr>
              <a:t>= −2</a:t>
            </a:r>
            <a:endParaRPr lang="en-US" sz="1800" dirty="0">
              <a:latin typeface="Times New Roman" pitchFamily="18" charset="0"/>
            </a:endParaRPr>
          </a:p>
          <a:p>
            <a:pPr lvl="1"/>
            <a:endParaRPr lang="en-US"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27</a:t>
            </a:fld>
            <a:endParaRPr lang="ms-MY"/>
          </a:p>
        </p:txBody>
      </p:sp>
      <p:sp>
        <p:nvSpPr>
          <p:cNvPr id="10" name="Content Placeholder 9"/>
          <p:cNvSpPr>
            <a:spLocks noGrp="1"/>
          </p:cNvSpPr>
          <p:nvPr>
            <p:ph sz="half" idx="1"/>
          </p:nvPr>
        </p:nvSpPr>
        <p:spPr/>
        <p:txBody>
          <a:bodyPr>
            <a:noAutofit/>
          </a:bodyPr>
          <a:lstStyle/>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r>
              <a:rPr lang="id-ID" sz="2000" dirty="0">
                <a:latin typeface="Times New Roman" pitchFamily="18" charset="0"/>
              </a:rPr>
              <a:t>Data ke-3 </a:t>
            </a:r>
            <a:r>
              <a:rPr lang="id-ID" sz="2000" b="1" dirty="0">
                <a:latin typeface="Times New Roman" pitchFamily="18" charset="0"/>
              </a:rPr>
              <a:t>:</a:t>
            </a:r>
            <a:r>
              <a:rPr lang="en-US" sz="2000" b="1" dirty="0">
                <a:latin typeface="Times New Roman" pitchFamily="18" charset="0"/>
              </a:rPr>
              <a:t> </a:t>
            </a:r>
            <a:r>
              <a:rPr lang="id-ID" sz="1600" b="1" dirty="0">
                <a:latin typeface="Times New Roman" pitchFamily="18" charset="0"/>
              </a:rPr>
              <a:t>x1 = 1</a:t>
            </a:r>
            <a:r>
              <a:rPr lang="en-US" sz="1600" b="1" dirty="0">
                <a:latin typeface="Times New Roman" pitchFamily="18" charset="0"/>
              </a:rPr>
              <a:t>; </a:t>
            </a:r>
            <a:r>
              <a:rPr lang="id-ID" sz="1600" b="1" dirty="0">
                <a:latin typeface="Times New Roman" pitchFamily="18" charset="0"/>
              </a:rPr>
              <a:t>x2 = −1</a:t>
            </a:r>
            <a:r>
              <a:rPr lang="en-US" sz="1600" b="1" dirty="0">
                <a:latin typeface="Times New Roman" pitchFamily="18" charset="0"/>
              </a:rPr>
              <a:t>; </a:t>
            </a:r>
            <a:r>
              <a:rPr lang="id-ID" sz="1600" b="1" dirty="0">
                <a:latin typeface="Times New Roman" pitchFamily="18" charset="0"/>
              </a:rPr>
              <a:t>y = −1 (target)</a:t>
            </a:r>
          </a:p>
          <a:p>
            <a:r>
              <a:rPr lang="id-ID" sz="2000" dirty="0">
                <a:latin typeface="Times New Roman" pitchFamily="18" charset="0"/>
              </a:rPr>
              <a:t>Perubahan bobot dan bias untuk data ke-3:</a:t>
            </a:r>
          </a:p>
          <a:p>
            <a:pPr lvl="1"/>
            <a:r>
              <a:rPr lang="id-ID" sz="2000" dirty="0">
                <a:latin typeface="Times New Roman" pitchFamily="18" charset="0"/>
              </a:rPr>
              <a:t>w1(baru) 	= w1(lama) + x1*y </a:t>
            </a:r>
            <a:br>
              <a:rPr lang="en-US" sz="2000" dirty="0">
                <a:latin typeface="Times New Roman" pitchFamily="18" charset="0"/>
              </a:rPr>
            </a:br>
            <a:r>
              <a:rPr lang="en-US" sz="2000" dirty="0">
                <a:latin typeface="Times New Roman" pitchFamily="18" charset="0"/>
              </a:rPr>
              <a:t>		</a:t>
            </a:r>
            <a:r>
              <a:rPr lang="es-ES" sz="2000" dirty="0">
                <a:latin typeface="Times New Roman" pitchFamily="18" charset="0"/>
              </a:rPr>
              <a:t>= 2 + 1.( </a:t>
            </a:r>
            <a:r>
              <a:rPr lang="id-ID" sz="2000" dirty="0">
                <a:latin typeface="Times New Roman" pitchFamily="18" charset="0"/>
              </a:rPr>
              <a:t>−</a:t>
            </a:r>
            <a:r>
              <a:rPr lang="es-ES" sz="2000" dirty="0">
                <a:latin typeface="Times New Roman" pitchFamily="18" charset="0"/>
              </a:rPr>
              <a:t>1) = 1</a:t>
            </a:r>
          </a:p>
          <a:p>
            <a:pPr lvl="1"/>
            <a:r>
              <a:rPr lang="es-ES" sz="2000" dirty="0">
                <a:latin typeface="Times New Roman" pitchFamily="18" charset="0"/>
              </a:rPr>
              <a:t>w2(</a:t>
            </a:r>
            <a:r>
              <a:rPr lang="es-ES" sz="2000" dirty="0" err="1">
                <a:latin typeface="Times New Roman" pitchFamily="18" charset="0"/>
              </a:rPr>
              <a:t>baru</a:t>
            </a:r>
            <a:r>
              <a:rPr lang="es-ES" sz="2000" dirty="0">
                <a:latin typeface="Times New Roman" pitchFamily="18" charset="0"/>
              </a:rPr>
              <a:t>) 	= w2(lama) + x2*y </a:t>
            </a:r>
            <a:br>
              <a:rPr lang="es-ES" sz="2000" dirty="0">
                <a:latin typeface="Times New Roman" pitchFamily="18" charset="0"/>
              </a:rPr>
            </a:br>
            <a:r>
              <a:rPr lang="es-ES" sz="2000" dirty="0">
                <a:latin typeface="Times New Roman" pitchFamily="18" charset="0"/>
              </a:rPr>
              <a:t>		= 0 + (</a:t>
            </a:r>
            <a:r>
              <a:rPr lang="id-ID" sz="2000" dirty="0">
                <a:latin typeface="Times New Roman" pitchFamily="18" charset="0"/>
              </a:rPr>
              <a:t>−1)</a:t>
            </a:r>
            <a:r>
              <a:rPr lang="es-ES" sz="2000" dirty="0">
                <a:latin typeface="Times New Roman" pitchFamily="18" charset="0"/>
              </a:rPr>
              <a:t>.( </a:t>
            </a:r>
            <a:r>
              <a:rPr lang="id-ID" sz="2000" dirty="0">
                <a:latin typeface="Times New Roman" pitchFamily="18" charset="0"/>
              </a:rPr>
              <a:t>−</a:t>
            </a:r>
            <a:r>
              <a:rPr lang="es-ES" sz="2000" dirty="0">
                <a:latin typeface="Times New Roman" pitchFamily="18" charset="0"/>
              </a:rPr>
              <a:t>1) = 1</a:t>
            </a:r>
            <a:endParaRPr lang="id-ID" sz="2000" dirty="0">
              <a:latin typeface="Times New Roman" pitchFamily="18" charset="0"/>
            </a:endParaRPr>
          </a:p>
          <a:p>
            <a:pPr lvl="1"/>
            <a:r>
              <a:rPr lang="id-ID" sz="2000" dirty="0">
                <a:latin typeface="Times New Roman" pitchFamily="18" charset="0"/>
              </a:rPr>
              <a:t>b(baru) 	= b(lama) + y</a:t>
            </a:r>
            <a:br>
              <a:rPr lang="en-US" sz="2000" dirty="0">
                <a:latin typeface="Times New Roman" pitchFamily="18" charset="0"/>
              </a:rPr>
            </a:br>
            <a:r>
              <a:rPr lang="en-US" sz="2000" dirty="0">
                <a:latin typeface="Times New Roman" pitchFamily="18" charset="0"/>
              </a:rPr>
              <a:t>		</a:t>
            </a:r>
            <a:r>
              <a:rPr lang="id-ID" sz="2000" dirty="0">
                <a:latin typeface="Times New Roman" pitchFamily="18" charset="0"/>
              </a:rPr>
              <a:t>= (−2) + (−1)</a:t>
            </a:r>
            <a:r>
              <a:rPr lang="en-US" sz="2000" dirty="0">
                <a:latin typeface="Times New Roman" pitchFamily="18" charset="0"/>
              </a:rPr>
              <a:t> </a:t>
            </a:r>
            <a:r>
              <a:rPr lang="id-ID" sz="2000" dirty="0">
                <a:latin typeface="Times New Roman" pitchFamily="18" charset="0"/>
              </a:rPr>
              <a:t>= −3</a:t>
            </a:r>
            <a:endParaRPr lang="en-US" sz="2000" dirty="0">
              <a:latin typeface="Times New Roman" pitchFamily="18" charset="0"/>
            </a:endParaRPr>
          </a:p>
          <a:p>
            <a:pPr lvl="1"/>
            <a:endParaRPr lang="en-US" sz="2000" dirty="0">
              <a:latin typeface="Times New Roman" pitchFamily="18" charset="0"/>
            </a:endParaRPr>
          </a:p>
          <a:p>
            <a:endParaRPr lang="en-US" sz="1100" dirty="0">
              <a:latin typeface="Times New Roman" pitchFamily="18" charset="0"/>
            </a:endParaRPr>
          </a:p>
        </p:txBody>
      </p:sp>
      <p:pic>
        <p:nvPicPr>
          <p:cNvPr id="11"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844824"/>
            <a:ext cx="1980953" cy="10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69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28</a:t>
            </a:fld>
            <a:endParaRPr lang="ms-MY"/>
          </a:p>
        </p:txBody>
      </p:sp>
      <p:sp>
        <p:nvSpPr>
          <p:cNvPr id="10" name="Content Placeholder 9"/>
          <p:cNvSpPr>
            <a:spLocks noGrp="1"/>
          </p:cNvSpPr>
          <p:nvPr>
            <p:ph sz="half" idx="1"/>
          </p:nvPr>
        </p:nvSpPr>
        <p:spPr/>
        <p:txBody>
          <a:bodyPr>
            <a:noAutofit/>
          </a:bodyPr>
          <a:lstStyle/>
          <a:p>
            <a:r>
              <a:rPr lang="id-ID" sz="1800" dirty="0">
                <a:latin typeface="Times New Roman" pitchFamily="18" charset="0"/>
              </a:rPr>
              <a:t>Disini diperoleh nilai bobot  dan bias sebagai berikut : </a:t>
            </a:r>
            <a:br>
              <a:rPr lang="en-US" sz="1800" dirty="0">
                <a:latin typeface="Times New Roman" pitchFamily="18" charset="0"/>
              </a:rPr>
            </a:br>
            <a:r>
              <a:rPr lang="id-ID" sz="1800" dirty="0">
                <a:latin typeface="Times New Roman" pitchFamily="18" charset="0"/>
              </a:rPr>
              <a:t>w1 = 2</a:t>
            </a:r>
            <a:r>
              <a:rPr lang="en-US" sz="1800" dirty="0">
                <a:latin typeface="Times New Roman" pitchFamily="18" charset="0"/>
              </a:rPr>
              <a:t>; </a:t>
            </a:r>
            <a:r>
              <a:rPr lang="id-ID" sz="1800" dirty="0">
                <a:latin typeface="Times New Roman" pitchFamily="18" charset="0"/>
              </a:rPr>
              <a:t>w2 = 2	dan</a:t>
            </a:r>
            <a:r>
              <a:rPr lang="en-US" sz="1800" dirty="0">
                <a:latin typeface="Times New Roman" pitchFamily="18" charset="0"/>
              </a:rPr>
              <a:t> </a:t>
            </a:r>
            <a:r>
              <a:rPr lang="id-ID" sz="1800" dirty="0">
                <a:latin typeface="Times New Roman" pitchFamily="18" charset="0"/>
              </a:rPr>
              <a:t>b = </a:t>
            </a:r>
            <a:r>
              <a:rPr lang="id-ID" sz="1800" b="1" dirty="0">
                <a:latin typeface="Times New Roman" pitchFamily="18" charset="0"/>
              </a:rPr>
              <a:t>−</a:t>
            </a:r>
            <a:r>
              <a:rPr lang="id-ID" sz="1800" dirty="0">
                <a:latin typeface="Times New Roman" pitchFamily="18" charset="0"/>
              </a:rPr>
              <a:t>2. </a:t>
            </a:r>
            <a:br>
              <a:rPr lang="en-US" sz="1800" dirty="0">
                <a:latin typeface="Times New Roman" pitchFamily="18" charset="0"/>
              </a:rPr>
            </a:br>
            <a:r>
              <a:rPr lang="id-ID" sz="1800" dirty="0">
                <a:latin typeface="Times New Roman" pitchFamily="18" charset="0"/>
              </a:rPr>
              <a:t>Nilai-nilai ini dipakai untuk menguji seluruh data masukan, hasilnya </a:t>
            </a:r>
            <a:r>
              <a:rPr lang="en-US" sz="1800" dirty="0" err="1">
                <a:latin typeface="Times New Roman" pitchFamily="18" charset="0"/>
              </a:rPr>
              <a:t>seperti</a:t>
            </a:r>
            <a:r>
              <a:rPr lang="en-US" sz="1800" dirty="0">
                <a:latin typeface="Times New Roman" pitchFamily="18" charset="0"/>
              </a:rPr>
              <a:t> </a:t>
            </a:r>
            <a:r>
              <a:rPr lang="en-US" sz="1800" dirty="0" err="1">
                <a:latin typeface="Times New Roman" pitchFamily="18" charset="0"/>
              </a:rPr>
              <a:t>pada</a:t>
            </a:r>
            <a:r>
              <a:rPr lang="en-US" sz="1800" dirty="0">
                <a:latin typeface="Times New Roman" pitchFamily="18" charset="0"/>
              </a:rPr>
              <a:t> </a:t>
            </a:r>
            <a:r>
              <a:rPr lang="en-US" sz="1800" dirty="0" err="1">
                <a:latin typeface="Times New Roman" pitchFamily="18" charset="0"/>
              </a:rPr>
              <a:t>tabel</a:t>
            </a:r>
            <a:r>
              <a:rPr lang="en-US" sz="1800" dirty="0">
                <a:latin typeface="Times New Roman" pitchFamily="18" charset="0"/>
              </a:rPr>
              <a:t> </a:t>
            </a:r>
            <a:r>
              <a:rPr lang="en-US" sz="1800" dirty="0" err="1">
                <a:latin typeface="Times New Roman" pitchFamily="18" charset="0"/>
              </a:rPr>
              <a:t>disamping</a:t>
            </a:r>
            <a:r>
              <a:rPr lang="id-ID" sz="1800" dirty="0">
                <a:latin typeface="Times New Roman" pitchFamily="18" charset="0"/>
              </a:rPr>
              <a:t>:</a:t>
            </a:r>
            <a:endParaRPr lang="en-US" sz="1800" dirty="0">
              <a:latin typeface="Times New Roman" pitchFamily="18" charset="0"/>
            </a:endParaRPr>
          </a:p>
          <a:p>
            <a:endParaRPr lang="en-US" sz="1800" dirty="0">
              <a:latin typeface="Times New Roman" pitchFamily="18" charset="0"/>
            </a:endParaRPr>
          </a:p>
          <a:p>
            <a:r>
              <a:rPr lang="id-ID" sz="1800" dirty="0">
                <a:latin typeface="Times New Roman" pitchFamily="18" charset="0"/>
              </a:rPr>
              <a:t>Terlihat bahwa nilai </a:t>
            </a:r>
            <a:r>
              <a:rPr lang="id-ID" sz="1800" i="1" dirty="0">
                <a:latin typeface="Times New Roman" pitchFamily="18" charset="0"/>
              </a:rPr>
              <a:t>f</a:t>
            </a:r>
            <a:r>
              <a:rPr lang="id-ID" sz="1800" dirty="0">
                <a:latin typeface="Times New Roman" pitchFamily="18" charset="0"/>
              </a:rPr>
              <a:t>(net) sama dengan target yang diinginkan pada fungsi logika “AND”. Ini berarti untuk masukan bipolar dan keluaran bipolar dua input, jaringan bisa mengenali pola fungsi logika “AND”.</a:t>
            </a:r>
            <a:r>
              <a:rPr lang="en-US" sz="1800" dirty="0">
                <a:latin typeface="Times New Roman" pitchFamily="18" charset="0"/>
              </a:rPr>
              <a:t> </a:t>
            </a:r>
          </a:p>
          <a:p>
            <a:endParaRPr lang="en-US" sz="1800" dirty="0">
              <a:latin typeface="Times New Roman" pitchFamily="18" charset="0"/>
            </a:endParaRPr>
          </a:p>
          <a:p>
            <a:endParaRPr lang="en-US" sz="1800" dirty="0">
              <a:latin typeface="Times New Roman" pitchFamily="18" charset="0"/>
            </a:endParaRPr>
          </a:p>
        </p:txBody>
      </p:sp>
      <p:pic>
        <p:nvPicPr>
          <p:cNvPr id="9" name="Picture 4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3321743"/>
            <a:ext cx="4038600" cy="108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24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Hebb</a:t>
            </a:r>
            <a:r>
              <a:rPr lang="en-US" dirty="0"/>
              <a:t> (2)</a:t>
            </a:r>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29</a:t>
            </a:fld>
            <a:endParaRPr lang="ms-MY"/>
          </a:p>
        </p:txBody>
      </p:sp>
      <p:pic>
        <p:nvPicPr>
          <p:cNvPr id="10"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52128" y="4796945"/>
            <a:ext cx="5962020" cy="12243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71013"/>
          <a:stretch/>
        </p:blipFill>
        <p:spPr bwMode="auto">
          <a:xfrm>
            <a:off x="6732776" y="4724936"/>
            <a:ext cx="1728192" cy="12243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6945" y="1628800"/>
            <a:ext cx="7213447" cy="3232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8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Pendahuluan</a:t>
            </a:r>
            <a:endParaRPr lang="en-US" dirty="0"/>
          </a:p>
        </p:txBody>
      </p:sp>
      <p:sp>
        <p:nvSpPr>
          <p:cNvPr id="4" name="Content Placeholder 3"/>
          <p:cNvSpPr>
            <a:spLocks noGrp="1"/>
          </p:cNvSpPr>
          <p:nvPr>
            <p:ph idx="1"/>
          </p:nvPr>
        </p:nvSpPr>
        <p:spPr/>
        <p:txBody>
          <a:bodyPr>
            <a:noAutofit/>
          </a:bodyPr>
          <a:lstStyle/>
          <a:p>
            <a:pPr>
              <a:spcBef>
                <a:spcPct val="50000"/>
              </a:spcBef>
            </a:pPr>
            <a:r>
              <a:rPr lang="nl-NL" sz="1800" dirty="0" err="1">
                <a:solidFill>
                  <a:srgbClr val="FF3300"/>
                </a:solidFill>
                <a:latin typeface="Times New Roman" pitchFamily="18" charset="0"/>
              </a:rPr>
              <a:t>Jaringan</a:t>
            </a:r>
            <a:r>
              <a:rPr lang="nl-NL" sz="1800" dirty="0">
                <a:solidFill>
                  <a:srgbClr val="FF3300"/>
                </a:solidFill>
                <a:latin typeface="Times New Roman" pitchFamily="18" charset="0"/>
              </a:rPr>
              <a:t> </a:t>
            </a:r>
            <a:r>
              <a:rPr lang="nl-NL" sz="1800" dirty="0" err="1">
                <a:solidFill>
                  <a:srgbClr val="FF3300"/>
                </a:solidFill>
                <a:latin typeface="Times New Roman" pitchFamily="18" charset="0"/>
              </a:rPr>
              <a:t>Syaraf</a:t>
            </a:r>
            <a:r>
              <a:rPr lang="nl-NL" sz="1800" dirty="0">
                <a:solidFill>
                  <a:srgbClr val="FF3300"/>
                </a:solidFill>
                <a:latin typeface="Times New Roman" pitchFamily="18" charset="0"/>
              </a:rPr>
              <a:t> </a:t>
            </a:r>
            <a:r>
              <a:rPr lang="nl-NL" sz="1800" dirty="0" err="1">
                <a:solidFill>
                  <a:srgbClr val="FF3300"/>
                </a:solidFill>
                <a:latin typeface="Times New Roman" pitchFamily="18" charset="0"/>
              </a:rPr>
              <a:t>Tiruan</a:t>
            </a:r>
            <a:r>
              <a:rPr lang="nl-NL" sz="1800" dirty="0">
                <a:latin typeface="Times New Roman" pitchFamily="18" charset="0"/>
              </a:rPr>
              <a:t> (</a:t>
            </a:r>
            <a:r>
              <a:rPr lang="nl-NL" sz="1800" i="1" dirty="0" err="1">
                <a:latin typeface="Times New Roman" pitchFamily="18" charset="0"/>
              </a:rPr>
              <a:t>Artificial</a:t>
            </a:r>
            <a:r>
              <a:rPr lang="nl-NL" sz="1800" i="1" dirty="0">
                <a:latin typeface="Times New Roman" pitchFamily="18" charset="0"/>
              </a:rPr>
              <a:t> </a:t>
            </a:r>
            <a:r>
              <a:rPr lang="nl-NL" sz="1800" i="1" dirty="0" err="1">
                <a:latin typeface="Times New Roman" pitchFamily="18" charset="0"/>
              </a:rPr>
              <a:t>Neural</a:t>
            </a:r>
            <a:r>
              <a:rPr lang="nl-NL" sz="1800" i="1" dirty="0">
                <a:latin typeface="Times New Roman" pitchFamily="18" charset="0"/>
              </a:rPr>
              <a:t> Network</a:t>
            </a:r>
            <a:r>
              <a:rPr lang="nl-NL" sz="1800" dirty="0">
                <a:latin typeface="Times New Roman" pitchFamily="18" charset="0"/>
              </a:rPr>
              <a:t>) </a:t>
            </a:r>
            <a:r>
              <a:rPr lang="nl-NL" sz="1800" dirty="0" err="1">
                <a:latin typeface="Times New Roman" pitchFamily="18" charset="0"/>
              </a:rPr>
              <a:t>adalah</a:t>
            </a:r>
            <a:r>
              <a:rPr lang="nl-NL" sz="1800" dirty="0">
                <a:latin typeface="Times New Roman" pitchFamily="18" charset="0"/>
              </a:rPr>
              <a:t> paradigma pengolahan informasi yang terinspirasi oleh sistem saraf secara biologis</a:t>
            </a:r>
          </a:p>
          <a:p>
            <a:pPr>
              <a:spcBef>
                <a:spcPct val="50000"/>
              </a:spcBef>
            </a:pPr>
            <a:r>
              <a:rPr lang="nl-NL" sz="1800" dirty="0">
                <a:latin typeface="Times New Roman" pitchFamily="18" charset="0"/>
              </a:rPr>
              <a:t>Cara </a:t>
            </a:r>
            <a:r>
              <a:rPr lang="nl-NL" sz="1800" dirty="0" err="1">
                <a:latin typeface="Times New Roman" pitchFamily="18" charset="0"/>
              </a:rPr>
              <a:t>kerja</a:t>
            </a:r>
            <a:r>
              <a:rPr lang="nl-NL" sz="1800" dirty="0">
                <a:latin typeface="Times New Roman" pitchFamily="18" charset="0"/>
              </a:rPr>
              <a:t> JST: belajar melalui contoh. </a:t>
            </a:r>
          </a:p>
          <a:p>
            <a:pPr>
              <a:spcBef>
                <a:spcPct val="50000"/>
              </a:spcBef>
            </a:pPr>
            <a:r>
              <a:rPr lang="nl-NL" sz="1800" dirty="0">
                <a:latin typeface="Times New Roman" pitchFamily="18" charset="0"/>
              </a:rPr>
              <a:t>Contoh area penelitian: pengenalan pola atau klasifikasi data, melalui proses pembelajaran.</a:t>
            </a:r>
          </a:p>
          <a:p>
            <a:pPr>
              <a:spcBef>
                <a:spcPct val="50000"/>
              </a:spcBef>
            </a:pPr>
            <a:r>
              <a:rPr lang="sv-SE" sz="1800" dirty="0">
                <a:latin typeface="Times New Roman" pitchFamily="18" charset="0"/>
              </a:rPr>
              <a:t>Arti Penting JST:</a:t>
            </a:r>
          </a:p>
          <a:p>
            <a:pPr lvl="1">
              <a:spcBef>
                <a:spcPct val="50000"/>
              </a:spcBef>
            </a:pPr>
            <a:r>
              <a:rPr lang="nl-NL" sz="1500" dirty="0">
                <a:latin typeface="Times New Roman" pitchFamily="18" charset="0"/>
              </a:rPr>
              <a:t>mampu menyelesaikan permasalahan yang tidak terstruktur dan sulit didefinisikan, </a:t>
            </a:r>
          </a:p>
          <a:p>
            <a:pPr lvl="1">
              <a:spcBef>
                <a:spcPct val="50000"/>
              </a:spcBef>
            </a:pPr>
            <a:r>
              <a:rPr lang="nl-NL" sz="1500" dirty="0">
                <a:latin typeface="Times New Roman" pitchFamily="18" charset="0"/>
              </a:rPr>
              <a:t>dapat belajar dari pengalaman, </a:t>
            </a:r>
          </a:p>
          <a:p>
            <a:pPr lvl="1">
              <a:spcBef>
                <a:spcPct val="50000"/>
              </a:spcBef>
            </a:pPr>
            <a:r>
              <a:rPr lang="nl-NL" sz="1500" dirty="0" err="1">
                <a:latin typeface="Times New Roman" pitchFamily="18" charset="0"/>
              </a:rPr>
              <a:t>mampu</a:t>
            </a:r>
            <a:r>
              <a:rPr lang="nl-NL" sz="1500" dirty="0">
                <a:latin typeface="Times New Roman" pitchFamily="18" charset="0"/>
              </a:rPr>
              <a:t> memilih suatu input data ke dalam kategori tertentu yang sudah ditetapkan (klasifikasi), </a:t>
            </a:r>
          </a:p>
          <a:p>
            <a:pPr lvl="1">
              <a:spcBef>
                <a:spcPct val="50000"/>
              </a:spcBef>
            </a:pPr>
            <a:r>
              <a:rPr lang="nl-NL" sz="1500" dirty="0">
                <a:latin typeface="Times New Roman" pitchFamily="18" charset="0"/>
              </a:rPr>
              <a:t>mampu menggambarkan suatu obyek secara keseluruhan walau dengan data yang tidak lengkap</a:t>
            </a:r>
          </a:p>
          <a:p>
            <a:pPr lvl="1">
              <a:spcBef>
                <a:spcPct val="50000"/>
              </a:spcBef>
            </a:pPr>
            <a:r>
              <a:rPr lang="nl-NL" sz="1500" dirty="0">
                <a:latin typeface="Times New Roman" pitchFamily="18" charset="0"/>
              </a:rPr>
              <a:t>mempunyai kemampuan mengolah data-data input tanpa harus mempunyai target (</a:t>
            </a:r>
            <a:r>
              <a:rPr lang="nl-NL" sz="1500" i="1" dirty="0">
                <a:latin typeface="Times New Roman" pitchFamily="18" charset="0"/>
              </a:rPr>
              <a:t>Self organizing</a:t>
            </a:r>
            <a:r>
              <a:rPr lang="nl-NL" sz="1500" dirty="0">
                <a:latin typeface="Times New Roman" pitchFamily="18" charset="0"/>
              </a:rPr>
              <a:t>), </a:t>
            </a:r>
          </a:p>
          <a:p>
            <a:pPr lvl="1">
              <a:spcBef>
                <a:spcPct val="50000"/>
              </a:spcBef>
            </a:pPr>
            <a:r>
              <a:rPr lang="nl-NL" sz="1500" dirty="0">
                <a:latin typeface="Times New Roman" pitchFamily="18" charset="0"/>
              </a:rPr>
              <a:t>mampu menemukan suatu jawaban terbaik sehingga mampu meminimalisasi fungsi biaya (optimasi).</a:t>
            </a:r>
            <a:r>
              <a:rPr lang="en-US" sz="1500" dirty="0">
                <a:latin typeface="Times New Roman" pitchFamily="18" charset="0"/>
              </a:rPr>
              <a:t> </a:t>
            </a:r>
            <a:r>
              <a:rPr lang="nl-NL" sz="1400" dirty="0">
                <a:latin typeface="Times New Roman" pitchFamily="18" charset="0"/>
              </a:rPr>
              <a:t> </a:t>
            </a:r>
            <a:endParaRPr lang="en-US" sz="1400" dirty="0">
              <a:latin typeface="Times New Roman" pitchFamily="18" charset="0"/>
            </a:endParaRPr>
          </a:p>
          <a:p>
            <a:endParaRPr lang="en-US" sz="1600" dirty="0"/>
          </a:p>
        </p:txBody>
      </p:sp>
    </p:spTree>
    <p:extLst>
      <p:ext uri="{BB962C8B-B14F-4D97-AF65-F5344CB8AC3E}">
        <p14:creationId xmlns:p14="http://schemas.microsoft.com/office/powerpoint/2010/main" val="2214902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Hebb</a:t>
            </a:r>
            <a:r>
              <a:rPr lang="en-US" dirty="0"/>
              <a:t> (2)</a:t>
            </a:r>
          </a:p>
        </p:txBody>
      </p:sp>
      <p:sp>
        <p:nvSpPr>
          <p:cNvPr id="4" name="Content Placeholder 3"/>
          <p:cNvSpPr>
            <a:spLocks noGrp="1"/>
          </p:cNvSpPr>
          <p:nvPr>
            <p:ph sz="half" idx="1"/>
          </p:nvPr>
        </p:nvSpPr>
        <p:spPr/>
        <p:txBody>
          <a:bodyPr>
            <a:noAutofit/>
          </a:bodyPr>
          <a:lstStyle/>
          <a:p>
            <a:r>
              <a:rPr lang="id-ID" sz="1600" b="1" dirty="0">
                <a:latin typeface="Times New Roman" pitchFamily="18" charset="0"/>
              </a:rPr>
              <a:t>Inisialisasi bobot dan bias :</a:t>
            </a:r>
            <a:r>
              <a:rPr lang="id-ID" sz="1800" dirty="0">
                <a:latin typeface="Times New Roman" pitchFamily="18" charset="0"/>
              </a:rPr>
              <a:t>	</a:t>
            </a:r>
          </a:p>
          <a:p>
            <a:pPr marL="615950" lvl="1"/>
            <a:r>
              <a:rPr lang="id-ID" sz="1400" dirty="0"/>
              <a:t>w1 = w2 = w3 = w4 = w5 = w6 = w7 = w8 = w9 = 0</a:t>
            </a:r>
            <a:endParaRPr lang="en-US" sz="1400" dirty="0"/>
          </a:p>
          <a:p>
            <a:pPr marL="615950" lvl="1"/>
            <a:r>
              <a:rPr lang="id-ID" sz="1400" dirty="0"/>
              <a:t>bias  b = 0</a:t>
            </a:r>
            <a:endParaRPr lang="en-US" sz="1400" dirty="0"/>
          </a:p>
          <a:p>
            <a:r>
              <a:rPr lang="id-ID" sz="1600" b="1" dirty="0">
                <a:latin typeface="Times New Roman" pitchFamily="18" charset="0"/>
              </a:rPr>
              <a:t>Perubahan bobot dan bias untuk pola ke</a:t>
            </a:r>
            <a:r>
              <a:rPr lang="en-US" sz="1600" b="1" dirty="0">
                <a:latin typeface="Times New Roman" pitchFamily="18" charset="0"/>
              </a:rPr>
              <a:t>-</a:t>
            </a:r>
            <a:r>
              <a:rPr lang="id-ID" sz="1600" b="1" dirty="0">
                <a:latin typeface="Times New Roman" pitchFamily="18" charset="0"/>
              </a:rPr>
              <a:t>1:</a:t>
            </a:r>
          </a:p>
          <a:p>
            <a:pPr marL="615950" lvl="1"/>
            <a:r>
              <a:rPr lang="id-ID" sz="1400" dirty="0"/>
              <a:t>w1(baru) = w1(lama) + x1*y = 0 + 1.1 = 1</a:t>
            </a:r>
          </a:p>
          <a:p>
            <a:pPr marL="615950" lvl="1"/>
            <a:r>
              <a:rPr lang="id-ID" sz="1400" dirty="0"/>
              <a:t>w2(baru) = w2(lama) + x2*y = 0 + 1.1 = 1</a:t>
            </a:r>
          </a:p>
          <a:p>
            <a:pPr marL="615950" lvl="1"/>
            <a:r>
              <a:rPr lang="id-ID" sz="1400" dirty="0"/>
              <a:t>w3(baru) = w3(lama) + x3*y = 0 + 1.1 = 1</a:t>
            </a:r>
          </a:p>
          <a:p>
            <a:pPr marL="615950" lvl="1"/>
            <a:r>
              <a:rPr lang="id-ID" sz="1400" dirty="0"/>
              <a:t>w4(baru)  w4(lama) + x4*y = 0 + (−1).1 = −1</a:t>
            </a:r>
          </a:p>
          <a:p>
            <a:pPr marL="615950" lvl="1"/>
            <a:r>
              <a:rPr lang="id-ID" sz="1400" dirty="0"/>
              <a:t>w5(baru) = w5(lama) + x5*y = 0 + 1.1 = 1</a:t>
            </a:r>
          </a:p>
          <a:p>
            <a:pPr marL="615950" lvl="1"/>
            <a:r>
              <a:rPr lang="id-ID" sz="1400" dirty="0"/>
              <a:t>w6(baru) = w6(lama) + x6*y = 0 + (−1).1 = −1</a:t>
            </a:r>
          </a:p>
          <a:p>
            <a:pPr marL="615950" lvl="1"/>
            <a:r>
              <a:rPr lang="id-ID" sz="1400" dirty="0"/>
              <a:t>w7(baru) = w7(lama) + x7*y = 0 + (−1).1 = −1     </a:t>
            </a:r>
          </a:p>
          <a:p>
            <a:pPr marL="615950" lvl="1"/>
            <a:r>
              <a:rPr lang="id-ID" sz="1400" dirty="0"/>
              <a:t>w8(baru) = w8(lama) + x8*y = 0 + 1.1 = 1</a:t>
            </a:r>
          </a:p>
          <a:p>
            <a:pPr marL="615950" lvl="1"/>
            <a:r>
              <a:rPr lang="id-ID" sz="1400" dirty="0"/>
              <a:t>w9(baru) = w9(lama) + x9*y = 0 + (−1).1 = −1     </a:t>
            </a:r>
          </a:p>
          <a:p>
            <a:pPr marL="615950" lvl="1"/>
            <a:r>
              <a:rPr lang="id-ID" sz="1400" dirty="0"/>
              <a:t>b(baru)   = b(lama) + y = 0 + 1 = 1</a:t>
            </a:r>
            <a:endParaRPr lang="en-US" sz="1400" dirty="0"/>
          </a:p>
        </p:txBody>
      </p:sp>
      <p:sp>
        <p:nvSpPr>
          <p:cNvPr id="8" name="Content Placeholder 7"/>
          <p:cNvSpPr>
            <a:spLocks noGrp="1"/>
          </p:cNvSpPr>
          <p:nvPr>
            <p:ph sz="half" idx="2"/>
          </p:nvPr>
        </p:nvSpPr>
        <p:spPr/>
        <p:txBody>
          <a:bodyPr>
            <a:normAutofit fontScale="62500" lnSpcReduction="20000"/>
          </a:bodyPr>
          <a:lstStyle/>
          <a:p>
            <a:r>
              <a:rPr lang="id-ID" dirty="0"/>
              <a:t>Perubahan bobot dan bias untuk pola ke-2:</a:t>
            </a:r>
          </a:p>
          <a:p>
            <a:pPr marL="723900" lvl="1" indent="-266700">
              <a:tabLst>
                <a:tab pos="723900" algn="l"/>
                <a:tab pos="1524000" algn="l"/>
              </a:tabLst>
            </a:pPr>
            <a:r>
              <a:rPr lang="id-ID" dirty="0"/>
              <a:t>w1(baru) </a:t>
            </a:r>
            <a:br>
              <a:rPr lang="en-US" dirty="0"/>
            </a:br>
            <a:r>
              <a:rPr lang="id-ID" dirty="0"/>
              <a:t>= w1(lama) + x1*y = 1 + 1. (−1) = 0   </a:t>
            </a:r>
          </a:p>
          <a:p>
            <a:pPr marL="723900" lvl="1" indent="-266700">
              <a:tabLst>
                <a:tab pos="723900" algn="l"/>
                <a:tab pos="1524000" algn="l"/>
              </a:tabLst>
            </a:pPr>
            <a:r>
              <a:rPr lang="id-ID" dirty="0"/>
              <a:t>w2(baru) </a:t>
            </a:r>
            <a:br>
              <a:rPr lang="en-US" dirty="0"/>
            </a:br>
            <a:r>
              <a:rPr lang="id-ID" dirty="0"/>
              <a:t>= w2(lama) + x2*y = 1 + (−1). (−1) = 2</a:t>
            </a:r>
          </a:p>
          <a:p>
            <a:pPr marL="723900" lvl="1" indent="-266700">
              <a:tabLst>
                <a:tab pos="723900" algn="l"/>
                <a:tab pos="1524000" algn="l"/>
              </a:tabLst>
            </a:pPr>
            <a:r>
              <a:rPr lang="id-ID" dirty="0"/>
              <a:t>w3(baru) </a:t>
            </a:r>
            <a:br>
              <a:rPr lang="en-US" dirty="0"/>
            </a:br>
            <a:r>
              <a:rPr lang="id-ID" dirty="0"/>
              <a:t>= w3(lama) + x3*y = 1 + 1. (−1) = 0</a:t>
            </a:r>
          </a:p>
          <a:p>
            <a:pPr marL="723900" lvl="1" indent="-266700">
              <a:tabLst>
                <a:tab pos="723900" algn="l"/>
                <a:tab pos="1524000" algn="l"/>
              </a:tabLst>
            </a:pPr>
            <a:r>
              <a:rPr lang="id-ID" dirty="0"/>
              <a:t>w4(baru) </a:t>
            </a:r>
            <a:br>
              <a:rPr lang="en-US" dirty="0"/>
            </a:br>
            <a:r>
              <a:rPr lang="id-ID" dirty="0"/>
              <a:t>= w4(lama) + x4*y = (−1) + 1.(−1) = −2</a:t>
            </a:r>
          </a:p>
          <a:p>
            <a:pPr marL="723900" lvl="1" indent="-266700">
              <a:tabLst>
                <a:tab pos="723900" algn="l"/>
                <a:tab pos="1524000" algn="l"/>
              </a:tabLst>
            </a:pPr>
            <a:r>
              <a:rPr lang="id-ID" dirty="0"/>
              <a:t>w5(baru) </a:t>
            </a:r>
            <a:br>
              <a:rPr lang="en-US" dirty="0"/>
            </a:br>
            <a:r>
              <a:rPr lang="id-ID" dirty="0"/>
              <a:t>= w5(lama) + x5*y = 1 + (−1). (−1) = 2</a:t>
            </a:r>
          </a:p>
          <a:p>
            <a:pPr marL="723900" lvl="1" indent="-266700">
              <a:tabLst>
                <a:tab pos="723900" algn="l"/>
                <a:tab pos="1524000" algn="l"/>
              </a:tabLst>
            </a:pPr>
            <a:r>
              <a:rPr lang="id-ID" dirty="0"/>
              <a:t>w6(baru) </a:t>
            </a:r>
            <a:br>
              <a:rPr lang="en-US" dirty="0"/>
            </a:br>
            <a:r>
              <a:rPr lang="id-ID" dirty="0"/>
              <a:t>= w6(lama) + x6*y = (−1) + 1.(−1) = −2</a:t>
            </a:r>
          </a:p>
          <a:p>
            <a:pPr marL="723900" lvl="1" indent="-266700">
              <a:tabLst>
                <a:tab pos="723900" algn="l"/>
                <a:tab pos="1524000" algn="l"/>
              </a:tabLst>
            </a:pPr>
            <a:r>
              <a:rPr lang="id-ID" dirty="0"/>
              <a:t>w7(baru) </a:t>
            </a:r>
            <a:br>
              <a:rPr lang="en-US" dirty="0"/>
            </a:br>
            <a:r>
              <a:rPr lang="id-ID" dirty="0"/>
              <a:t>= w7(lama) + x7*y = (−1) + 1. (−1) = −2</a:t>
            </a:r>
          </a:p>
          <a:p>
            <a:pPr marL="723900" lvl="1" indent="-266700">
              <a:tabLst>
                <a:tab pos="723900" algn="l"/>
                <a:tab pos="1524000" algn="l"/>
              </a:tabLst>
            </a:pPr>
            <a:r>
              <a:rPr lang="id-ID" dirty="0"/>
              <a:t>w8(baru) </a:t>
            </a:r>
            <a:br>
              <a:rPr lang="en-US" dirty="0"/>
            </a:br>
            <a:r>
              <a:rPr lang="id-ID" dirty="0"/>
              <a:t>= w8(lama) + x8*y = 1 + 1. (−1) = 0</a:t>
            </a:r>
          </a:p>
          <a:p>
            <a:pPr marL="723900" lvl="1" indent="-266700">
              <a:tabLst>
                <a:tab pos="723900" algn="l"/>
                <a:tab pos="1524000" algn="l"/>
              </a:tabLst>
            </a:pPr>
            <a:r>
              <a:rPr lang="id-ID" dirty="0"/>
              <a:t>w9(baru) </a:t>
            </a:r>
            <a:br>
              <a:rPr lang="en-US" dirty="0"/>
            </a:br>
            <a:r>
              <a:rPr lang="id-ID" dirty="0"/>
              <a:t>= w9(lama) + x9*y = (−1) + 1. (−1) = −2</a:t>
            </a:r>
          </a:p>
          <a:p>
            <a:pPr marL="723900" lvl="1" indent="-266700">
              <a:tabLst>
                <a:tab pos="723900" algn="l"/>
                <a:tab pos="1524000" algn="l"/>
              </a:tabLst>
            </a:pPr>
            <a:r>
              <a:rPr lang="id-ID" dirty="0"/>
              <a:t>b(baru)   = b(lama) + y = 1 + (−1) = 0</a:t>
            </a:r>
            <a:endParaRPr lang="en-US" dirty="0"/>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30</a:t>
            </a:fld>
            <a:endParaRPr lang="ms-MY"/>
          </a:p>
        </p:txBody>
      </p:sp>
    </p:spTree>
    <p:extLst>
      <p:ext uri="{BB962C8B-B14F-4D97-AF65-F5344CB8AC3E}">
        <p14:creationId xmlns:p14="http://schemas.microsoft.com/office/powerpoint/2010/main" val="1202411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Hebb</a:t>
            </a:r>
            <a:r>
              <a:rPr lang="en-US" dirty="0"/>
              <a:t> (2)</a:t>
            </a:r>
          </a:p>
        </p:txBody>
      </p:sp>
      <p:sp>
        <p:nvSpPr>
          <p:cNvPr id="4" name="Content Placeholder 3"/>
          <p:cNvSpPr>
            <a:spLocks noGrp="1"/>
          </p:cNvSpPr>
          <p:nvPr>
            <p:ph sz="half" idx="1"/>
          </p:nvPr>
        </p:nvSpPr>
        <p:spPr/>
        <p:txBody>
          <a:bodyPr>
            <a:noAutofit/>
          </a:bodyPr>
          <a:lstStyle/>
          <a:p>
            <a:r>
              <a:rPr lang="id-ID" sz="1800" dirty="0">
                <a:latin typeface="Times New Roman" pitchFamily="18" charset="0"/>
              </a:rPr>
              <a:t>Diperoleh nilai :</a:t>
            </a:r>
          </a:p>
          <a:p>
            <a:pPr lvl="1"/>
            <a:r>
              <a:rPr lang="id-ID" sz="1400" dirty="0">
                <a:latin typeface="Times New Roman" pitchFamily="18" charset="0"/>
              </a:rPr>
              <a:t>w1 = 0, w2 = 2, w3 = 0, w4 = −2, w5 = 2, w6 = −2, w7 = −2, w8 = 0, w9 = −2, </a:t>
            </a:r>
            <a:endParaRPr lang="en-US" sz="1400" dirty="0">
              <a:latin typeface="Times New Roman" pitchFamily="18" charset="0"/>
            </a:endParaRPr>
          </a:p>
          <a:p>
            <a:pPr lvl="1"/>
            <a:r>
              <a:rPr lang="id-ID" sz="1400" dirty="0">
                <a:latin typeface="Times New Roman" pitchFamily="18" charset="0"/>
              </a:rPr>
              <a:t>dan b = 0</a:t>
            </a:r>
          </a:p>
          <a:p>
            <a:r>
              <a:rPr lang="id-ID" sz="1800" dirty="0">
                <a:latin typeface="Times New Roman" pitchFamily="18" charset="0"/>
              </a:rPr>
              <a:t>Nilai-nilai ini dipakai untuk menguji seluruh data masukan, hasilnya adalah</a:t>
            </a:r>
            <a:r>
              <a:rPr lang="en-US" sz="1800" dirty="0">
                <a:latin typeface="Times New Roman" pitchFamily="18" charset="0"/>
              </a:rPr>
              <a:t>:</a:t>
            </a:r>
            <a:endParaRPr lang="id-ID" sz="1800" b="1" dirty="0">
              <a:latin typeface="Times New Roman" pitchFamily="18" charset="0"/>
            </a:endParaRPr>
          </a:p>
          <a:p>
            <a:pPr marL="0" indent="0">
              <a:buNone/>
            </a:pPr>
            <a:r>
              <a:rPr lang="en-US" sz="1800" b="1" dirty="0">
                <a:latin typeface="Times New Roman" pitchFamily="18" charset="0"/>
              </a:rPr>
              <a:t>		</a:t>
            </a:r>
          </a:p>
          <a:p>
            <a:endParaRPr lang="en-US" sz="1800" b="1" dirty="0">
              <a:latin typeface="Times New Roman" pitchFamily="18" charset="0"/>
            </a:endParaRPr>
          </a:p>
          <a:p>
            <a:endParaRPr lang="en-US" sz="1800" b="1" dirty="0">
              <a:latin typeface="Times New Roman" pitchFamily="18" charset="0"/>
            </a:endParaRPr>
          </a:p>
          <a:p>
            <a:pPr marL="0" indent="0">
              <a:buNone/>
              <a:tabLst>
                <a:tab pos="355600" algn="l"/>
              </a:tabLst>
            </a:pPr>
            <a:r>
              <a:rPr lang="en-US" sz="1800" b="1" dirty="0">
                <a:latin typeface="Times New Roman" pitchFamily="18" charset="0"/>
              </a:rPr>
              <a:t>	(k</a:t>
            </a:r>
            <a:r>
              <a:rPr lang="id-ID" sz="1800" dirty="0">
                <a:latin typeface="Times New Roman" pitchFamily="18" charset="0"/>
              </a:rPr>
              <a:t>arena  b = 0</a:t>
            </a:r>
            <a:r>
              <a:rPr lang="en-US" sz="1800" dirty="0">
                <a:latin typeface="Times New Roman" pitchFamily="18" charset="0"/>
              </a:rPr>
              <a:t>)</a:t>
            </a:r>
          </a:p>
        </p:txBody>
      </p:sp>
      <p:sp>
        <p:nvSpPr>
          <p:cNvPr id="8" name="Content Placeholder 7"/>
          <p:cNvSpPr>
            <a:spLocks noGrp="1"/>
          </p:cNvSpPr>
          <p:nvPr>
            <p:ph sz="half" idx="2"/>
          </p:nvPr>
        </p:nvSpPr>
        <p:spPr/>
        <p:txBody>
          <a:bodyPr>
            <a:normAutofit fontScale="77500" lnSpcReduction="20000"/>
          </a:bodyPr>
          <a:lstStyle/>
          <a:p>
            <a:r>
              <a:rPr lang="id-ID" dirty="0">
                <a:solidFill>
                  <a:srgbClr val="FF3300"/>
                </a:solidFill>
                <a:latin typeface="Times New Roman" pitchFamily="18" charset="0"/>
              </a:rPr>
              <a:t>Pola ke-1</a:t>
            </a:r>
          </a:p>
          <a:p>
            <a:r>
              <a:rPr lang="id-ID" dirty="0">
                <a:latin typeface="Times New Roman" pitchFamily="18" charset="0"/>
              </a:rPr>
              <a:t>net </a:t>
            </a:r>
            <a:br>
              <a:rPr lang="en-US" dirty="0">
                <a:latin typeface="Times New Roman" pitchFamily="18" charset="0"/>
              </a:rPr>
            </a:br>
            <a:r>
              <a:rPr lang="id-ID" dirty="0">
                <a:latin typeface="Times New Roman" pitchFamily="18" charset="0"/>
              </a:rPr>
              <a:t>= 0.1 + 2.1 + 0.1 + (−2)(−1) + 2.1+ (−2)( −1) + (−2)( −1) + 0.1 + (−2)( −1) </a:t>
            </a:r>
            <a:br>
              <a:rPr lang="en-US" dirty="0">
                <a:latin typeface="Times New Roman" pitchFamily="18" charset="0"/>
              </a:rPr>
            </a:br>
            <a:r>
              <a:rPr lang="id-ID" dirty="0">
                <a:latin typeface="Times New Roman" pitchFamily="18" charset="0"/>
              </a:rPr>
              <a:t>= 12</a:t>
            </a:r>
            <a:endParaRPr lang="en-US" dirty="0">
              <a:latin typeface="Times New Roman" pitchFamily="18" charset="0"/>
            </a:endParaRPr>
          </a:p>
          <a:p>
            <a:r>
              <a:rPr lang="id-ID" i="1" dirty="0">
                <a:latin typeface="Times New Roman" pitchFamily="18" charset="0"/>
              </a:rPr>
              <a:t>f </a:t>
            </a:r>
            <a:r>
              <a:rPr lang="id-ID" dirty="0">
                <a:latin typeface="Times New Roman" pitchFamily="18" charset="0"/>
              </a:rPr>
              <a:t>(12) = 1	(</a:t>
            </a:r>
            <a:r>
              <a:rPr lang="en-US" dirty="0">
                <a:latin typeface="Times New Roman" pitchFamily="18" charset="0"/>
              </a:rPr>
              <a:t>= t</a:t>
            </a:r>
            <a:r>
              <a:rPr lang="id-ID" dirty="0">
                <a:latin typeface="Times New Roman" pitchFamily="18" charset="0"/>
              </a:rPr>
              <a:t>arget)</a:t>
            </a:r>
            <a:endParaRPr lang="en-US" dirty="0">
              <a:latin typeface="Times New Roman" pitchFamily="18" charset="0"/>
            </a:endParaRPr>
          </a:p>
          <a:p>
            <a:endParaRPr lang="id-ID" dirty="0">
              <a:latin typeface="Times New Roman" pitchFamily="18" charset="0"/>
            </a:endParaRPr>
          </a:p>
          <a:p>
            <a:r>
              <a:rPr lang="id-ID" dirty="0">
                <a:solidFill>
                  <a:srgbClr val="FF3300"/>
                </a:solidFill>
                <a:latin typeface="Times New Roman" pitchFamily="18" charset="0"/>
              </a:rPr>
              <a:t>Pola ke-2</a:t>
            </a:r>
          </a:p>
          <a:p>
            <a:r>
              <a:rPr lang="id-ID" dirty="0">
                <a:latin typeface="Times New Roman" pitchFamily="18" charset="0"/>
              </a:rPr>
              <a:t>net </a:t>
            </a:r>
            <a:br>
              <a:rPr lang="en-US" dirty="0">
                <a:latin typeface="Times New Roman" pitchFamily="18" charset="0"/>
              </a:rPr>
            </a:br>
            <a:r>
              <a:rPr lang="id-ID" dirty="0">
                <a:latin typeface="Times New Roman" pitchFamily="18" charset="0"/>
              </a:rPr>
              <a:t>= 0.1 + 2. (−1)  + 0.1 + (−2).1 + 2. (−1) + (−2).1 + (−2).1 + 0.1 + (−2).1 </a:t>
            </a:r>
            <a:br>
              <a:rPr lang="en-US" dirty="0">
                <a:latin typeface="Times New Roman" pitchFamily="18" charset="0"/>
              </a:rPr>
            </a:br>
            <a:r>
              <a:rPr lang="id-ID" dirty="0">
                <a:latin typeface="Times New Roman" pitchFamily="18" charset="0"/>
              </a:rPr>
              <a:t>=  −12</a:t>
            </a:r>
            <a:endParaRPr lang="id-ID" i="1" dirty="0">
              <a:latin typeface="Times New Roman" pitchFamily="18" charset="0"/>
            </a:endParaRPr>
          </a:p>
          <a:p>
            <a:r>
              <a:rPr lang="id-ID" i="1" dirty="0">
                <a:latin typeface="Times New Roman" pitchFamily="18" charset="0"/>
              </a:rPr>
              <a:t>f </a:t>
            </a:r>
            <a:r>
              <a:rPr lang="id-ID" dirty="0">
                <a:latin typeface="Times New Roman" pitchFamily="18" charset="0"/>
              </a:rPr>
              <a:t>(−12) = −1	(</a:t>
            </a:r>
            <a:r>
              <a:rPr lang="en-US" dirty="0">
                <a:latin typeface="Times New Roman" pitchFamily="18" charset="0"/>
              </a:rPr>
              <a:t>= </a:t>
            </a:r>
            <a:r>
              <a:rPr lang="id-ID" dirty="0">
                <a:latin typeface="Times New Roman" pitchFamily="18" charset="0"/>
              </a:rPr>
              <a:t>target)</a:t>
            </a:r>
            <a:endParaRPr lang="en-US" dirty="0">
              <a:latin typeface="Times New Roman" pitchFamily="18" charset="0"/>
            </a:endParaRP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31</a:t>
            </a:fld>
            <a:endParaRPr lang="ms-MY"/>
          </a:p>
        </p:txBody>
      </p:sp>
      <p:graphicFrame>
        <p:nvGraphicFramePr>
          <p:cNvPr id="3" name="Object 2"/>
          <p:cNvGraphicFramePr>
            <a:graphicFrameLocks noChangeAspect="1"/>
          </p:cNvGraphicFramePr>
          <p:nvPr>
            <p:extLst>
              <p:ext uri="{D42A27DB-BD31-4B8C-83A1-F6EECF244321}">
                <p14:modId xmlns:p14="http://schemas.microsoft.com/office/powerpoint/2010/main" val="906985632"/>
              </p:ext>
            </p:extLst>
          </p:nvPr>
        </p:nvGraphicFramePr>
        <p:xfrm>
          <a:off x="899592" y="3717032"/>
          <a:ext cx="3441700" cy="546100"/>
        </p:xfrm>
        <a:graphic>
          <a:graphicData uri="http://schemas.openxmlformats.org/presentationml/2006/ole">
            <mc:AlternateContent xmlns:mc="http://schemas.openxmlformats.org/markup-compatibility/2006">
              <mc:Choice xmlns:v="urn:schemas-microsoft-com:vml" Requires="v">
                <p:oleObj spid="_x0000_s76833" name="Equation" r:id="rId3" imgW="1625400" imgH="253800" progId="Equation.3">
                  <p:embed/>
                </p:oleObj>
              </mc:Choice>
              <mc:Fallback>
                <p:oleObj name="Equation" r:id="rId3" imgW="1625400" imgH="253800" progId="Equation.3">
                  <p:embed/>
                  <p:pic>
                    <p:nvPicPr>
                      <p:cNvPr id="0" name="Object 14"/>
                      <p:cNvPicPr>
                        <a:picLocks noChangeAspect="1" noChangeArrowheads="1"/>
                      </p:cNvPicPr>
                      <p:nvPr/>
                    </p:nvPicPr>
                    <p:blipFill>
                      <a:blip r:embed="rId4"/>
                      <a:srcRect/>
                      <a:stretch>
                        <a:fillRect/>
                      </a:stretch>
                    </p:blipFill>
                    <p:spPr bwMode="auto">
                      <a:xfrm>
                        <a:off x="899592" y="3717032"/>
                        <a:ext cx="34417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9409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Content Placeholder 2"/>
          <p:cNvSpPr>
            <a:spLocks noGrp="1"/>
          </p:cNvSpPr>
          <p:nvPr>
            <p:ph sz="half" idx="1"/>
          </p:nvPr>
        </p:nvSpPr>
        <p:spPr/>
        <p:txBody>
          <a:bodyPr>
            <a:normAutofit/>
          </a:bodyPr>
          <a:lstStyle/>
          <a:p>
            <a:pPr marL="0" indent="0">
              <a:buNone/>
            </a:pPr>
            <a:r>
              <a:rPr lang="es-ES" sz="2000" dirty="0" err="1">
                <a:latin typeface="Times New Roman" pitchFamily="18" charset="0"/>
              </a:rPr>
              <a:t>Algoritma</a:t>
            </a:r>
            <a:r>
              <a:rPr lang="es-ES" sz="2000" dirty="0">
                <a:latin typeface="Times New Roman" pitchFamily="18" charset="0"/>
              </a:rPr>
              <a:t> </a:t>
            </a:r>
            <a:r>
              <a:rPr lang="es-ES" sz="2000" dirty="0" err="1">
                <a:latin typeface="Times New Roman" pitchFamily="18" charset="0"/>
              </a:rPr>
              <a:t>Pelatihan</a:t>
            </a:r>
            <a:r>
              <a:rPr lang="es-ES" sz="2000" dirty="0">
                <a:latin typeface="Times New Roman" pitchFamily="18" charset="0"/>
              </a:rPr>
              <a:t> </a:t>
            </a:r>
            <a:r>
              <a:rPr lang="es-ES" sz="2000" dirty="0" err="1">
                <a:latin typeface="Times New Roman" pitchFamily="18" charset="0"/>
              </a:rPr>
              <a:t>Perceptron</a:t>
            </a:r>
            <a:r>
              <a:rPr lang="es-ES" sz="2000" dirty="0">
                <a:latin typeface="Times New Roman" pitchFamily="18" charset="0"/>
              </a:rPr>
              <a:t>: </a:t>
            </a:r>
          </a:p>
          <a:p>
            <a:r>
              <a:rPr lang="es-ES" sz="2000" dirty="0" err="1">
                <a:latin typeface="Times New Roman" pitchFamily="18" charset="0"/>
              </a:rPr>
              <a:t>Inisialisasi</a:t>
            </a:r>
            <a:r>
              <a:rPr lang="es-ES" sz="2000" dirty="0">
                <a:latin typeface="Times New Roman" pitchFamily="18" charset="0"/>
              </a:rPr>
              <a:t> </a:t>
            </a:r>
            <a:r>
              <a:rPr lang="es-ES" sz="2000" dirty="0" err="1">
                <a:latin typeface="Times New Roman" pitchFamily="18" charset="0"/>
              </a:rPr>
              <a:t>semua</a:t>
            </a:r>
            <a:r>
              <a:rPr lang="es-ES" sz="2000" dirty="0">
                <a:latin typeface="Times New Roman" pitchFamily="18" charset="0"/>
              </a:rPr>
              <a:t> </a:t>
            </a:r>
            <a:r>
              <a:rPr lang="es-ES" sz="2000" dirty="0" err="1">
                <a:latin typeface="Times New Roman" pitchFamily="18" charset="0"/>
              </a:rPr>
              <a:t>bobot</a:t>
            </a:r>
            <a:r>
              <a:rPr lang="es-ES" sz="2000" dirty="0">
                <a:latin typeface="Times New Roman" pitchFamily="18" charset="0"/>
              </a:rPr>
              <a:t> dan </a:t>
            </a:r>
            <a:r>
              <a:rPr lang="es-ES" sz="2000" dirty="0" err="1">
                <a:latin typeface="Times New Roman" pitchFamily="18" charset="0"/>
              </a:rPr>
              <a:t>bias</a:t>
            </a:r>
            <a:r>
              <a:rPr lang="es-ES" sz="2000" dirty="0">
                <a:latin typeface="Times New Roman" pitchFamily="18" charset="0"/>
              </a:rPr>
              <a:t> (</a:t>
            </a:r>
            <a:r>
              <a:rPr lang="es-ES" sz="2000" dirty="0" err="1">
                <a:latin typeface="Times New Roman" pitchFamily="18" charset="0"/>
              </a:rPr>
              <a:t>biasanya</a:t>
            </a:r>
            <a:r>
              <a:rPr lang="es-ES" sz="2000" dirty="0">
                <a:latin typeface="Times New Roman" pitchFamily="18" charset="0"/>
              </a:rPr>
              <a:t> = 0)</a:t>
            </a:r>
          </a:p>
          <a:p>
            <a:pPr lvl="1"/>
            <a:r>
              <a:rPr lang="it-IT" sz="1800" dirty="0">
                <a:latin typeface="Times New Roman" pitchFamily="18" charset="0"/>
              </a:rPr>
              <a:t>Set </a:t>
            </a:r>
            <a:r>
              <a:rPr lang="it-IT" sz="1800" i="1" dirty="0">
                <a:latin typeface="Times New Roman" pitchFamily="18" charset="0"/>
              </a:rPr>
              <a:t>learning rate</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(0 &lt; </a:t>
            </a:r>
            <a:r>
              <a:rPr lang="en-US" sz="1800" dirty="0">
                <a:latin typeface="Times New Roman" pitchFamily="18" charset="0"/>
                <a:sym typeface="Symbol" pitchFamily="18" charset="2"/>
              </a:rPr>
              <a:t></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1). untuk penyederhanaan set sama dengan 1.</a:t>
            </a:r>
          </a:p>
          <a:p>
            <a:pPr lvl="1"/>
            <a:r>
              <a:rPr lang="it-IT" sz="1800" dirty="0">
                <a:latin typeface="Times New Roman" pitchFamily="18" charset="0"/>
              </a:rPr>
              <a:t>Set nilai threshold (</a:t>
            </a:r>
            <a:r>
              <a:rPr lang="en-US" sz="1800" dirty="0">
                <a:latin typeface="Times New Roman" pitchFamily="18" charset="0"/>
              </a:rPr>
              <a:t>θ</a:t>
            </a:r>
            <a:r>
              <a:rPr lang="it-IT" sz="1800" dirty="0">
                <a:latin typeface="Times New Roman" pitchFamily="18" charset="0"/>
              </a:rPr>
              <a:t>) untuk fungsi aktivasi</a:t>
            </a:r>
          </a:p>
          <a:p>
            <a:r>
              <a:rPr lang="it-IT" sz="2000" dirty="0">
                <a:latin typeface="Times New Roman" pitchFamily="18" charset="0"/>
              </a:rPr>
              <a:t>Untuk setiap pasangan pembelajaran s-t, kerjakan:</a:t>
            </a:r>
            <a:endParaRPr lang="en-US" sz="2000" dirty="0">
              <a:latin typeface="Times New Roman" pitchFamily="18" charset="0"/>
            </a:endParaRPr>
          </a:p>
          <a:p>
            <a:pPr lvl="1"/>
            <a:r>
              <a:rPr lang="en-US" sz="1800" dirty="0">
                <a:latin typeface="Times New Roman" pitchFamily="18" charset="0"/>
              </a:rPr>
              <a:t>set </a:t>
            </a:r>
            <a:r>
              <a:rPr lang="en-US" sz="1800" dirty="0" err="1">
                <a:latin typeface="Times New Roman" pitchFamily="18" charset="0"/>
              </a:rPr>
              <a:t>aktivasi</a:t>
            </a:r>
            <a:r>
              <a:rPr lang="en-US" sz="1800" dirty="0">
                <a:latin typeface="Times New Roman" pitchFamily="18" charset="0"/>
              </a:rPr>
              <a:t> unit input   xi = </a:t>
            </a:r>
            <a:r>
              <a:rPr lang="en-US" sz="1800" dirty="0" err="1">
                <a:latin typeface="Times New Roman" pitchFamily="18" charset="0"/>
              </a:rPr>
              <a:t>si</a:t>
            </a:r>
            <a:r>
              <a:rPr lang="en-US" sz="1800" dirty="0">
                <a:latin typeface="Times New Roman" pitchFamily="18" charset="0"/>
              </a:rPr>
              <a:t>;</a:t>
            </a:r>
          </a:p>
          <a:p>
            <a:pPr lvl="1"/>
            <a:r>
              <a:rPr lang="en-US" sz="1800" dirty="0" err="1">
                <a:latin typeface="Times New Roman" pitchFamily="18" charset="0"/>
              </a:rPr>
              <a:t>Hitung</a:t>
            </a:r>
            <a:r>
              <a:rPr lang="en-US" sz="1800" dirty="0">
                <a:latin typeface="Times New Roman" pitchFamily="18" charset="0"/>
              </a:rPr>
              <a:t> </a:t>
            </a:r>
            <a:r>
              <a:rPr lang="en-US" sz="1800" dirty="0" err="1">
                <a:latin typeface="Times New Roman" pitchFamily="18" charset="0"/>
              </a:rPr>
              <a:t>respon</a:t>
            </a:r>
            <a:r>
              <a:rPr lang="en-US" sz="1800" dirty="0">
                <a:latin typeface="Times New Roman" pitchFamily="18" charset="0"/>
              </a:rPr>
              <a:t> </a:t>
            </a:r>
            <a:r>
              <a:rPr lang="en-US" sz="1800" dirty="0" err="1">
                <a:latin typeface="Times New Roman" pitchFamily="18" charset="0"/>
              </a:rPr>
              <a:t>untuk</a:t>
            </a:r>
            <a:r>
              <a:rPr lang="en-US" sz="1800" dirty="0">
                <a:latin typeface="Times New Roman" pitchFamily="18" charset="0"/>
              </a:rPr>
              <a:t> unit output:</a:t>
            </a:r>
          </a:p>
          <a:p>
            <a:pPr lvl="1"/>
            <a:r>
              <a:rPr lang="sv-SE" sz="1800" dirty="0">
                <a:latin typeface="Times New Roman" pitchFamily="18" charset="0"/>
              </a:rPr>
              <a:t>Masukkan kedalam fungsi aktivasi </a:t>
            </a:r>
            <a:r>
              <a:rPr lang="sv-SE" sz="1600" dirty="0">
                <a:latin typeface="Times New Roman" pitchFamily="18" charset="0"/>
              </a:rPr>
              <a:t>:</a:t>
            </a:r>
          </a:p>
          <a:p>
            <a:pPr lvl="1"/>
            <a:endParaRPr lang="sv-SE" sz="2000" dirty="0">
              <a:latin typeface="Times New Roman" pitchFamily="18" charset="0"/>
            </a:endParaRPr>
          </a:p>
          <a:p>
            <a:pPr lvl="1"/>
            <a:endParaRPr lang="sv-SE" sz="2000" dirty="0">
              <a:latin typeface="Times New Roman" pitchFamily="18" charset="0"/>
            </a:endParaRPr>
          </a:p>
          <a:p>
            <a:pPr lvl="1"/>
            <a:endParaRPr lang="sv-SE" sz="2000" dirty="0">
              <a:latin typeface="Times New Roman" pitchFamily="18" charset="0"/>
            </a:endParaRPr>
          </a:p>
          <a:p>
            <a:pPr lvl="1"/>
            <a:endParaRPr lang="en-US" sz="2000" dirty="0">
              <a:latin typeface="Times New Roman" pitchFamily="18" charset="0"/>
            </a:endParaRPr>
          </a:p>
          <a:p>
            <a:endParaRPr lang="en-US" dirty="0"/>
          </a:p>
        </p:txBody>
      </p:sp>
      <p:sp>
        <p:nvSpPr>
          <p:cNvPr id="4" name="Content Placeholder 3"/>
          <p:cNvSpPr>
            <a:spLocks noGrp="1"/>
          </p:cNvSpPr>
          <p:nvPr>
            <p:ph sz="half" idx="2"/>
          </p:nvPr>
        </p:nvSpPr>
        <p:spPr/>
        <p:txBody>
          <a:bodyPr>
            <a:normAutofit/>
          </a:bodyPr>
          <a:lstStyle/>
          <a:p>
            <a:r>
              <a:rPr lang="en-US" sz="2000" dirty="0" err="1"/>
              <a:t>Perhitungan</a:t>
            </a:r>
            <a:r>
              <a:rPr lang="en-US" sz="2000" dirty="0"/>
              <a:t> </a:t>
            </a:r>
            <a:r>
              <a:rPr lang="en-US" sz="2000" dirty="0" err="1"/>
              <a:t>Respon</a:t>
            </a:r>
            <a:endParaRPr lang="en-US" sz="2000" dirty="0"/>
          </a:p>
          <a:p>
            <a:endParaRPr lang="en-US" sz="2000" dirty="0"/>
          </a:p>
          <a:p>
            <a:endParaRPr lang="en-US" sz="2000" dirty="0"/>
          </a:p>
          <a:p>
            <a:endParaRPr lang="en-US" sz="2000" dirty="0"/>
          </a:p>
          <a:p>
            <a:r>
              <a:rPr lang="en-US" sz="2000" dirty="0" err="1"/>
              <a:t>Fungsi</a:t>
            </a:r>
            <a:r>
              <a:rPr lang="en-US" sz="2000" dirty="0"/>
              <a:t> </a:t>
            </a:r>
            <a:r>
              <a:rPr lang="en-US" sz="2000" dirty="0" err="1"/>
              <a:t>Aktivasi</a:t>
            </a:r>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32</a:t>
            </a:fld>
            <a:endParaRPr lang="ms-MY"/>
          </a:p>
        </p:txBody>
      </p:sp>
      <p:graphicFrame>
        <p:nvGraphicFramePr>
          <p:cNvPr id="8" name="Object 7"/>
          <p:cNvGraphicFramePr>
            <a:graphicFrameLocks noChangeAspect="1"/>
          </p:cNvGraphicFramePr>
          <p:nvPr>
            <p:extLst>
              <p:ext uri="{D42A27DB-BD31-4B8C-83A1-F6EECF244321}">
                <p14:modId xmlns:p14="http://schemas.microsoft.com/office/powerpoint/2010/main" val="1685506306"/>
              </p:ext>
            </p:extLst>
          </p:nvPr>
        </p:nvGraphicFramePr>
        <p:xfrm>
          <a:off x="5436096" y="2060848"/>
          <a:ext cx="2133600" cy="684213"/>
        </p:xfrm>
        <a:graphic>
          <a:graphicData uri="http://schemas.openxmlformats.org/presentationml/2006/ole">
            <mc:AlternateContent xmlns:mc="http://schemas.openxmlformats.org/markup-compatibility/2006">
              <mc:Choice xmlns:v="urn:schemas-microsoft-com:vml" Requires="v">
                <p:oleObj spid="_x0000_s77882" name="Equation" r:id="rId3" imgW="1041400" imgH="330200" progId="Equation.3">
                  <p:embed/>
                </p:oleObj>
              </mc:Choice>
              <mc:Fallback>
                <p:oleObj name="Equation" r:id="rId3" imgW="1041400" imgH="330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060848"/>
                        <a:ext cx="2133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89489288"/>
              </p:ext>
            </p:extLst>
          </p:nvPr>
        </p:nvGraphicFramePr>
        <p:xfrm>
          <a:off x="5076056" y="3645024"/>
          <a:ext cx="3240360" cy="1184826"/>
        </p:xfrm>
        <a:graphic>
          <a:graphicData uri="http://schemas.openxmlformats.org/presentationml/2006/ole">
            <mc:AlternateContent xmlns:mc="http://schemas.openxmlformats.org/markup-compatibility/2006">
              <mc:Choice xmlns:v="urn:schemas-microsoft-com:vml" Requires="v">
                <p:oleObj spid="_x0000_s77883" name="Equation" r:id="rId5" imgW="1955800" imgH="711200" progId="Equation.3">
                  <p:embed/>
                </p:oleObj>
              </mc:Choice>
              <mc:Fallback>
                <p:oleObj name="Equation" r:id="rId5" imgW="1955800" imgH="711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3645024"/>
                        <a:ext cx="3240360" cy="11848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5341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Content Placeholder 2"/>
          <p:cNvSpPr>
            <a:spLocks noGrp="1"/>
          </p:cNvSpPr>
          <p:nvPr>
            <p:ph sz="half" idx="1"/>
          </p:nvPr>
        </p:nvSpPr>
        <p:spPr/>
        <p:txBody>
          <a:bodyPr>
            <a:normAutofit fontScale="77500" lnSpcReduction="20000"/>
          </a:bodyPr>
          <a:lstStyle/>
          <a:p>
            <a:pPr marL="0" indent="0">
              <a:buNone/>
            </a:pPr>
            <a:r>
              <a:rPr lang="es-ES" sz="2000" dirty="0" err="1">
                <a:latin typeface="Times New Roman" pitchFamily="18" charset="0"/>
              </a:rPr>
              <a:t>Algoritma</a:t>
            </a:r>
            <a:r>
              <a:rPr lang="es-ES" sz="2000" dirty="0">
                <a:latin typeface="Times New Roman" pitchFamily="18" charset="0"/>
              </a:rPr>
              <a:t> </a:t>
            </a:r>
            <a:r>
              <a:rPr lang="es-ES" sz="2000" dirty="0" err="1">
                <a:latin typeface="Times New Roman" pitchFamily="18" charset="0"/>
              </a:rPr>
              <a:t>Pelatihan</a:t>
            </a:r>
            <a:r>
              <a:rPr lang="es-ES" sz="2000" dirty="0">
                <a:latin typeface="Times New Roman" pitchFamily="18" charset="0"/>
              </a:rPr>
              <a:t> </a:t>
            </a:r>
            <a:r>
              <a:rPr lang="es-ES" sz="2000" dirty="0" err="1">
                <a:latin typeface="Times New Roman" pitchFamily="18" charset="0"/>
              </a:rPr>
              <a:t>Perceptron</a:t>
            </a:r>
            <a:r>
              <a:rPr lang="es-ES" sz="2000" dirty="0">
                <a:latin typeface="Times New Roman" pitchFamily="18" charset="0"/>
              </a:rPr>
              <a:t>: </a:t>
            </a:r>
          </a:p>
          <a:p>
            <a:r>
              <a:rPr lang="es-ES" sz="2000" dirty="0" err="1">
                <a:latin typeface="Times New Roman" pitchFamily="18" charset="0"/>
              </a:rPr>
              <a:t>Inisialisasi</a:t>
            </a:r>
            <a:r>
              <a:rPr lang="es-ES" sz="2000" dirty="0">
                <a:latin typeface="Times New Roman" pitchFamily="18" charset="0"/>
              </a:rPr>
              <a:t> </a:t>
            </a:r>
            <a:r>
              <a:rPr lang="es-ES" sz="2000" dirty="0" err="1">
                <a:latin typeface="Times New Roman" pitchFamily="18" charset="0"/>
              </a:rPr>
              <a:t>semua</a:t>
            </a:r>
            <a:r>
              <a:rPr lang="es-ES" sz="2000" dirty="0">
                <a:latin typeface="Times New Roman" pitchFamily="18" charset="0"/>
              </a:rPr>
              <a:t> </a:t>
            </a:r>
            <a:r>
              <a:rPr lang="es-ES" sz="2000" dirty="0" err="1">
                <a:latin typeface="Times New Roman" pitchFamily="18" charset="0"/>
              </a:rPr>
              <a:t>bobot</a:t>
            </a:r>
            <a:r>
              <a:rPr lang="es-ES" sz="2000" dirty="0">
                <a:latin typeface="Times New Roman" pitchFamily="18" charset="0"/>
              </a:rPr>
              <a:t> dan </a:t>
            </a:r>
            <a:r>
              <a:rPr lang="es-ES" sz="2000" dirty="0" err="1">
                <a:latin typeface="Times New Roman" pitchFamily="18" charset="0"/>
              </a:rPr>
              <a:t>bias</a:t>
            </a:r>
            <a:r>
              <a:rPr lang="es-ES" sz="2000" dirty="0">
                <a:latin typeface="Times New Roman" pitchFamily="18" charset="0"/>
              </a:rPr>
              <a:t> (</a:t>
            </a:r>
            <a:r>
              <a:rPr lang="es-ES" sz="2000" dirty="0" err="1">
                <a:latin typeface="Times New Roman" pitchFamily="18" charset="0"/>
              </a:rPr>
              <a:t>biasanya</a:t>
            </a:r>
            <a:r>
              <a:rPr lang="es-ES" sz="2000" dirty="0">
                <a:latin typeface="Times New Roman" pitchFamily="18" charset="0"/>
              </a:rPr>
              <a:t> = 0)</a:t>
            </a:r>
          </a:p>
          <a:p>
            <a:pPr lvl="1"/>
            <a:r>
              <a:rPr lang="it-IT" sz="1800" dirty="0">
                <a:latin typeface="Times New Roman" pitchFamily="18" charset="0"/>
              </a:rPr>
              <a:t>Set </a:t>
            </a:r>
            <a:r>
              <a:rPr lang="it-IT" sz="1800" i="1" dirty="0">
                <a:latin typeface="Times New Roman" pitchFamily="18" charset="0"/>
              </a:rPr>
              <a:t>learning rate</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(0 &lt; </a:t>
            </a:r>
            <a:r>
              <a:rPr lang="en-US" sz="1800" dirty="0">
                <a:latin typeface="Times New Roman" pitchFamily="18" charset="0"/>
                <a:sym typeface="Symbol" pitchFamily="18" charset="2"/>
              </a:rPr>
              <a:t></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1). untuk penyederhanaan set sama dengan 1.</a:t>
            </a:r>
          </a:p>
          <a:p>
            <a:pPr lvl="1"/>
            <a:r>
              <a:rPr lang="it-IT" sz="1800" dirty="0">
                <a:latin typeface="Times New Roman" pitchFamily="18" charset="0"/>
              </a:rPr>
              <a:t>Set nilai threshold (</a:t>
            </a:r>
            <a:r>
              <a:rPr lang="en-US" sz="1800" dirty="0">
                <a:latin typeface="Times New Roman" pitchFamily="18" charset="0"/>
              </a:rPr>
              <a:t>θ</a:t>
            </a:r>
            <a:r>
              <a:rPr lang="it-IT" sz="1800" dirty="0">
                <a:latin typeface="Times New Roman" pitchFamily="18" charset="0"/>
              </a:rPr>
              <a:t>) untuk fungsi aktivasi</a:t>
            </a:r>
          </a:p>
          <a:p>
            <a:pPr lvl="1"/>
            <a:endParaRPr lang="it-IT" sz="1800" dirty="0">
              <a:latin typeface="Times New Roman" pitchFamily="18" charset="0"/>
            </a:endParaRPr>
          </a:p>
          <a:p>
            <a:r>
              <a:rPr lang="it-IT" sz="2000" dirty="0">
                <a:latin typeface="Times New Roman" pitchFamily="18" charset="0"/>
              </a:rPr>
              <a:t>Untuk setiap pasangan pembelajaran s-t, kerjakan:</a:t>
            </a:r>
            <a:endParaRPr lang="en-US" sz="2000" dirty="0">
              <a:latin typeface="Times New Roman" pitchFamily="18" charset="0"/>
            </a:endParaRPr>
          </a:p>
          <a:p>
            <a:pPr lvl="1"/>
            <a:r>
              <a:rPr lang="en-US" sz="1800" dirty="0">
                <a:latin typeface="Times New Roman" pitchFamily="18" charset="0"/>
              </a:rPr>
              <a:t>set </a:t>
            </a:r>
            <a:r>
              <a:rPr lang="en-US" sz="1800" dirty="0" err="1">
                <a:latin typeface="Times New Roman" pitchFamily="18" charset="0"/>
              </a:rPr>
              <a:t>aktivasi</a:t>
            </a:r>
            <a:r>
              <a:rPr lang="en-US" sz="1800" dirty="0">
                <a:latin typeface="Times New Roman" pitchFamily="18" charset="0"/>
              </a:rPr>
              <a:t> unit input   xi = </a:t>
            </a:r>
            <a:r>
              <a:rPr lang="en-US" sz="1800" dirty="0" err="1">
                <a:latin typeface="Times New Roman" pitchFamily="18" charset="0"/>
              </a:rPr>
              <a:t>si</a:t>
            </a:r>
            <a:r>
              <a:rPr lang="en-US" sz="1800" dirty="0">
                <a:latin typeface="Times New Roman" pitchFamily="18" charset="0"/>
              </a:rPr>
              <a:t>;</a:t>
            </a:r>
          </a:p>
          <a:p>
            <a:pPr lvl="1"/>
            <a:r>
              <a:rPr lang="en-US" sz="1800" dirty="0" err="1">
                <a:latin typeface="Times New Roman" pitchFamily="18" charset="0"/>
              </a:rPr>
              <a:t>Hitung</a:t>
            </a:r>
            <a:r>
              <a:rPr lang="en-US" sz="1800" dirty="0">
                <a:latin typeface="Times New Roman" pitchFamily="18" charset="0"/>
              </a:rPr>
              <a:t> </a:t>
            </a:r>
            <a:r>
              <a:rPr lang="en-US" sz="1800" dirty="0" err="1">
                <a:latin typeface="Times New Roman" pitchFamily="18" charset="0"/>
              </a:rPr>
              <a:t>respon</a:t>
            </a:r>
            <a:r>
              <a:rPr lang="en-US" sz="1800" dirty="0">
                <a:latin typeface="Times New Roman" pitchFamily="18" charset="0"/>
              </a:rPr>
              <a:t> </a:t>
            </a:r>
            <a:r>
              <a:rPr lang="en-US" sz="1800" dirty="0" err="1">
                <a:latin typeface="Times New Roman" pitchFamily="18" charset="0"/>
              </a:rPr>
              <a:t>untuk</a:t>
            </a:r>
            <a:r>
              <a:rPr lang="en-US" sz="1800" dirty="0">
                <a:latin typeface="Times New Roman" pitchFamily="18" charset="0"/>
              </a:rPr>
              <a:t> unit output:</a:t>
            </a:r>
          </a:p>
          <a:p>
            <a:pPr lvl="1"/>
            <a:r>
              <a:rPr lang="sv-SE" sz="1800" dirty="0">
                <a:latin typeface="Times New Roman" pitchFamily="18" charset="0"/>
              </a:rPr>
              <a:t>Masukkan kedalam fungsi aktivasi</a:t>
            </a:r>
          </a:p>
          <a:p>
            <a:pPr lvl="1"/>
            <a:r>
              <a:rPr lang="en-US" sz="2000" dirty="0" err="1">
                <a:latin typeface="Times New Roman" pitchFamily="18" charset="0"/>
              </a:rPr>
              <a:t>Bandingkan</a:t>
            </a:r>
            <a:r>
              <a:rPr lang="en-US" sz="2000" dirty="0">
                <a:latin typeface="Times New Roman" pitchFamily="18" charset="0"/>
              </a:rPr>
              <a:t> </a:t>
            </a:r>
            <a:r>
              <a:rPr lang="en-US" sz="2000" dirty="0" err="1">
                <a:latin typeface="Times New Roman" pitchFamily="18" charset="0"/>
              </a:rPr>
              <a:t>nilai</a:t>
            </a:r>
            <a:r>
              <a:rPr lang="en-US" sz="2000" dirty="0">
                <a:latin typeface="Times New Roman" pitchFamily="18" charset="0"/>
              </a:rPr>
              <a:t> output </a:t>
            </a:r>
            <a:r>
              <a:rPr lang="en-US" sz="2000" dirty="0" err="1">
                <a:latin typeface="Times New Roman" pitchFamily="18" charset="0"/>
              </a:rPr>
              <a:t>jaringan</a:t>
            </a:r>
            <a:r>
              <a:rPr lang="en-US" sz="2000" dirty="0">
                <a:latin typeface="Times New Roman" pitchFamily="18" charset="0"/>
              </a:rPr>
              <a:t>  </a:t>
            </a:r>
            <a:r>
              <a:rPr lang="en-US" sz="2000" i="1" dirty="0">
                <a:latin typeface="Times New Roman" pitchFamily="18" charset="0"/>
              </a:rPr>
              <a:t>y </a:t>
            </a:r>
            <a:r>
              <a:rPr lang="en-US" sz="2000" dirty="0">
                <a:latin typeface="Times New Roman" pitchFamily="18" charset="0"/>
              </a:rPr>
              <a:t> </a:t>
            </a:r>
            <a:r>
              <a:rPr lang="en-US" sz="2000" dirty="0" err="1">
                <a:latin typeface="Times New Roman" pitchFamily="18" charset="0"/>
              </a:rPr>
              <a:t>dengan</a:t>
            </a:r>
            <a:r>
              <a:rPr lang="en-US" sz="2000" dirty="0">
                <a:latin typeface="Times New Roman" pitchFamily="18" charset="0"/>
              </a:rPr>
              <a:t> target  t</a:t>
            </a:r>
          </a:p>
          <a:p>
            <a:pPr lvl="2"/>
            <a:r>
              <a:rPr lang="en-US" sz="2100" dirty="0" err="1">
                <a:latin typeface="Times New Roman" pitchFamily="18" charset="0"/>
              </a:rPr>
              <a:t>jika</a:t>
            </a:r>
            <a:r>
              <a:rPr lang="en-US" sz="2100" dirty="0">
                <a:latin typeface="Times New Roman" pitchFamily="18" charset="0"/>
              </a:rPr>
              <a:t> y ≠ t :</a:t>
            </a:r>
            <a:br>
              <a:rPr lang="de-DE" sz="2100" dirty="0">
                <a:latin typeface="Times New Roman" pitchFamily="18" charset="0"/>
              </a:rPr>
            </a:br>
            <a:r>
              <a:rPr lang="de-DE" sz="2100" dirty="0">
                <a:latin typeface="Times New Roman" pitchFamily="18" charset="0"/>
              </a:rPr>
              <a:t>wi(baru) = wi(lama) + </a:t>
            </a:r>
            <a:r>
              <a:rPr lang="en-US" sz="2100" dirty="0">
                <a:latin typeface="Times New Roman" pitchFamily="18" charset="0"/>
                <a:sym typeface="Symbol" pitchFamily="18" charset="2"/>
              </a:rPr>
              <a:t></a:t>
            </a:r>
            <a:r>
              <a:rPr lang="de-DE" sz="2100" dirty="0">
                <a:latin typeface="Times New Roman" pitchFamily="18" charset="0"/>
              </a:rPr>
              <a:t>*t*xi</a:t>
            </a:r>
            <a:br>
              <a:rPr lang="de-DE" sz="2100" dirty="0">
                <a:latin typeface="Times New Roman" pitchFamily="18" charset="0"/>
              </a:rPr>
            </a:br>
            <a:r>
              <a:rPr lang="de-DE" sz="2100" dirty="0">
                <a:latin typeface="Times New Roman" pitchFamily="18" charset="0"/>
              </a:rPr>
              <a:t>b(baru) = b(lama) + </a:t>
            </a:r>
            <a:r>
              <a:rPr lang="en-US" sz="2100" dirty="0">
                <a:latin typeface="Times New Roman" pitchFamily="18" charset="0"/>
                <a:sym typeface="Symbol" pitchFamily="18" charset="2"/>
              </a:rPr>
              <a:t></a:t>
            </a:r>
            <a:r>
              <a:rPr lang="de-DE" sz="2100" dirty="0">
                <a:latin typeface="Times New Roman" pitchFamily="18" charset="0"/>
              </a:rPr>
              <a:t>*t</a:t>
            </a:r>
          </a:p>
          <a:p>
            <a:pPr lvl="2"/>
            <a:r>
              <a:rPr lang="de-DE" sz="2100" dirty="0">
                <a:latin typeface="Times New Roman" pitchFamily="18" charset="0"/>
              </a:rPr>
              <a:t>jika y = t :</a:t>
            </a:r>
            <a:br>
              <a:rPr lang="de-DE" sz="2100" dirty="0">
                <a:latin typeface="Times New Roman" pitchFamily="18" charset="0"/>
              </a:rPr>
            </a:br>
            <a:r>
              <a:rPr lang="de-DE" sz="2100" dirty="0">
                <a:latin typeface="Times New Roman" pitchFamily="18" charset="0"/>
              </a:rPr>
              <a:t>wi(baru) = wi(lama)</a:t>
            </a:r>
            <a:br>
              <a:rPr lang="de-DE" sz="2100" dirty="0">
                <a:latin typeface="Times New Roman" pitchFamily="18" charset="0"/>
              </a:rPr>
            </a:br>
            <a:r>
              <a:rPr lang="sv-SE" sz="2100" dirty="0">
                <a:latin typeface="Times New Roman" pitchFamily="18" charset="0"/>
              </a:rPr>
              <a:t>b(baru)   = b(lama)	</a:t>
            </a:r>
            <a:r>
              <a:rPr lang="sv-SE" sz="2000" dirty="0">
                <a:latin typeface="Times New Roman" pitchFamily="18" charset="0"/>
              </a:rPr>
              <a:t>	</a:t>
            </a:r>
            <a:endParaRPr lang="sv-SE" sz="1200" dirty="0">
              <a:latin typeface="Times New Roman" pitchFamily="18" charset="0"/>
            </a:endParaRPr>
          </a:p>
          <a:p>
            <a:pPr lvl="1"/>
            <a:endParaRPr lang="sv-SE" sz="2000" dirty="0">
              <a:latin typeface="Times New Roman" pitchFamily="18" charset="0"/>
            </a:endParaRPr>
          </a:p>
          <a:p>
            <a:pPr lvl="1"/>
            <a:endParaRPr lang="sv-SE" sz="2000" dirty="0">
              <a:latin typeface="Times New Roman" pitchFamily="18" charset="0"/>
            </a:endParaRPr>
          </a:p>
          <a:p>
            <a:pPr lvl="1"/>
            <a:endParaRPr lang="sv-SE" sz="2000" dirty="0">
              <a:latin typeface="Times New Roman" pitchFamily="18" charset="0"/>
            </a:endParaRPr>
          </a:p>
          <a:p>
            <a:pPr lvl="1"/>
            <a:endParaRPr lang="en-US" sz="2000" dirty="0">
              <a:latin typeface="Times New Roman" pitchFamily="18" charset="0"/>
            </a:endParaRPr>
          </a:p>
          <a:p>
            <a:endParaRPr lang="en-US" dirty="0"/>
          </a:p>
        </p:txBody>
      </p:sp>
      <p:sp>
        <p:nvSpPr>
          <p:cNvPr id="4" name="Content Placeholder 3"/>
          <p:cNvSpPr>
            <a:spLocks noGrp="1"/>
          </p:cNvSpPr>
          <p:nvPr>
            <p:ph sz="half" idx="2"/>
          </p:nvPr>
        </p:nvSpPr>
        <p:spPr/>
        <p:txBody>
          <a:bodyPr>
            <a:normAutofit fontScale="77500" lnSpcReduction="20000"/>
          </a:bodyPr>
          <a:lstStyle/>
          <a:p>
            <a:r>
              <a:rPr lang="it-IT" sz="2100" dirty="0">
                <a:latin typeface="Times New Roman" pitchFamily="18" charset="0"/>
              </a:rPr>
              <a:t>Lakukan iterasi terus-menerus hingga semua pola memiliki  output jaringan yang sama dengan targetnya. Artinya bila semua output jaringan sama dengan target maka jaringan telah mengenali pola dengan baik dan iterasi dihentikan.</a:t>
            </a:r>
          </a:p>
          <a:p>
            <a:endParaRPr lang="it-IT" sz="2100" dirty="0">
              <a:latin typeface="Times New Roman" pitchFamily="18" charset="0"/>
            </a:endParaRPr>
          </a:p>
          <a:p>
            <a:r>
              <a:rPr lang="en-US" sz="2100" dirty="0" err="1">
                <a:latin typeface="Times New Roman" pitchFamily="18" charset="0"/>
              </a:rPr>
              <a:t>Rumus</a:t>
            </a:r>
            <a:r>
              <a:rPr lang="en-US" sz="2100" dirty="0">
                <a:latin typeface="Times New Roman" pitchFamily="18" charset="0"/>
              </a:rPr>
              <a:t> </a:t>
            </a:r>
            <a:r>
              <a:rPr lang="en-US" sz="2100" dirty="0" err="1">
                <a:latin typeface="Times New Roman" pitchFamily="18" charset="0"/>
              </a:rPr>
              <a:t>Perhitungan</a:t>
            </a:r>
            <a:r>
              <a:rPr lang="en-US" sz="2100" dirty="0">
                <a:latin typeface="Times New Roman" pitchFamily="18" charset="0"/>
              </a:rPr>
              <a:t> </a:t>
            </a:r>
            <a:r>
              <a:rPr lang="en-US" sz="2100" dirty="0" err="1">
                <a:latin typeface="Times New Roman" pitchFamily="18" charset="0"/>
              </a:rPr>
              <a:t>respon</a:t>
            </a:r>
            <a:r>
              <a:rPr lang="en-US" sz="2100" dirty="0">
                <a:latin typeface="Times New Roman" pitchFamily="18" charset="0"/>
              </a:rPr>
              <a:t>:</a:t>
            </a:r>
          </a:p>
          <a:p>
            <a:endParaRPr lang="en-US" sz="2100" dirty="0">
              <a:latin typeface="Times New Roman" pitchFamily="18" charset="0"/>
            </a:endParaRPr>
          </a:p>
          <a:p>
            <a:endParaRPr lang="en-US" sz="2100" dirty="0">
              <a:latin typeface="Times New Roman" pitchFamily="18" charset="0"/>
            </a:endParaRPr>
          </a:p>
          <a:p>
            <a:endParaRPr lang="en-US" sz="2100" dirty="0">
              <a:latin typeface="Times New Roman" pitchFamily="18" charset="0"/>
            </a:endParaRPr>
          </a:p>
          <a:p>
            <a:r>
              <a:rPr lang="en-US" sz="2100" dirty="0" err="1">
                <a:latin typeface="Times New Roman" pitchFamily="18" charset="0"/>
              </a:rPr>
              <a:t>Fungsi</a:t>
            </a:r>
            <a:r>
              <a:rPr lang="en-US" sz="2100" dirty="0">
                <a:latin typeface="Times New Roman" pitchFamily="18" charset="0"/>
              </a:rPr>
              <a:t> </a:t>
            </a:r>
            <a:r>
              <a:rPr lang="en-US" sz="2100" dirty="0" err="1">
                <a:latin typeface="Times New Roman" pitchFamily="18" charset="0"/>
              </a:rPr>
              <a:t>Aktivasi</a:t>
            </a:r>
            <a:endParaRPr lang="en-US" sz="2100" dirty="0">
              <a:latin typeface="Times New Roman" pitchFamily="18" charset="0"/>
            </a:endParaRPr>
          </a:p>
          <a:p>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33</a:t>
            </a:fld>
            <a:endParaRPr lang="ms-MY"/>
          </a:p>
        </p:txBody>
      </p:sp>
      <p:graphicFrame>
        <p:nvGraphicFramePr>
          <p:cNvPr id="8" name="Object 7"/>
          <p:cNvGraphicFramePr>
            <a:graphicFrameLocks noChangeAspect="1"/>
          </p:cNvGraphicFramePr>
          <p:nvPr>
            <p:extLst>
              <p:ext uri="{D42A27DB-BD31-4B8C-83A1-F6EECF244321}">
                <p14:modId xmlns:p14="http://schemas.microsoft.com/office/powerpoint/2010/main" val="1030208739"/>
              </p:ext>
            </p:extLst>
          </p:nvPr>
        </p:nvGraphicFramePr>
        <p:xfrm>
          <a:off x="5148064" y="3501008"/>
          <a:ext cx="1800200" cy="577297"/>
        </p:xfrm>
        <a:graphic>
          <a:graphicData uri="http://schemas.openxmlformats.org/presentationml/2006/ole">
            <mc:AlternateContent xmlns:mc="http://schemas.openxmlformats.org/markup-compatibility/2006">
              <mc:Choice xmlns:v="urn:schemas-microsoft-com:vml" Requires="v">
                <p:oleObj spid="_x0000_s78904" name="Equation" r:id="rId3" imgW="1041400" imgH="330200" progId="Equation.3">
                  <p:embed/>
                </p:oleObj>
              </mc:Choice>
              <mc:Fallback>
                <p:oleObj name="Equation" r:id="rId3" imgW="1041400" imgH="33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501008"/>
                        <a:ext cx="1800200" cy="577297"/>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48374662"/>
              </p:ext>
            </p:extLst>
          </p:nvPr>
        </p:nvGraphicFramePr>
        <p:xfrm>
          <a:off x="5148064" y="4365104"/>
          <a:ext cx="2448272" cy="895202"/>
        </p:xfrm>
        <a:graphic>
          <a:graphicData uri="http://schemas.openxmlformats.org/presentationml/2006/ole">
            <mc:AlternateContent xmlns:mc="http://schemas.openxmlformats.org/markup-compatibility/2006">
              <mc:Choice xmlns:v="urn:schemas-microsoft-com:vml" Requires="v">
                <p:oleObj spid="_x0000_s78905" name="Equation" r:id="rId5" imgW="1955800" imgH="711200" progId="Equation.3">
                  <p:embed/>
                </p:oleObj>
              </mc:Choice>
              <mc:Fallback>
                <p:oleObj name="Equation" r:id="rId5" imgW="19558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4365104"/>
                        <a:ext cx="2448272" cy="8952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3131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(Case)</a:t>
            </a:r>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34</a:t>
            </a:fld>
            <a:endParaRPr lang="ms-MY"/>
          </a:p>
        </p:txBody>
      </p:sp>
      <p:sp>
        <p:nvSpPr>
          <p:cNvPr id="9" name="Content Placeholder 8"/>
          <p:cNvSpPr>
            <a:spLocks noGrp="1"/>
          </p:cNvSpPr>
          <p:nvPr>
            <p:ph idx="1"/>
          </p:nvPr>
        </p:nvSpPr>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id-ID" sz="1600" b="1" dirty="0">
                <a:latin typeface="Times New Roman" pitchFamily="18" charset="0"/>
              </a:rPr>
              <a:t>Algoritma Pelatihan Perceptron:</a:t>
            </a:r>
            <a:endParaRPr lang="id-ID" sz="1600" dirty="0">
              <a:latin typeface="Times New Roman" pitchFamily="18" charset="0"/>
            </a:endParaRPr>
          </a:p>
          <a:p>
            <a:r>
              <a:rPr lang="id-ID" sz="1600" dirty="0">
                <a:latin typeface="Times New Roman" pitchFamily="18" charset="0"/>
              </a:rPr>
              <a:t>Bobot awal    </a:t>
            </a:r>
            <a:r>
              <a:rPr lang="en-US" sz="1600" dirty="0">
                <a:latin typeface="Times New Roman" pitchFamily="18" charset="0"/>
              </a:rPr>
              <a:t>	</a:t>
            </a:r>
            <a:r>
              <a:rPr lang="id-ID" sz="1600" dirty="0">
                <a:latin typeface="Times New Roman" pitchFamily="18" charset="0"/>
              </a:rPr>
              <a:t> 	: w1 = w2 = 0</a:t>
            </a:r>
          </a:p>
          <a:p>
            <a:r>
              <a:rPr lang="id-ID" sz="1600" dirty="0">
                <a:latin typeface="Times New Roman" pitchFamily="18" charset="0"/>
              </a:rPr>
              <a:t>Bias awal     	</a:t>
            </a:r>
            <a:r>
              <a:rPr lang="en-US" sz="1600" dirty="0">
                <a:latin typeface="Times New Roman" pitchFamily="18" charset="0"/>
              </a:rPr>
              <a:t>	</a:t>
            </a:r>
            <a:r>
              <a:rPr lang="id-ID" sz="1600" dirty="0">
                <a:latin typeface="Times New Roman" pitchFamily="18" charset="0"/>
              </a:rPr>
              <a:t>:  b = 0</a:t>
            </a:r>
          </a:p>
          <a:p>
            <a:r>
              <a:rPr lang="id-ID" sz="1600" dirty="0">
                <a:latin typeface="Times New Roman" pitchFamily="18" charset="0"/>
              </a:rPr>
              <a:t>Learning rate (</a:t>
            </a:r>
            <a:r>
              <a:rPr lang="en-US" sz="1600" dirty="0">
                <a:latin typeface="Times New Roman" pitchFamily="18" charset="0"/>
              </a:rPr>
              <a:t>α</a:t>
            </a:r>
            <a:r>
              <a:rPr lang="id-ID" sz="1600" dirty="0">
                <a:latin typeface="Times New Roman" pitchFamily="18" charset="0"/>
              </a:rPr>
              <a:t>)	: 0,8</a:t>
            </a:r>
          </a:p>
          <a:p>
            <a:r>
              <a:rPr lang="id-ID" sz="1600" dirty="0">
                <a:latin typeface="Times New Roman" pitchFamily="18" charset="0"/>
              </a:rPr>
              <a:t>Threshold (</a:t>
            </a:r>
            <a:r>
              <a:rPr lang="en-US" sz="1600" dirty="0">
                <a:latin typeface="Times New Roman" pitchFamily="18" charset="0"/>
              </a:rPr>
              <a:t>θ</a:t>
            </a:r>
            <a:r>
              <a:rPr lang="id-ID" sz="1600" dirty="0">
                <a:latin typeface="Times New Roman" pitchFamily="18" charset="0"/>
              </a:rPr>
              <a:t>)   	: 0,5</a:t>
            </a:r>
            <a:endParaRPr lang="en-US" sz="1600" dirty="0">
              <a:latin typeface="Times New Roman" pitchFamily="18" charset="0"/>
            </a:endParaRPr>
          </a:p>
          <a:p>
            <a:endParaRPr lang="en-US" sz="1600" dirty="0"/>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693" y="1628800"/>
            <a:ext cx="8062763"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1</a:t>
            </a:r>
          </a:p>
        </p:txBody>
      </p:sp>
      <p:sp>
        <p:nvSpPr>
          <p:cNvPr id="4" name="Date Placeholder 3"/>
          <p:cNvSpPr>
            <a:spLocks noGrp="1"/>
          </p:cNvSpPr>
          <p:nvPr>
            <p:ph type="dt" sz="half" idx="10"/>
          </p:nvPr>
        </p:nvSpPr>
        <p:spPr/>
        <p:txBody>
          <a:bodyPr/>
          <a:lstStyle/>
          <a:p>
            <a:fld id="{CA745885-344C-47D2-A45A-91F430210655}" type="datetime1">
              <a:rPr lang="ms-MY" smtClean="0"/>
              <a:t>18/06/19</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35</a:t>
            </a:fld>
            <a:endParaRPr lang="ms-MY" dirty="0"/>
          </a:p>
        </p:txBody>
      </p:sp>
      <p:pic>
        <p:nvPicPr>
          <p:cNvPr id="7"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860635"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978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1</a:t>
            </a:r>
          </a:p>
        </p:txBody>
      </p:sp>
      <p:sp>
        <p:nvSpPr>
          <p:cNvPr id="4" name="Date Placeholder 3"/>
          <p:cNvSpPr>
            <a:spLocks noGrp="1"/>
          </p:cNvSpPr>
          <p:nvPr>
            <p:ph type="dt" sz="half" idx="10"/>
          </p:nvPr>
        </p:nvSpPr>
        <p:spPr/>
        <p:txBody>
          <a:bodyPr/>
          <a:lstStyle/>
          <a:p>
            <a:fld id="{CA745885-344C-47D2-A45A-91F430210655}" type="datetime1">
              <a:rPr lang="ms-MY" smtClean="0"/>
              <a:t>18/06/19</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36</a:t>
            </a:fld>
            <a:endParaRPr lang="ms-MY" dirty="0"/>
          </a:p>
        </p:txBody>
      </p:sp>
      <p:pic>
        <p:nvPicPr>
          <p:cNvPr id="7"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448452" cy="320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52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Epoch </a:t>
            </a:r>
            <a:r>
              <a:rPr lang="en-US" dirty="0" err="1"/>
              <a:t>ke</a:t>
            </a:r>
            <a:r>
              <a:rPr lang="en-US" dirty="0"/>
              <a:t> 1</a:t>
            </a:r>
          </a:p>
        </p:txBody>
      </p:sp>
      <p:pic>
        <p:nvPicPr>
          <p:cNvPr id="6"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6811365" cy="366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921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6" name="Rectangle 1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6988" name="Rectangle 12"/>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348880"/>
            <a:ext cx="6965387" cy="329988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Perceptron Epoch </a:t>
            </a:r>
            <a:r>
              <a:rPr lang="en-US" dirty="0" err="1"/>
              <a:t>ke</a:t>
            </a:r>
            <a:r>
              <a:rPr lang="en-US" dirty="0"/>
              <a:t> 1</a:t>
            </a:r>
          </a:p>
        </p:txBody>
      </p:sp>
    </p:spTree>
    <p:extLst>
      <p:ext uri="{BB962C8B-B14F-4D97-AF65-F5344CB8AC3E}">
        <p14:creationId xmlns:p14="http://schemas.microsoft.com/office/powerpoint/2010/main" val="2132705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6692527" cy="375915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Perceptron Epoch </a:t>
            </a:r>
            <a:r>
              <a:rPr lang="en-US" dirty="0" err="1"/>
              <a:t>ke</a:t>
            </a:r>
            <a:r>
              <a:rPr lang="en-US" dirty="0"/>
              <a:t> 1</a:t>
            </a:r>
          </a:p>
        </p:txBody>
      </p:sp>
    </p:spTree>
    <p:extLst>
      <p:ext uri="{BB962C8B-B14F-4D97-AF65-F5344CB8AC3E}">
        <p14:creationId xmlns:p14="http://schemas.microsoft.com/office/powerpoint/2010/main" val="216309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r>
              <a:rPr lang="en-US" dirty="0" err="1"/>
              <a:t>Kelebihan</a:t>
            </a:r>
            <a:endParaRPr lang="en-US" dirty="0"/>
          </a:p>
        </p:txBody>
      </p:sp>
      <p:sp>
        <p:nvSpPr>
          <p:cNvPr id="9" name="Content Placeholder 8"/>
          <p:cNvSpPr>
            <a:spLocks noGrp="1"/>
          </p:cNvSpPr>
          <p:nvPr>
            <p:ph sz="half" idx="2"/>
          </p:nvPr>
        </p:nvSpPr>
        <p:spPr>
          <a:xfrm>
            <a:off x="457200" y="2430040"/>
            <a:ext cx="4040188" cy="3951288"/>
          </a:xfrm>
        </p:spPr>
        <p:txBody>
          <a:bodyPr>
            <a:normAutofit fontScale="70000" lnSpcReduction="20000"/>
          </a:bodyPr>
          <a:lstStyle/>
          <a:p>
            <a:pPr>
              <a:buFontTx/>
              <a:buAutoNum type="arabicPeriod"/>
            </a:pPr>
            <a:r>
              <a:rPr lang="nl-NL" dirty="0" err="1">
                <a:solidFill>
                  <a:srgbClr val="FF3300"/>
                </a:solidFill>
                <a:latin typeface="Times New Roman" pitchFamily="18" charset="0"/>
              </a:rPr>
              <a:t>Belajar</a:t>
            </a:r>
            <a:r>
              <a:rPr lang="nl-NL" dirty="0">
                <a:solidFill>
                  <a:srgbClr val="FF3300"/>
                </a:solidFill>
                <a:latin typeface="Times New Roman" pitchFamily="18" charset="0"/>
              </a:rPr>
              <a:t> </a:t>
            </a:r>
            <a:r>
              <a:rPr lang="nl-NL" dirty="0" err="1">
                <a:solidFill>
                  <a:srgbClr val="FF3300"/>
                </a:solidFill>
                <a:latin typeface="Times New Roman" pitchFamily="18" charset="0"/>
              </a:rPr>
              <a:t>Adaptif</a:t>
            </a:r>
            <a:r>
              <a:rPr lang="nl-NL" dirty="0">
                <a:latin typeface="Times New Roman" pitchFamily="18" charset="0"/>
              </a:rPr>
              <a:t>: Kemampuan untuk mempelajari bagaimana melakukan pekerjaan berdasarkan data yang diberikan untuk pelatihan atau pengalaman awal. </a:t>
            </a:r>
          </a:p>
          <a:p>
            <a:pPr>
              <a:buFontTx/>
              <a:buAutoNum type="arabicPeriod"/>
            </a:pPr>
            <a:endParaRPr lang="sv-SE" i="1" dirty="0">
              <a:latin typeface="Times New Roman" pitchFamily="18" charset="0"/>
            </a:endParaRPr>
          </a:p>
          <a:p>
            <a:pPr>
              <a:buFontTx/>
              <a:buAutoNum type="arabicPeriod"/>
            </a:pPr>
            <a:r>
              <a:rPr lang="sv-SE" i="1" dirty="0">
                <a:solidFill>
                  <a:srgbClr val="FF3300"/>
                </a:solidFill>
                <a:latin typeface="Times New Roman" pitchFamily="18" charset="0"/>
              </a:rPr>
              <a:t>Self-Organisation</a:t>
            </a:r>
            <a:r>
              <a:rPr lang="sv-SE" dirty="0">
                <a:latin typeface="Times New Roman" pitchFamily="18" charset="0"/>
              </a:rPr>
              <a:t>: Sebuah JST dapat membuat organisasi sendiri atau representasi dari informasi yang diterimanya selama waktu belajar. </a:t>
            </a:r>
          </a:p>
          <a:p>
            <a:pPr>
              <a:buFontTx/>
              <a:buAutoNum type="arabicPeriod"/>
            </a:pPr>
            <a:endParaRPr lang="sv-SE" i="1" dirty="0">
              <a:latin typeface="Times New Roman" pitchFamily="18" charset="0"/>
            </a:endParaRPr>
          </a:p>
          <a:p>
            <a:pPr>
              <a:buFontTx/>
              <a:buAutoNum type="arabicPeriod"/>
            </a:pPr>
            <a:r>
              <a:rPr lang="sv-SE" i="1" dirty="0">
                <a:solidFill>
                  <a:srgbClr val="FF3300"/>
                </a:solidFill>
                <a:latin typeface="Times New Roman" pitchFamily="18" charset="0"/>
              </a:rPr>
              <a:t>Real Time Operation</a:t>
            </a:r>
            <a:r>
              <a:rPr lang="sv-SE" dirty="0">
                <a:latin typeface="Times New Roman" pitchFamily="18" charset="0"/>
              </a:rPr>
              <a:t>: perhitungan JST dapat dilakukan secara paralel, sehingga perangkat keras yang dirancang dan diproduksi secara khusus dapat mengambil keuntungan dari kemampuan ini. </a:t>
            </a:r>
            <a:endParaRPr lang="en-US" dirty="0">
              <a:latin typeface="Times New Roman" pitchFamily="18" charset="0"/>
            </a:endParaRPr>
          </a:p>
          <a:p>
            <a:endParaRPr lang="en-US" dirty="0"/>
          </a:p>
        </p:txBody>
      </p:sp>
      <p:sp>
        <p:nvSpPr>
          <p:cNvPr id="10" name="Text Placeholder 9"/>
          <p:cNvSpPr>
            <a:spLocks noGrp="1"/>
          </p:cNvSpPr>
          <p:nvPr>
            <p:ph type="body" sz="quarter" idx="3"/>
          </p:nvPr>
        </p:nvSpPr>
        <p:spPr/>
        <p:txBody>
          <a:bodyPr/>
          <a:lstStyle/>
          <a:p>
            <a:r>
              <a:rPr lang="en-US" dirty="0" err="1"/>
              <a:t>Kekurangan</a:t>
            </a:r>
            <a:endParaRPr lang="en-US" dirty="0"/>
          </a:p>
        </p:txBody>
      </p:sp>
      <p:sp>
        <p:nvSpPr>
          <p:cNvPr id="11" name="Content Placeholder 10"/>
          <p:cNvSpPr>
            <a:spLocks noGrp="1"/>
          </p:cNvSpPr>
          <p:nvPr>
            <p:ph sz="quarter" idx="4"/>
          </p:nvPr>
        </p:nvSpPr>
        <p:spPr>
          <a:xfrm>
            <a:off x="4645025" y="2348880"/>
            <a:ext cx="4041775" cy="3951288"/>
          </a:xfrm>
        </p:spPr>
        <p:txBody>
          <a:bodyPr>
            <a:normAutofit/>
          </a:bodyPr>
          <a:lstStyle/>
          <a:p>
            <a:pPr>
              <a:buFontTx/>
              <a:buAutoNum type="arabicPeriod"/>
            </a:pPr>
            <a:r>
              <a:rPr lang="sv-SE" sz="1700" dirty="0">
                <a:solidFill>
                  <a:srgbClr val="FF3300"/>
                </a:solidFill>
                <a:latin typeface="Times New Roman" pitchFamily="18" charset="0"/>
              </a:rPr>
              <a:t> Tidak efektif</a:t>
            </a:r>
            <a:r>
              <a:rPr lang="sv-SE" sz="1700" dirty="0">
                <a:latin typeface="Times New Roman" pitchFamily="18" charset="0"/>
              </a:rPr>
              <a:t> jika digunakan untuk melakukan operasi-operasi numerik dengan presisi tinggi</a:t>
            </a:r>
          </a:p>
          <a:p>
            <a:pPr>
              <a:buFontTx/>
              <a:buAutoNum type="arabicPeriod"/>
            </a:pPr>
            <a:endParaRPr lang="sv-SE" sz="1700" dirty="0">
              <a:latin typeface="Times New Roman" pitchFamily="18" charset="0"/>
            </a:endParaRPr>
          </a:p>
          <a:p>
            <a:pPr>
              <a:buFontTx/>
              <a:buAutoNum type="arabicPeriod" startAt="2"/>
            </a:pPr>
            <a:r>
              <a:rPr lang="sv-SE" sz="1700" dirty="0">
                <a:solidFill>
                  <a:srgbClr val="FF3300"/>
                </a:solidFill>
                <a:latin typeface="Times New Roman" pitchFamily="18" charset="0"/>
              </a:rPr>
              <a:t> Tidak efisien</a:t>
            </a:r>
            <a:r>
              <a:rPr lang="sv-SE" sz="1700" dirty="0">
                <a:latin typeface="Times New Roman" pitchFamily="18" charset="0"/>
              </a:rPr>
              <a:t>  jika digunakan untuk melakukan operasi algoritma aritmatik, operasi logika dan simbolis.</a:t>
            </a:r>
          </a:p>
          <a:p>
            <a:pPr>
              <a:buFontTx/>
              <a:buAutoNum type="arabicPeriod" startAt="2"/>
            </a:pPr>
            <a:endParaRPr lang="sv-SE" sz="1700" dirty="0">
              <a:latin typeface="Times New Roman" pitchFamily="18" charset="0"/>
            </a:endParaRPr>
          </a:p>
          <a:p>
            <a:pPr>
              <a:buFontTx/>
              <a:buAutoNum type="arabicPeriod" startAt="2"/>
            </a:pPr>
            <a:r>
              <a:rPr lang="sv-SE" sz="1700" dirty="0">
                <a:latin typeface="Times New Roman" pitchFamily="18" charset="0"/>
              </a:rPr>
              <a:t>Untuk beroperasi JST </a:t>
            </a:r>
            <a:r>
              <a:rPr lang="sv-SE" sz="1700" dirty="0">
                <a:solidFill>
                  <a:srgbClr val="FF3300"/>
                </a:solidFill>
                <a:latin typeface="Times New Roman" pitchFamily="18" charset="0"/>
              </a:rPr>
              <a:t>butuh pelatihan</a:t>
            </a:r>
            <a:r>
              <a:rPr lang="sv-SE" sz="1700" dirty="0">
                <a:latin typeface="Times New Roman" pitchFamily="18" charset="0"/>
              </a:rPr>
              <a:t>, sehingga bila jumlah datanya besar, waktu yang digunakan untuk proses pelatihan sangat lama.</a:t>
            </a:r>
            <a:endParaRPr lang="en-US" sz="1700" dirty="0">
              <a:latin typeface="Times New Roman" pitchFamily="18" charset="0"/>
            </a:endParaRPr>
          </a:p>
          <a:p>
            <a:endParaRPr lang="en-US" sz="1700" dirty="0"/>
          </a:p>
        </p:txBody>
      </p:sp>
      <p:sp>
        <p:nvSpPr>
          <p:cNvPr id="4" name="Date Placeholder 3"/>
          <p:cNvSpPr>
            <a:spLocks noGrp="1"/>
          </p:cNvSpPr>
          <p:nvPr>
            <p:ph type="dt" sz="half" idx="10"/>
          </p:nvPr>
        </p:nvSpPr>
        <p:spPr/>
        <p:txBody>
          <a:bodyPr/>
          <a:lstStyle/>
          <a:p>
            <a:fld id="{CA745885-344C-47D2-A45A-91F430210655}" type="datetime1">
              <a:rPr lang="ms-MY" smtClean="0"/>
              <a:t>18/06/19</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4</a:t>
            </a:fld>
            <a:endParaRPr lang="ms-MY" dirty="0"/>
          </a:p>
        </p:txBody>
      </p:sp>
    </p:spTree>
    <p:extLst>
      <p:ext uri="{BB962C8B-B14F-4D97-AF65-F5344CB8AC3E}">
        <p14:creationId xmlns:p14="http://schemas.microsoft.com/office/powerpoint/2010/main" val="4044159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977" y="1988840"/>
            <a:ext cx="8301495" cy="38884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Perceptron Epoch </a:t>
            </a:r>
            <a:r>
              <a:rPr lang="en-US" dirty="0" err="1"/>
              <a:t>ke</a:t>
            </a:r>
            <a:r>
              <a:rPr lang="en-US" dirty="0"/>
              <a:t> 2</a:t>
            </a:r>
          </a:p>
        </p:txBody>
      </p:sp>
    </p:spTree>
    <p:extLst>
      <p:ext uri="{BB962C8B-B14F-4D97-AF65-F5344CB8AC3E}">
        <p14:creationId xmlns:p14="http://schemas.microsoft.com/office/powerpoint/2010/main" val="3382816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7127920" cy="352839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Perceptron Epoch </a:t>
            </a:r>
            <a:r>
              <a:rPr lang="en-US" dirty="0" err="1"/>
              <a:t>ke</a:t>
            </a:r>
            <a:r>
              <a:rPr lang="en-US" dirty="0"/>
              <a:t> 2</a:t>
            </a:r>
          </a:p>
        </p:txBody>
      </p:sp>
    </p:spTree>
    <p:extLst>
      <p:ext uri="{BB962C8B-B14F-4D97-AF65-F5344CB8AC3E}">
        <p14:creationId xmlns:p14="http://schemas.microsoft.com/office/powerpoint/2010/main" val="3106370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7" y="1981261"/>
            <a:ext cx="7920881" cy="375199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Perceptron Epoch </a:t>
            </a:r>
            <a:r>
              <a:rPr lang="en-US" dirty="0" err="1"/>
              <a:t>ke</a:t>
            </a:r>
            <a:r>
              <a:rPr lang="en-US" dirty="0"/>
              <a:t> 2</a:t>
            </a:r>
          </a:p>
        </p:txBody>
      </p:sp>
    </p:spTree>
    <p:extLst>
      <p:ext uri="{BB962C8B-B14F-4D97-AF65-F5344CB8AC3E}">
        <p14:creationId xmlns:p14="http://schemas.microsoft.com/office/powerpoint/2010/main" val="2887263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6595916" cy="42908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Perceptron Epoch </a:t>
            </a:r>
            <a:r>
              <a:rPr lang="en-US" dirty="0" err="1"/>
              <a:t>ke</a:t>
            </a:r>
            <a:r>
              <a:rPr lang="en-US" dirty="0"/>
              <a:t> 9</a:t>
            </a:r>
          </a:p>
        </p:txBody>
      </p:sp>
    </p:spTree>
    <p:extLst>
      <p:ext uri="{BB962C8B-B14F-4D97-AF65-F5344CB8AC3E}">
        <p14:creationId xmlns:p14="http://schemas.microsoft.com/office/powerpoint/2010/main" val="1182186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9</a:t>
            </a:r>
          </a:p>
        </p:txBody>
      </p:sp>
      <p:pic>
        <p:nvPicPr>
          <p:cNvPr id="6" name="Picture 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7158749" cy="347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996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7" name="Rectangle 19"/>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Perceptron Epoch </a:t>
            </a:r>
            <a:r>
              <a:rPr lang="en-US" dirty="0" err="1"/>
              <a:t>ke</a:t>
            </a:r>
            <a:r>
              <a:rPr lang="en-US" dirty="0"/>
              <a:t> 9</a:t>
            </a:r>
          </a:p>
        </p:txBody>
      </p:sp>
      <p:pic>
        <p:nvPicPr>
          <p:cNvPr id="7" name="Picture 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204864"/>
            <a:ext cx="7120255" cy="348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44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03" name="Rectangle 11"/>
          <p:cNvSpPr>
            <a:spLocks noChangeArrowheads="1"/>
          </p:cNvSpPr>
          <p:nvPr/>
        </p:nvSpPr>
        <p:spPr bwMode="auto">
          <a:xfrm>
            <a:off x="0" y="1928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Perceptron Epoch </a:t>
            </a:r>
            <a:r>
              <a:rPr lang="en-US" dirty="0" err="1"/>
              <a:t>ke</a:t>
            </a:r>
            <a:r>
              <a:rPr lang="en-US" dirty="0"/>
              <a:t> 9</a:t>
            </a:r>
          </a:p>
        </p:txBody>
      </p:sp>
      <p:pic>
        <p:nvPicPr>
          <p:cNvPr id="7"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928813"/>
            <a:ext cx="6956256" cy="347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166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9</a:t>
            </a:r>
          </a:p>
        </p:txBody>
      </p:sp>
      <p:sp>
        <p:nvSpPr>
          <p:cNvPr id="3" name="Content Placeholder 2"/>
          <p:cNvSpPr>
            <a:spLocks noGrp="1"/>
          </p:cNvSpPr>
          <p:nvPr>
            <p:ph idx="1"/>
          </p:nvPr>
        </p:nvSpPr>
        <p:spPr/>
        <p:txBody>
          <a:bodyPr>
            <a:normAutofit/>
          </a:bodyPr>
          <a:lstStyle/>
          <a:p>
            <a:r>
              <a:rPr lang="id-ID" sz="2800" dirty="0">
                <a:latin typeface="Times New Roman" pitchFamily="18" charset="0"/>
              </a:rPr>
              <a:t>Pada epoch ke-9 sudah tidak terjadi perubahan bobot dan bias, dan sekaligus nilai output jaringan untuk semua data bernilai sama dengan targetnya. </a:t>
            </a:r>
            <a:endParaRPr lang="en-US" sz="2800" dirty="0">
              <a:latin typeface="Times New Roman" pitchFamily="18" charset="0"/>
            </a:endParaRPr>
          </a:p>
          <a:p>
            <a:r>
              <a:rPr lang="id-ID" sz="2800" dirty="0">
                <a:latin typeface="Times New Roman" pitchFamily="18" charset="0"/>
              </a:rPr>
              <a:t>Jadi proses pembelajaran harus dihentikan. </a:t>
            </a:r>
            <a:endParaRPr lang="en-US" sz="2800" dirty="0">
              <a:latin typeface="Times New Roman" pitchFamily="18" charset="0"/>
            </a:endParaRPr>
          </a:p>
          <a:p>
            <a:r>
              <a:rPr lang="id-ID" sz="2800" dirty="0">
                <a:latin typeface="Times New Roman" pitchFamily="18" charset="0"/>
              </a:rPr>
              <a:t>Hasil akhirnya adalah:</a:t>
            </a:r>
          </a:p>
          <a:p>
            <a:pPr lvl="1"/>
            <a:r>
              <a:rPr lang="id-ID" sz="2400" dirty="0">
                <a:solidFill>
                  <a:srgbClr val="FF3300"/>
                </a:solidFill>
                <a:latin typeface="Times New Roman" pitchFamily="18" charset="0"/>
              </a:rPr>
              <a:t>Nilai bobot, w1 = 2,4;  w2 =1,6. dan  bias = −3,2.</a:t>
            </a:r>
            <a:endParaRPr lang="en-US" sz="2400" dirty="0">
              <a:solidFill>
                <a:srgbClr val="FF3300"/>
              </a:solidFill>
              <a:latin typeface="Times New Roman" pitchFamily="18" charset="0"/>
            </a:endParaRPr>
          </a:p>
          <a:p>
            <a:endParaRPr lang="en-US" sz="2800" dirty="0"/>
          </a:p>
        </p:txBody>
      </p:sp>
    </p:spTree>
    <p:extLst>
      <p:ext uri="{BB962C8B-B14F-4D97-AF65-F5344CB8AC3E}">
        <p14:creationId xmlns:p14="http://schemas.microsoft.com/office/powerpoint/2010/main" val="1310971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a:t>
            </a:r>
          </a:p>
        </p:txBody>
      </p:sp>
      <p:sp>
        <p:nvSpPr>
          <p:cNvPr id="3" name="Content Placeholder 2"/>
          <p:cNvSpPr>
            <a:spLocks noGrp="1"/>
          </p:cNvSpPr>
          <p:nvPr>
            <p:ph idx="1"/>
          </p:nvPr>
        </p:nvSpPr>
        <p:spPr/>
        <p:txBody>
          <a:bodyPr>
            <a:noAutofit/>
          </a:bodyPr>
          <a:lstStyle/>
          <a:p>
            <a:r>
              <a:rPr lang="id-ID" sz="2400" dirty="0">
                <a:latin typeface="Times New Roman" pitchFamily="18" charset="0"/>
              </a:rPr>
              <a:t>Algoritma delta rule untuk memperbaiki bobot ke-i (untuk setiap pola) adalah:</a:t>
            </a:r>
            <a:br>
              <a:rPr lang="en-US" sz="2400" dirty="0">
                <a:latin typeface="Times New Roman" pitchFamily="18" charset="0"/>
              </a:rPr>
            </a:br>
            <a:r>
              <a:rPr lang="id-ID" sz="2400" dirty="0">
                <a:latin typeface="Times New Roman" pitchFamily="18" charset="0"/>
              </a:rPr>
              <a:t>w (baru) = w(lama) +  </a:t>
            </a:r>
            <a:r>
              <a:rPr lang="en-US" sz="2400" dirty="0">
                <a:latin typeface="Times New Roman" pitchFamily="18" charset="0"/>
                <a:sym typeface="Symbol" pitchFamily="18" charset="2"/>
              </a:rPr>
              <a:t></a:t>
            </a:r>
            <a:r>
              <a:rPr lang="id-ID" sz="2400" dirty="0">
                <a:latin typeface="Times New Roman" pitchFamily="18" charset="0"/>
              </a:rPr>
              <a:t>(t – y)*xi;</a:t>
            </a:r>
            <a:br>
              <a:rPr lang="en-US" sz="2400" dirty="0">
                <a:latin typeface="Times New Roman" pitchFamily="18" charset="0"/>
              </a:rPr>
            </a:br>
            <a:r>
              <a:rPr lang="id-ID" sz="2400" dirty="0">
                <a:latin typeface="Times New Roman" pitchFamily="18" charset="0"/>
              </a:rPr>
              <a:t>dengan:</a:t>
            </a:r>
          </a:p>
          <a:p>
            <a:pPr lvl="1"/>
            <a:r>
              <a:rPr lang="en-US" sz="1800" dirty="0">
                <a:latin typeface="Times New Roman" pitchFamily="18" charset="0"/>
              </a:rPr>
              <a:t>	</a:t>
            </a:r>
            <a:r>
              <a:rPr lang="id-ID" sz="1800" dirty="0">
                <a:latin typeface="Times New Roman" pitchFamily="18" charset="0"/>
              </a:rPr>
              <a:t>xi</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vektor input.</a:t>
            </a:r>
          </a:p>
          <a:p>
            <a:pPr lvl="1"/>
            <a:r>
              <a:rPr lang="en-US" sz="1800" dirty="0">
                <a:latin typeface="Times New Roman" pitchFamily="18" charset="0"/>
              </a:rPr>
              <a:t>	</a:t>
            </a:r>
            <a:r>
              <a:rPr lang="id-ID" sz="1800" dirty="0">
                <a:latin typeface="Times New Roman" pitchFamily="18" charset="0"/>
              </a:rPr>
              <a:t>y</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output jaringan.</a:t>
            </a:r>
          </a:p>
          <a:p>
            <a:pPr lvl="1"/>
            <a:r>
              <a:rPr lang="en-US" sz="1800" dirty="0">
                <a:latin typeface="Times New Roman" pitchFamily="18" charset="0"/>
              </a:rPr>
              <a:t>	</a:t>
            </a:r>
            <a:r>
              <a:rPr lang="id-ID" sz="1800" dirty="0">
                <a:latin typeface="Times New Roman" pitchFamily="18" charset="0"/>
              </a:rPr>
              <a:t>t</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target .</a:t>
            </a:r>
          </a:p>
          <a:p>
            <a:pPr lvl="1"/>
            <a:r>
              <a:rPr lang="en-US" sz="1800" dirty="0">
                <a:latin typeface="Times New Roman" pitchFamily="18" charset="0"/>
              </a:rPr>
              <a:t>	</a:t>
            </a:r>
            <a:r>
              <a:rPr lang="id-ID" sz="1800" dirty="0">
                <a:latin typeface="Times New Roman" pitchFamily="18" charset="0"/>
              </a:rPr>
              <a:t>α</a:t>
            </a:r>
            <a:r>
              <a:rPr lang="en-US" sz="1800" dirty="0">
                <a:latin typeface="Times New Roman" pitchFamily="18" charset="0"/>
              </a:rPr>
              <a:t> </a:t>
            </a:r>
            <a:r>
              <a:rPr lang="id-ID" sz="1800" dirty="0">
                <a:latin typeface="Times New Roman" pitchFamily="18" charset="0"/>
              </a:rPr>
              <a:t>= learning rate</a:t>
            </a:r>
          </a:p>
          <a:p>
            <a:r>
              <a:rPr lang="id-ID" sz="2400" dirty="0">
                <a:latin typeface="Times New Roman" pitchFamily="18" charset="0"/>
              </a:rPr>
              <a:t>pelatihan akan dihentikan jika nilai error (t – y) pada suatu epoch bernilai nol.</a:t>
            </a:r>
            <a:r>
              <a:rPr lang="en-US" sz="2400" dirty="0">
                <a:latin typeface="Times New Roman" pitchFamily="18" charset="0"/>
              </a:rPr>
              <a:t> </a:t>
            </a:r>
          </a:p>
          <a:p>
            <a:endParaRPr lang="en-US" sz="2400"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823038"/>
            <a:ext cx="4569082" cy="154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2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917" y="2204865"/>
            <a:ext cx="7447475" cy="273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26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9716976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CA745885-344C-47D2-A45A-91F430210655}" type="datetime1">
              <a:rPr lang="ms-MY" smtClean="0"/>
              <a:t>18/06/19</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5</a:t>
            </a:fld>
            <a:endParaRPr lang="ms-MY" dirty="0"/>
          </a:p>
        </p:txBody>
      </p:sp>
    </p:spTree>
    <p:extLst>
      <p:ext uri="{BB962C8B-B14F-4D97-AF65-F5344CB8AC3E}">
        <p14:creationId xmlns:p14="http://schemas.microsoft.com/office/powerpoint/2010/main" val="25943426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6412045" cy="337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14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2380" y="1988840"/>
            <a:ext cx="636797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453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0" name="Rectangle 10"/>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132" name="Rectangle 12"/>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8"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094597"/>
            <a:ext cx="6989316" cy="342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685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4395" y="2060848"/>
            <a:ext cx="6769973" cy="339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906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204864"/>
            <a:ext cx="6046821" cy="315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500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204864"/>
            <a:ext cx="6160708" cy="310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698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132856"/>
            <a:ext cx="6122666" cy="323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54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353937" cy="324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224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Times New Roman" pitchFamily="18" charset="0"/>
              </a:rPr>
              <a:t>Backpropagation</a:t>
            </a:r>
            <a:endParaRPr lang="en-US" dirty="0"/>
          </a:p>
        </p:txBody>
      </p:sp>
      <p:sp>
        <p:nvSpPr>
          <p:cNvPr id="3" name="Content Placeholder 2"/>
          <p:cNvSpPr>
            <a:spLocks noGrp="1"/>
          </p:cNvSpPr>
          <p:nvPr>
            <p:ph sz="half" idx="1"/>
          </p:nvPr>
        </p:nvSpPr>
        <p:spPr/>
        <p:txBody>
          <a:bodyPr>
            <a:normAutofit fontScale="70000" lnSpcReduction="20000"/>
          </a:bodyPr>
          <a:lstStyle/>
          <a:p>
            <a:r>
              <a:rPr lang="id-ID" i="1" dirty="0">
                <a:latin typeface="Times New Roman" pitchFamily="18" charset="0"/>
              </a:rPr>
              <a:t>Backpropagation</a:t>
            </a:r>
            <a:r>
              <a:rPr lang="id-ID" dirty="0">
                <a:latin typeface="Times New Roman" pitchFamily="18" charset="0"/>
              </a:rPr>
              <a:t> adalah metode penurunan gradien</a:t>
            </a:r>
            <a:r>
              <a:rPr lang="id-ID" i="1" dirty="0">
                <a:latin typeface="Times New Roman" pitchFamily="18" charset="0"/>
              </a:rPr>
              <a:t> </a:t>
            </a:r>
            <a:r>
              <a:rPr lang="id-ID" dirty="0">
                <a:latin typeface="Times New Roman" pitchFamily="18" charset="0"/>
              </a:rPr>
              <a:t>untuk meminimalkan kuadrat error keluaran. </a:t>
            </a:r>
            <a:endParaRPr lang="en-US" dirty="0">
              <a:latin typeface="Times New Roman" pitchFamily="18" charset="0"/>
            </a:endParaRPr>
          </a:p>
          <a:p>
            <a:endParaRPr lang="en-US" dirty="0">
              <a:latin typeface="Times New Roman" pitchFamily="18" charset="0"/>
            </a:endParaRPr>
          </a:p>
          <a:p>
            <a:r>
              <a:rPr lang="id-ID" dirty="0">
                <a:latin typeface="Times New Roman" pitchFamily="18" charset="0"/>
              </a:rPr>
              <a:t>Ada tiga tahap yang harus dilakukan dalam pelatihan jaringan, yaitu : </a:t>
            </a:r>
            <a:endParaRPr lang="en-US" dirty="0">
              <a:latin typeface="Times New Roman" pitchFamily="18" charset="0"/>
            </a:endParaRPr>
          </a:p>
          <a:p>
            <a:pPr lvl="1"/>
            <a:r>
              <a:rPr lang="id-ID" dirty="0">
                <a:solidFill>
                  <a:srgbClr val="FF3300"/>
                </a:solidFill>
                <a:latin typeface="Times New Roman" pitchFamily="18" charset="0"/>
              </a:rPr>
              <a:t>tahap perambatan maju (</a:t>
            </a:r>
            <a:r>
              <a:rPr lang="id-ID" i="1" dirty="0">
                <a:solidFill>
                  <a:srgbClr val="FF3300"/>
                </a:solidFill>
                <a:latin typeface="Times New Roman" pitchFamily="18" charset="0"/>
              </a:rPr>
              <a:t>forward propagation</a:t>
            </a:r>
            <a:r>
              <a:rPr lang="id-ID" dirty="0">
                <a:solidFill>
                  <a:srgbClr val="FF3300"/>
                </a:solidFill>
                <a:latin typeface="Times New Roman" pitchFamily="18" charset="0"/>
              </a:rPr>
              <a:t>) , </a:t>
            </a:r>
            <a:endParaRPr lang="en-US" dirty="0">
              <a:solidFill>
                <a:srgbClr val="FF3300"/>
              </a:solidFill>
              <a:latin typeface="Times New Roman" pitchFamily="18" charset="0"/>
            </a:endParaRPr>
          </a:p>
          <a:p>
            <a:pPr lvl="1"/>
            <a:r>
              <a:rPr lang="id-ID" dirty="0">
                <a:solidFill>
                  <a:srgbClr val="FF3300"/>
                </a:solidFill>
                <a:latin typeface="Times New Roman" pitchFamily="18" charset="0"/>
              </a:rPr>
              <a:t>tahap perambatan-balik, </a:t>
            </a:r>
            <a:endParaRPr lang="en-US" dirty="0">
              <a:solidFill>
                <a:srgbClr val="FF3300"/>
              </a:solidFill>
              <a:latin typeface="Times New Roman" pitchFamily="18" charset="0"/>
            </a:endParaRPr>
          </a:p>
          <a:p>
            <a:pPr lvl="1"/>
            <a:r>
              <a:rPr lang="id-ID" dirty="0">
                <a:solidFill>
                  <a:srgbClr val="FF3300"/>
                </a:solidFill>
                <a:latin typeface="Times New Roman" pitchFamily="18" charset="0"/>
              </a:rPr>
              <a:t>tahap perubahan bobot dan bias.</a:t>
            </a:r>
            <a:r>
              <a:rPr lang="id-ID" dirty="0">
                <a:latin typeface="Times New Roman" pitchFamily="18" charset="0"/>
              </a:rPr>
              <a:t> </a:t>
            </a:r>
            <a:endParaRPr lang="en-US" dirty="0">
              <a:latin typeface="Times New Roman" pitchFamily="18" charset="0"/>
            </a:endParaRPr>
          </a:p>
          <a:p>
            <a:endParaRPr lang="en-US" dirty="0">
              <a:latin typeface="Times New Roman" pitchFamily="18" charset="0"/>
            </a:endParaRPr>
          </a:p>
          <a:p>
            <a:r>
              <a:rPr lang="id-ID" dirty="0">
                <a:latin typeface="Times New Roman" pitchFamily="18" charset="0"/>
              </a:rPr>
              <a:t>Arsitektur jaringan ini terdiri dari </a:t>
            </a:r>
            <a:r>
              <a:rPr lang="id-ID" i="1" dirty="0">
                <a:latin typeface="Times New Roman" pitchFamily="18" charset="0"/>
              </a:rPr>
              <a:t>input layer, hidden layer</a:t>
            </a:r>
            <a:r>
              <a:rPr lang="id-ID" dirty="0">
                <a:latin typeface="Times New Roman" pitchFamily="18" charset="0"/>
              </a:rPr>
              <a:t> dan </a:t>
            </a:r>
            <a:r>
              <a:rPr lang="id-ID" i="1" dirty="0">
                <a:latin typeface="Times New Roman" pitchFamily="18" charset="0"/>
              </a:rPr>
              <a:t>output layer</a:t>
            </a:r>
            <a:r>
              <a:rPr lang="id-ID" dirty="0">
                <a:latin typeface="Times New Roman" pitchFamily="18" charset="0"/>
              </a:rPr>
              <a:t> seperti pada Gambar </a:t>
            </a:r>
            <a:r>
              <a:rPr lang="en-US" dirty="0" err="1">
                <a:latin typeface="Times New Roman" pitchFamily="18" charset="0"/>
              </a:rPr>
              <a:t>berikut</a:t>
            </a:r>
            <a:r>
              <a:rPr lang="en-US" dirty="0">
                <a:latin typeface="Times New Roman" pitchFamily="18" charset="0"/>
              </a:rPr>
              <a:t> </a:t>
            </a:r>
          </a:p>
          <a:p>
            <a:endParaRPr lang="en-US" dirty="0"/>
          </a:p>
        </p:txBody>
      </p:sp>
      <p:pic>
        <p:nvPicPr>
          <p:cNvPr id="7" name="Picture 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305771"/>
            <a:ext cx="4038600" cy="311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73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rPr>
              <a:t>Algoritma</a:t>
            </a:r>
            <a:r>
              <a:rPr lang="en-US" dirty="0">
                <a:latin typeface="Times New Roman" pitchFamily="18" charset="0"/>
              </a:rPr>
              <a:t> </a:t>
            </a:r>
            <a:r>
              <a:rPr lang="id-ID" dirty="0">
                <a:latin typeface="Times New Roman" pitchFamily="18" charset="0"/>
              </a:rPr>
              <a:t>Backpropagation</a:t>
            </a:r>
            <a:endParaRPr lang="en-US" dirty="0"/>
          </a:p>
        </p:txBody>
      </p:sp>
      <p:sp>
        <p:nvSpPr>
          <p:cNvPr id="5" name="Content Placeholder 4"/>
          <p:cNvSpPr>
            <a:spLocks noGrp="1"/>
          </p:cNvSpPr>
          <p:nvPr>
            <p:ph sz="half" idx="1"/>
          </p:nvPr>
        </p:nvSpPr>
        <p:spPr/>
        <p:txBody>
          <a:bodyPr>
            <a:normAutofit/>
          </a:bodyPr>
          <a:lstStyle/>
          <a:p>
            <a:r>
              <a:rPr lang="id-ID" sz="1800" dirty="0">
                <a:latin typeface="Times New Roman" pitchFamily="18" charset="0"/>
              </a:rPr>
              <a:t>Inisialisasi bobot (ambil nilai random yang cukup kecil).</a:t>
            </a:r>
          </a:p>
          <a:p>
            <a:r>
              <a:rPr lang="id-ID" sz="1800" dirty="0">
                <a:latin typeface="Times New Roman" pitchFamily="18" charset="0"/>
              </a:rPr>
              <a:t>Selama kondisi berhenti bernilai salah, kerjakan :</a:t>
            </a:r>
            <a:endParaRPr lang="en-US" sz="1800" dirty="0">
              <a:latin typeface="Times New Roman" pitchFamily="18" charset="0"/>
            </a:endParaRPr>
          </a:p>
          <a:p>
            <a:pPr marL="742950" lvl="2" indent="-342900"/>
            <a:r>
              <a:rPr lang="id-ID" sz="1600" dirty="0">
                <a:latin typeface="Times New Roman" pitchFamily="18" charset="0"/>
              </a:rPr>
              <a:t>Tahap Perambatan Maju (forward ropagation)</a:t>
            </a:r>
          </a:p>
          <a:p>
            <a:pPr marL="742950" lvl="2" indent="-342900"/>
            <a:r>
              <a:rPr lang="id-ID" sz="1600" dirty="0">
                <a:latin typeface="Times New Roman" pitchFamily="18" charset="0"/>
              </a:rPr>
              <a:t>T</a:t>
            </a:r>
            <a:r>
              <a:rPr lang="en-US" sz="1600" dirty="0" err="1"/>
              <a:t>ahap</a:t>
            </a:r>
            <a:r>
              <a:rPr lang="en-US" sz="1600" dirty="0"/>
              <a:t> </a:t>
            </a:r>
            <a:r>
              <a:rPr lang="en-US" sz="1600" dirty="0" err="1"/>
              <a:t>Perambatan-Balik</a:t>
            </a:r>
            <a:r>
              <a:rPr lang="en-US" sz="1600" dirty="0"/>
              <a:t> (</a:t>
            </a:r>
            <a:r>
              <a:rPr lang="en-US" sz="1600" i="1" dirty="0" err="1"/>
              <a:t>Backpropagation</a:t>
            </a:r>
            <a:r>
              <a:rPr lang="en-US" sz="1600" dirty="0"/>
              <a:t>)</a:t>
            </a:r>
          </a:p>
          <a:p>
            <a:pPr marL="742950" lvl="2" indent="-342900"/>
            <a:r>
              <a:rPr lang="en-US" sz="1600" dirty="0"/>
              <a:t>T</a:t>
            </a:r>
            <a:r>
              <a:rPr lang="id-ID" sz="1600" dirty="0"/>
              <a:t>ahap Perubahan Bobot dan Bias</a:t>
            </a:r>
            <a:r>
              <a:rPr lang="en-US" sz="1600" dirty="0"/>
              <a:t> </a:t>
            </a:r>
            <a:endParaRPr lang="id-ID" sz="1600" dirty="0">
              <a:latin typeface="Times New Roman" pitchFamily="18" charset="0"/>
            </a:endParaRPr>
          </a:p>
          <a:p>
            <a:endParaRPr lang="id-ID" sz="1800" b="1" dirty="0">
              <a:latin typeface="Times New Roman" pitchFamily="18" charset="0"/>
            </a:endParaRPr>
          </a:p>
          <a:p>
            <a:endParaRPr lang="en-US" sz="1800" dirty="0"/>
          </a:p>
        </p:txBody>
      </p:sp>
      <p:sp>
        <p:nvSpPr>
          <p:cNvPr id="7" name="Content Placeholder 6"/>
          <p:cNvSpPr>
            <a:spLocks noGrp="1"/>
          </p:cNvSpPr>
          <p:nvPr>
            <p:ph sz="half" idx="2"/>
          </p:nvPr>
        </p:nvSpPr>
        <p:spPr/>
        <p:txBody>
          <a:bodyPr>
            <a:noAutofit/>
          </a:bodyPr>
          <a:lstStyle/>
          <a:p>
            <a:endParaRPr lang="en-US" sz="1400" dirty="0"/>
          </a:p>
        </p:txBody>
      </p:sp>
    </p:spTree>
    <p:extLst>
      <p:ext uri="{BB962C8B-B14F-4D97-AF65-F5344CB8AC3E}">
        <p14:creationId xmlns:p14="http://schemas.microsoft.com/office/powerpoint/2010/main" val="414948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Konsep</a:t>
            </a:r>
            <a:r>
              <a:rPr lang="en-US" dirty="0"/>
              <a:t> </a:t>
            </a:r>
            <a:r>
              <a:rPr lang="en-US" dirty="0" err="1"/>
              <a:t>Dasar</a:t>
            </a:r>
            <a:r>
              <a:rPr lang="en-US" dirty="0"/>
              <a:t> </a:t>
            </a:r>
            <a:r>
              <a:rPr lang="en-US" dirty="0" err="1"/>
              <a:t>Pemodelan</a:t>
            </a:r>
            <a:r>
              <a:rPr lang="en-US" dirty="0"/>
              <a:t> </a:t>
            </a:r>
            <a:br>
              <a:rPr lang="id-ID" dirty="0"/>
            </a:br>
            <a:r>
              <a:rPr lang="en-US" dirty="0"/>
              <a:t>Neural Networks</a:t>
            </a:r>
          </a:p>
        </p:txBody>
      </p:sp>
      <p:sp>
        <p:nvSpPr>
          <p:cNvPr id="4" name="Date Placeholder 3"/>
          <p:cNvSpPr>
            <a:spLocks noGrp="1"/>
          </p:cNvSpPr>
          <p:nvPr>
            <p:ph type="dt" sz="half" idx="10"/>
          </p:nvPr>
        </p:nvSpPr>
        <p:spPr/>
        <p:txBody>
          <a:bodyPr/>
          <a:lstStyle/>
          <a:p>
            <a:fld id="{CA745885-344C-47D2-A45A-91F430210655}" type="datetime1">
              <a:rPr lang="ms-MY" smtClean="0"/>
              <a:t>18/06/19</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6</a:t>
            </a:fld>
            <a:endParaRPr lang="ms-MY" dirty="0"/>
          </a:p>
        </p:txBody>
      </p:sp>
      <p:sp>
        <p:nvSpPr>
          <p:cNvPr id="3" name="Content Placeholder 2"/>
          <p:cNvSpPr>
            <a:spLocks noGrp="1"/>
          </p:cNvSpPr>
          <p:nvPr>
            <p:ph idx="1"/>
          </p:nvPr>
        </p:nvSpPr>
        <p:spPr/>
        <p:txBody>
          <a:bodyPr/>
          <a:lstStyle/>
          <a:p>
            <a:endParaRPr lang="en-US"/>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24400" y="1600200"/>
            <a:ext cx="6604397" cy="4404596"/>
          </a:xfrm>
          <a:prstGeom prst="rect">
            <a:avLst/>
          </a:prstGeom>
          <a:noFill/>
        </p:spPr>
      </p:pic>
    </p:spTree>
    <p:extLst>
      <p:ext uri="{BB962C8B-B14F-4D97-AF65-F5344CB8AC3E}">
        <p14:creationId xmlns:p14="http://schemas.microsoft.com/office/powerpoint/2010/main" val="2821445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rPr>
              <a:t>Algoritma</a:t>
            </a:r>
            <a:r>
              <a:rPr lang="en-US" dirty="0">
                <a:latin typeface="Times New Roman" pitchFamily="18" charset="0"/>
              </a:rPr>
              <a:t> </a:t>
            </a:r>
            <a:r>
              <a:rPr lang="id-ID" dirty="0">
                <a:latin typeface="Times New Roman" pitchFamily="18" charset="0"/>
              </a:rPr>
              <a:t>Backpropagation</a:t>
            </a:r>
            <a:endParaRPr lang="en-US" dirty="0"/>
          </a:p>
        </p:txBody>
      </p:sp>
      <p:sp>
        <p:nvSpPr>
          <p:cNvPr id="5" name="Content Placeholder 4"/>
          <p:cNvSpPr>
            <a:spLocks noGrp="1"/>
          </p:cNvSpPr>
          <p:nvPr>
            <p:ph sz="half" idx="1"/>
          </p:nvPr>
        </p:nvSpPr>
        <p:spPr/>
        <p:txBody>
          <a:bodyPr>
            <a:normAutofit/>
          </a:bodyPr>
          <a:lstStyle/>
          <a:p>
            <a:pPr marL="0" lvl="1" indent="0">
              <a:buNone/>
            </a:pPr>
            <a:r>
              <a:rPr lang="id-ID" sz="1600" b="1" dirty="0">
                <a:latin typeface="Times New Roman" pitchFamily="18" charset="0"/>
              </a:rPr>
              <a:t>Tahap Perambatan Maju (forward</a:t>
            </a:r>
            <a:r>
              <a:rPr lang="en-US" sz="1600" b="1" dirty="0">
                <a:latin typeface="Times New Roman" pitchFamily="18" charset="0"/>
              </a:rPr>
              <a:t> </a:t>
            </a:r>
            <a:r>
              <a:rPr lang="id-ID" sz="1600" b="1" dirty="0">
                <a:latin typeface="Times New Roman" pitchFamily="18" charset="0"/>
              </a:rPr>
              <a:t>propagation)</a:t>
            </a:r>
          </a:p>
          <a:p>
            <a:pPr marL="355600" lvl="2" indent="-355600"/>
            <a:r>
              <a:rPr lang="id-ID" sz="1400" dirty="0">
                <a:latin typeface="Times New Roman" pitchFamily="18" charset="0"/>
              </a:rPr>
              <a:t>Setiap unit input (Xi, i=1,2,3,...,n) menerima sinyal</a:t>
            </a:r>
            <a:r>
              <a:rPr lang="en-US" sz="1400" dirty="0">
                <a:latin typeface="Times New Roman" pitchFamily="18" charset="0"/>
              </a:rPr>
              <a:t> </a:t>
            </a:r>
            <a:r>
              <a:rPr lang="id-ID" sz="1400" dirty="0">
                <a:latin typeface="Times New Roman" pitchFamily="18" charset="0"/>
              </a:rPr>
              <a:t>xi dan meneruskan sinyal </a:t>
            </a:r>
            <a:r>
              <a:rPr lang="en-US" sz="1400" dirty="0">
                <a:latin typeface="Times New Roman" pitchFamily="18" charset="0"/>
              </a:rPr>
              <a:t>t</a:t>
            </a:r>
            <a:r>
              <a:rPr lang="id-ID" sz="1400" dirty="0">
                <a:latin typeface="Times New Roman" pitchFamily="18" charset="0"/>
              </a:rPr>
              <a:t>ersebut ke semua unit pada lapisan tersembunyi.</a:t>
            </a:r>
            <a:endParaRPr lang="en-US" sz="1400" dirty="0">
              <a:latin typeface="Times New Roman" pitchFamily="18" charset="0"/>
            </a:endParaRPr>
          </a:p>
          <a:p>
            <a:pPr marL="355600" lvl="2" indent="-355600"/>
            <a:r>
              <a:rPr lang="id-ID" sz="1400" dirty="0">
                <a:latin typeface="Times New Roman" pitchFamily="18" charset="0"/>
              </a:rPr>
              <a:t>Setiap unit tersembunyi (Zi, j=1,2,3,...,p) menjumlahkan bobot sinyal input dengan persamaan </a:t>
            </a:r>
            <a:r>
              <a:rPr lang="en-US" sz="1400" dirty="0">
                <a:latin typeface="Times New Roman" pitchFamily="18" charset="0"/>
              </a:rPr>
              <a:t>(a)</a:t>
            </a:r>
            <a:r>
              <a:rPr lang="id-ID" sz="1400" dirty="0">
                <a:latin typeface="Times New Roman" pitchFamily="18" charset="0"/>
              </a:rPr>
              <a:t>:</a:t>
            </a: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r>
              <a:rPr lang="en-US" sz="1400" dirty="0" err="1">
                <a:latin typeface="Times New Roman" pitchFamily="18" charset="0"/>
              </a:rPr>
              <a:t>dan</a:t>
            </a:r>
            <a:r>
              <a:rPr lang="en-US" sz="1400" dirty="0">
                <a:latin typeface="Times New Roman" pitchFamily="18" charset="0"/>
              </a:rPr>
              <a:t> </a:t>
            </a:r>
            <a:r>
              <a:rPr lang="en-US" sz="1400" dirty="0" err="1">
                <a:latin typeface="Times New Roman" pitchFamily="18" charset="0"/>
              </a:rPr>
              <a:t>menerapkan</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a:t>
            </a:r>
            <a:r>
              <a:rPr lang="en-US" sz="1400" dirty="0" err="1">
                <a:latin typeface="Times New Roman" pitchFamily="18" charset="0"/>
              </a:rPr>
              <a:t>untuk</a:t>
            </a:r>
            <a:r>
              <a:rPr lang="en-US" sz="1400" dirty="0">
                <a:latin typeface="Times New Roman" pitchFamily="18" charset="0"/>
              </a:rPr>
              <a:t> </a:t>
            </a:r>
            <a:r>
              <a:rPr lang="en-US" sz="1400" dirty="0" err="1">
                <a:latin typeface="Times New Roman" pitchFamily="18" charset="0"/>
              </a:rPr>
              <a:t>menghitung</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outputnya</a:t>
            </a:r>
            <a:r>
              <a:rPr lang="en-US" sz="1400" dirty="0">
                <a:latin typeface="Times New Roman" pitchFamily="18" charset="0"/>
              </a:rPr>
              <a:t> : </a:t>
            </a:r>
            <a:r>
              <a:rPr lang="en-US" sz="1400" dirty="0" err="1">
                <a:solidFill>
                  <a:srgbClr val="FF3300"/>
                </a:solidFill>
                <a:latin typeface="Times New Roman" pitchFamily="18" charset="0"/>
              </a:rPr>
              <a:t>z</a:t>
            </a:r>
            <a:r>
              <a:rPr lang="en-US" sz="1400" baseline="-25000" dirty="0" err="1">
                <a:solidFill>
                  <a:srgbClr val="FF3300"/>
                </a:solidFill>
                <a:latin typeface="Times New Roman" pitchFamily="18" charset="0"/>
              </a:rPr>
              <a:t>j</a:t>
            </a:r>
            <a:r>
              <a:rPr lang="en-US" sz="1400" dirty="0">
                <a:solidFill>
                  <a:srgbClr val="FF3300"/>
                </a:solidFill>
                <a:latin typeface="Times New Roman" pitchFamily="18" charset="0"/>
              </a:rPr>
              <a:t> = </a:t>
            </a:r>
            <a:r>
              <a:rPr lang="en-US" sz="1400" i="1" dirty="0">
                <a:solidFill>
                  <a:srgbClr val="FF3300"/>
                </a:solidFill>
                <a:latin typeface="Times New Roman" pitchFamily="18" charset="0"/>
              </a:rPr>
              <a:t>f</a:t>
            </a:r>
            <a:r>
              <a:rPr lang="en-US" sz="1400" dirty="0">
                <a:solidFill>
                  <a:srgbClr val="FF3300"/>
                </a:solidFill>
                <a:latin typeface="Times New Roman" pitchFamily="18" charset="0"/>
              </a:rPr>
              <a:t>(</a:t>
            </a:r>
            <a:r>
              <a:rPr lang="en-US" sz="1400" dirty="0" err="1">
                <a:solidFill>
                  <a:srgbClr val="FF3300"/>
                </a:solidFill>
                <a:latin typeface="Times New Roman" pitchFamily="18" charset="0"/>
              </a:rPr>
              <a:t>z_in</a:t>
            </a:r>
            <a:r>
              <a:rPr lang="en-US" sz="1400" baseline="-25000" dirty="0" err="1">
                <a:solidFill>
                  <a:srgbClr val="FF3300"/>
                </a:solidFill>
                <a:latin typeface="Times New Roman" pitchFamily="18" charset="0"/>
              </a:rPr>
              <a:t>j</a:t>
            </a:r>
            <a:r>
              <a:rPr lang="en-US" sz="1400" dirty="0">
                <a:solidFill>
                  <a:srgbClr val="FF3300"/>
                </a:solidFill>
                <a:latin typeface="Times New Roman" pitchFamily="18" charset="0"/>
              </a:rPr>
              <a:t>)</a:t>
            </a:r>
            <a:br>
              <a:rPr lang="en-US" sz="1400" dirty="0">
                <a:solidFill>
                  <a:srgbClr val="FF3300"/>
                </a:solidFill>
                <a:latin typeface="Times New Roman" pitchFamily="18" charset="0"/>
              </a:rPr>
            </a:br>
            <a:r>
              <a:rPr lang="en-US" sz="1400" dirty="0" err="1">
                <a:latin typeface="Times New Roman" pitchFamily="18" charset="0"/>
              </a:rPr>
              <a:t>biasanya</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yang </a:t>
            </a:r>
            <a:r>
              <a:rPr lang="en-US" sz="1400" dirty="0" err="1">
                <a:latin typeface="Times New Roman" pitchFamily="18" charset="0"/>
              </a:rPr>
              <a:t>digunakan</a:t>
            </a:r>
            <a:r>
              <a:rPr lang="en-US" sz="1400" dirty="0">
                <a:latin typeface="Times New Roman" pitchFamily="18" charset="0"/>
              </a:rPr>
              <a:t> </a:t>
            </a:r>
            <a:r>
              <a:rPr lang="en-US" sz="1400" dirty="0" err="1">
                <a:latin typeface="Times New Roman" pitchFamily="18" charset="0"/>
              </a:rPr>
              <a:t>adalah</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sigmoid.  </a:t>
            </a:r>
            <a:r>
              <a:rPr lang="en-US" sz="1400" dirty="0" err="1">
                <a:latin typeface="Times New Roman" pitchFamily="18" charset="0"/>
              </a:rPr>
              <a:t>kemudian</a:t>
            </a:r>
            <a:r>
              <a:rPr lang="en-US" sz="1400" dirty="0">
                <a:latin typeface="Times New Roman" pitchFamily="18" charset="0"/>
              </a:rPr>
              <a:t> </a:t>
            </a:r>
            <a:r>
              <a:rPr lang="en-US" sz="1400" dirty="0" err="1">
                <a:latin typeface="Times New Roman" pitchFamily="18" charset="0"/>
              </a:rPr>
              <a:t>mengirimkan</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tersebut</a:t>
            </a:r>
            <a:r>
              <a:rPr lang="en-US" sz="1400" dirty="0">
                <a:latin typeface="Times New Roman" pitchFamily="18" charset="0"/>
              </a:rPr>
              <a:t> </a:t>
            </a:r>
            <a:r>
              <a:rPr lang="en-US" sz="1400" dirty="0" err="1">
                <a:latin typeface="Times New Roman" pitchFamily="18" charset="0"/>
              </a:rPr>
              <a:t>ke</a:t>
            </a:r>
            <a:r>
              <a:rPr lang="en-US" sz="1400" dirty="0">
                <a:latin typeface="Times New Roman" pitchFamily="18" charset="0"/>
              </a:rPr>
              <a:t> </a:t>
            </a:r>
            <a:r>
              <a:rPr lang="en-US" sz="1400" dirty="0" err="1">
                <a:latin typeface="Times New Roman" pitchFamily="18" charset="0"/>
              </a:rPr>
              <a:t>semua</a:t>
            </a:r>
            <a:r>
              <a:rPr lang="en-US" sz="1400" dirty="0">
                <a:latin typeface="Times New Roman" pitchFamily="18" charset="0"/>
              </a:rPr>
              <a:t> unit output.</a:t>
            </a:r>
            <a:endParaRPr lang="en-US" sz="1800" dirty="0"/>
          </a:p>
        </p:txBody>
      </p:sp>
      <p:sp>
        <p:nvSpPr>
          <p:cNvPr id="7" name="Content Placeholder 6"/>
          <p:cNvSpPr>
            <a:spLocks noGrp="1"/>
          </p:cNvSpPr>
          <p:nvPr>
            <p:ph sz="half" idx="2"/>
          </p:nvPr>
        </p:nvSpPr>
        <p:spPr/>
        <p:txBody>
          <a:bodyPr>
            <a:noAutofit/>
          </a:bodyPr>
          <a:lstStyle/>
          <a:p>
            <a:pPr marL="0" lvl="1" indent="0">
              <a:buNone/>
            </a:pPr>
            <a:endParaRPr lang="en-US" sz="1400" dirty="0">
              <a:latin typeface="Times New Roman" pitchFamily="18" charset="0"/>
            </a:endParaRPr>
          </a:p>
          <a:p>
            <a:pPr>
              <a:spcBef>
                <a:spcPct val="50000"/>
              </a:spcBef>
            </a:pPr>
            <a:r>
              <a:rPr lang="id-ID" sz="1400" dirty="0">
                <a:latin typeface="Times New Roman" pitchFamily="18" charset="0"/>
              </a:rPr>
              <a:t>Setiap unit output (Yk, k=1,2,3,...,m) menjumlahkan</a:t>
            </a:r>
            <a:r>
              <a:rPr lang="en-US" sz="1400" dirty="0">
                <a:latin typeface="Times New Roman" pitchFamily="18" charset="0"/>
              </a:rPr>
              <a:t> </a:t>
            </a:r>
            <a:r>
              <a:rPr lang="id-ID" sz="1400" dirty="0">
                <a:latin typeface="Times New Roman" pitchFamily="18" charset="0"/>
              </a:rPr>
              <a:t>bobot sinyal input</a:t>
            </a:r>
            <a:r>
              <a:rPr lang="en-US" sz="1400" dirty="0">
                <a:latin typeface="Times New Roman" pitchFamily="18" charset="0"/>
              </a:rPr>
              <a:t> </a:t>
            </a:r>
            <a:r>
              <a:rPr lang="en-US" sz="1400" dirty="0" err="1">
                <a:latin typeface="Times New Roman" pitchFamily="18" charset="0"/>
              </a:rPr>
              <a:t>dengan</a:t>
            </a:r>
            <a:r>
              <a:rPr lang="en-US" sz="1400" dirty="0">
                <a:latin typeface="Times New Roman" pitchFamily="18" charset="0"/>
              </a:rPr>
              <a:t> </a:t>
            </a:r>
            <a:r>
              <a:rPr lang="en-US" sz="1400" dirty="0" err="1">
                <a:latin typeface="Times New Roman" pitchFamily="18" charset="0"/>
              </a:rPr>
              <a:t>persamaan</a:t>
            </a:r>
            <a:r>
              <a:rPr lang="en-US" sz="1400" dirty="0">
                <a:latin typeface="Times New Roman" pitchFamily="18" charset="0"/>
              </a:rPr>
              <a:t> (b),</a:t>
            </a: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r>
              <a:rPr lang="en-US" sz="1400" dirty="0" err="1">
                <a:latin typeface="Times New Roman" pitchFamily="18" charset="0"/>
              </a:rPr>
              <a:t>dan</a:t>
            </a:r>
            <a:r>
              <a:rPr lang="en-US" sz="1400" dirty="0">
                <a:latin typeface="Times New Roman" pitchFamily="18" charset="0"/>
              </a:rPr>
              <a:t> </a:t>
            </a:r>
            <a:r>
              <a:rPr lang="en-US" sz="1400" dirty="0" err="1">
                <a:latin typeface="Times New Roman" pitchFamily="18" charset="0"/>
              </a:rPr>
              <a:t>menerapkan</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a:t>
            </a:r>
            <a:r>
              <a:rPr lang="en-US" sz="1400" dirty="0" err="1">
                <a:latin typeface="Times New Roman" pitchFamily="18" charset="0"/>
              </a:rPr>
              <a:t>untuk</a:t>
            </a:r>
            <a:r>
              <a:rPr lang="en-US" sz="1400" dirty="0">
                <a:latin typeface="Times New Roman" pitchFamily="18" charset="0"/>
              </a:rPr>
              <a:t> </a:t>
            </a:r>
            <a:r>
              <a:rPr lang="en-US" sz="1400" dirty="0" err="1">
                <a:latin typeface="Times New Roman" pitchFamily="18" charset="0"/>
              </a:rPr>
              <a:t>menghitung</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outputnya</a:t>
            </a:r>
            <a:r>
              <a:rPr lang="en-US" sz="1400" dirty="0">
                <a:latin typeface="Times New Roman" pitchFamily="18" charset="0"/>
              </a:rPr>
              <a:t> :  </a:t>
            </a:r>
            <a:r>
              <a:rPr lang="en-US" sz="1400" dirty="0" err="1">
                <a:solidFill>
                  <a:srgbClr val="FF3300"/>
                </a:solidFill>
                <a:latin typeface="Times New Roman" pitchFamily="18" charset="0"/>
              </a:rPr>
              <a:t>y</a:t>
            </a:r>
            <a:r>
              <a:rPr lang="en-US" sz="1400" baseline="-25000" dirty="0" err="1">
                <a:solidFill>
                  <a:srgbClr val="FF3300"/>
                </a:solidFill>
                <a:latin typeface="Times New Roman" pitchFamily="18" charset="0"/>
              </a:rPr>
              <a:t>k</a:t>
            </a:r>
            <a:r>
              <a:rPr lang="en-US" sz="1400" dirty="0">
                <a:solidFill>
                  <a:srgbClr val="FF3300"/>
                </a:solidFill>
                <a:latin typeface="Times New Roman" pitchFamily="18" charset="0"/>
              </a:rPr>
              <a:t> = </a:t>
            </a:r>
            <a:r>
              <a:rPr lang="en-US" sz="1400" i="1" dirty="0">
                <a:solidFill>
                  <a:srgbClr val="FF3300"/>
                </a:solidFill>
                <a:latin typeface="Times New Roman" pitchFamily="18" charset="0"/>
              </a:rPr>
              <a:t>f</a:t>
            </a:r>
            <a:r>
              <a:rPr lang="en-US" sz="1400" dirty="0">
                <a:solidFill>
                  <a:srgbClr val="FF3300"/>
                </a:solidFill>
                <a:latin typeface="Times New Roman" pitchFamily="18" charset="0"/>
              </a:rPr>
              <a:t>(</a:t>
            </a:r>
            <a:r>
              <a:rPr lang="en-US" sz="1400" dirty="0" err="1">
                <a:solidFill>
                  <a:srgbClr val="FF3300"/>
                </a:solidFill>
                <a:latin typeface="Times New Roman" pitchFamily="18" charset="0"/>
              </a:rPr>
              <a:t>y_in</a:t>
            </a:r>
            <a:r>
              <a:rPr lang="en-US" sz="1400" baseline="-25000" dirty="0" err="1">
                <a:solidFill>
                  <a:srgbClr val="FF3300"/>
                </a:solidFill>
                <a:latin typeface="Times New Roman" pitchFamily="18" charset="0"/>
              </a:rPr>
              <a:t>k</a:t>
            </a:r>
            <a:r>
              <a:rPr lang="en-US" sz="1400" dirty="0">
                <a:solidFill>
                  <a:srgbClr val="FF3300"/>
                </a:solidFill>
                <a:latin typeface="Times New Roman" pitchFamily="18" charset="0"/>
              </a:rPr>
              <a:t>)</a:t>
            </a:r>
            <a:r>
              <a:rPr lang="en-US" sz="1400" dirty="0">
                <a:latin typeface="Times New Roman" pitchFamily="18" charset="0"/>
              </a:rPr>
              <a:t> </a:t>
            </a:r>
          </a:p>
          <a:p>
            <a:pPr>
              <a:spcBef>
                <a:spcPct val="50000"/>
              </a:spcBef>
            </a:pPr>
            <a:endParaRPr lang="en-US" sz="1400" dirty="0">
              <a:latin typeface="Times New Roman" pitchFamily="18" charset="0"/>
            </a:endParaRPr>
          </a:p>
          <a:p>
            <a:pPr>
              <a:tabLst>
                <a:tab pos="360363" algn="l"/>
              </a:tabLst>
            </a:pPr>
            <a:endParaRPr lang="en-US" sz="1400" dirty="0">
              <a:latin typeface="Times New Roman" pitchFamily="18" charset="0"/>
            </a:endParaRPr>
          </a:p>
          <a:p>
            <a:endParaRPr lang="en-US" sz="1400" dirty="0"/>
          </a:p>
        </p:txBody>
      </p:sp>
      <p:graphicFrame>
        <p:nvGraphicFramePr>
          <p:cNvPr id="8" name="Object 7"/>
          <p:cNvGraphicFramePr>
            <a:graphicFrameLocks noChangeAspect="1"/>
          </p:cNvGraphicFramePr>
          <p:nvPr>
            <p:extLst>
              <p:ext uri="{D42A27DB-BD31-4B8C-83A1-F6EECF244321}">
                <p14:modId xmlns:p14="http://schemas.microsoft.com/office/powerpoint/2010/main" val="3354743468"/>
              </p:ext>
            </p:extLst>
          </p:nvPr>
        </p:nvGraphicFramePr>
        <p:xfrm>
          <a:off x="899592" y="3717032"/>
          <a:ext cx="2797175" cy="674687"/>
        </p:xfrm>
        <a:graphic>
          <a:graphicData uri="http://schemas.openxmlformats.org/presentationml/2006/ole">
            <mc:AlternateContent xmlns:mc="http://schemas.openxmlformats.org/markup-compatibility/2006">
              <mc:Choice xmlns:v="urn:schemas-microsoft-com:vml" Requires="v">
                <p:oleObj spid="_x0000_s84012" name="Equation" r:id="rId3" imgW="1803240" imgH="431640" progId="Equation.3">
                  <p:embed/>
                </p:oleObj>
              </mc:Choice>
              <mc:Fallback>
                <p:oleObj name="Equation" r:id="rId3" imgW="1803240" imgH="431640" progId="Equation.3">
                  <p:embed/>
                  <p:pic>
                    <p:nvPicPr>
                      <p:cNvPr id="0" name=""/>
                      <p:cNvPicPr>
                        <a:picLocks noChangeAspect="1" noChangeArrowheads="1"/>
                      </p:cNvPicPr>
                      <p:nvPr/>
                    </p:nvPicPr>
                    <p:blipFill>
                      <a:blip r:embed="rId4"/>
                      <a:srcRect/>
                      <a:stretch>
                        <a:fillRect/>
                      </a:stretch>
                    </p:blipFill>
                    <p:spPr bwMode="auto">
                      <a:xfrm>
                        <a:off x="899592" y="3717032"/>
                        <a:ext cx="2797175" cy="674687"/>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53816340"/>
              </p:ext>
            </p:extLst>
          </p:nvPr>
        </p:nvGraphicFramePr>
        <p:xfrm>
          <a:off x="5148064" y="2852936"/>
          <a:ext cx="2616200" cy="600075"/>
        </p:xfrm>
        <a:graphic>
          <a:graphicData uri="http://schemas.openxmlformats.org/presentationml/2006/ole">
            <mc:AlternateContent xmlns:mc="http://schemas.openxmlformats.org/markup-compatibility/2006">
              <mc:Choice xmlns:v="urn:schemas-microsoft-com:vml" Requires="v">
                <p:oleObj spid="_x0000_s84013" name="Equation" r:id="rId5" imgW="1955520" imgH="444240" progId="Equation.3">
                  <p:embed/>
                </p:oleObj>
              </mc:Choice>
              <mc:Fallback>
                <p:oleObj name="Equation" r:id="rId5" imgW="1955520" imgH="4442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2852936"/>
                        <a:ext cx="261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752866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62500" lnSpcReduction="20000"/>
          </a:bodyPr>
          <a:lstStyle/>
          <a:p>
            <a:pPr marL="0" indent="0">
              <a:buNone/>
            </a:pPr>
            <a:r>
              <a:rPr lang="id-ID" b="1" dirty="0"/>
              <a:t>T</a:t>
            </a:r>
            <a:r>
              <a:rPr lang="en-US" b="1" dirty="0" err="1"/>
              <a:t>ahap</a:t>
            </a:r>
            <a:r>
              <a:rPr lang="en-US" b="1" dirty="0"/>
              <a:t> </a:t>
            </a:r>
            <a:r>
              <a:rPr lang="en-US" b="1" dirty="0" err="1"/>
              <a:t>Perambatan-Balik</a:t>
            </a:r>
            <a:r>
              <a:rPr lang="en-US" b="1" dirty="0"/>
              <a:t> (</a:t>
            </a:r>
            <a:r>
              <a:rPr lang="en-US" b="1" i="1" dirty="0" err="1"/>
              <a:t>Backpropagation</a:t>
            </a:r>
            <a:r>
              <a:rPr lang="en-US" b="1" dirty="0"/>
              <a:t>)</a:t>
            </a:r>
            <a:br>
              <a:rPr lang="en-US" b="1" dirty="0"/>
            </a:br>
            <a:endParaRPr lang="en-US" b="1" dirty="0"/>
          </a:p>
          <a:p>
            <a:r>
              <a:rPr lang="id-ID" sz="2400" dirty="0">
                <a:latin typeface="Times New Roman" pitchFamily="18" charset="0"/>
              </a:rPr>
              <a:t>Setiap unit output (Yk, k=1,2,3,...,m) menerima pola target yang sesuai dengan pola input pelatihan, kemudian hitung error dengan persamaan berikut:</a:t>
            </a:r>
            <a:br>
              <a:rPr lang="en-US" sz="2400" dirty="0">
                <a:latin typeface="Times New Roman" pitchFamily="18" charset="0"/>
                <a:sym typeface="Symbol" pitchFamily="18" charset="2"/>
              </a:rPr>
            </a:br>
            <a:br>
              <a:rPr lang="en-US" sz="2400" dirty="0">
                <a:latin typeface="Times New Roman" pitchFamily="18" charset="0"/>
                <a:sym typeface="Symbol" pitchFamily="18" charset="2"/>
              </a:rPr>
            </a:br>
            <a:r>
              <a:rPr lang="en-US" sz="2400" dirty="0">
                <a:latin typeface="Times New Roman" pitchFamily="18" charset="0"/>
                <a:sym typeface="Symbol" pitchFamily="18" charset="2"/>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 = (tk – yk) </a:t>
            </a:r>
            <a:r>
              <a:rPr lang="id-ID" sz="2400" i="1" dirty="0">
                <a:solidFill>
                  <a:srgbClr val="FF3300"/>
                </a:solidFill>
                <a:latin typeface="Times New Roman" pitchFamily="18" charset="0"/>
              </a:rPr>
              <a:t>f’</a:t>
            </a:r>
            <a:r>
              <a:rPr lang="id-ID" sz="2400" dirty="0">
                <a:solidFill>
                  <a:srgbClr val="FF3300"/>
                </a:solidFill>
                <a:latin typeface="Times New Roman" pitchFamily="18" charset="0"/>
              </a:rPr>
              <a:t>(y_ink)</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f ‘ adalah turunan dari fungsi aktivasi</a:t>
            </a:r>
            <a:r>
              <a:rPr lang="en-US" sz="2400" dirty="0">
                <a:latin typeface="Times New Roman" pitchFamily="18" charset="0"/>
              </a:rPr>
              <a:t> </a:t>
            </a:r>
            <a:r>
              <a:rPr lang="id-ID" sz="2400" dirty="0">
                <a:latin typeface="Times New Roman" pitchFamily="18" charset="0"/>
              </a:rPr>
              <a:t>kemudian hitung koreksi bobot dengan persaamaan berikut:</a:t>
            </a:r>
            <a:br>
              <a:rPr lang="en-US" sz="2400" dirty="0">
                <a:latin typeface="Times New Roman" pitchFamily="18" charset="0"/>
              </a:rPr>
            </a:br>
            <a:br>
              <a:rPr lang="en-US" sz="2400" dirty="0">
                <a:latin typeface="Times New Roman" pitchFamily="18" charset="0"/>
              </a:rPr>
            </a:br>
            <a:r>
              <a:rPr lang="en-US" sz="2400" dirty="0">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wjk =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 zj</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Dan menghitung koreksi bias dengan  persamaan berikut :</a:t>
            </a:r>
            <a:br>
              <a:rPr lang="en-US" sz="2400" dirty="0">
                <a:latin typeface="Times New Roman" pitchFamily="18" charset="0"/>
              </a:rPr>
            </a:br>
            <a:br>
              <a:rPr lang="en-US" sz="2400" dirty="0">
                <a:latin typeface="Times New Roman" pitchFamily="18" charset="0"/>
              </a:rPr>
            </a:br>
            <a:r>
              <a:rPr lang="en-US" sz="2400" dirty="0">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w0k =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Sekaligus mengirimkan </a:t>
            </a:r>
            <a:r>
              <a:rPr lang="en-US" sz="2400" dirty="0">
                <a:latin typeface="Times New Roman" pitchFamily="18" charset="0"/>
                <a:sym typeface="Symbol" pitchFamily="18" charset="2"/>
              </a:rPr>
              <a:t></a:t>
            </a:r>
            <a:r>
              <a:rPr lang="id-ID" sz="2400" dirty="0">
                <a:latin typeface="Times New Roman" pitchFamily="18" charset="0"/>
              </a:rPr>
              <a:t>k ke unit-unit yang ada di lapisan paling kanan.</a:t>
            </a:r>
            <a:endParaRPr lang="en-US" sz="2400" dirty="0">
              <a:latin typeface="Times New Roman" pitchFamily="18" charset="0"/>
            </a:endParaRPr>
          </a:p>
          <a:p>
            <a:endParaRPr lang="en-US" b="1" dirty="0"/>
          </a:p>
          <a:p>
            <a:endParaRPr lang="en-US" dirty="0"/>
          </a:p>
        </p:txBody>
      </p:sp>
      <p:sp>
        <p:nvSpPr>
          <p:cNvPr id="4" name="Content Placeholder 3"/>
          <p:cNvSpPr>
            <a:spLocks noGrp="1"/>
          </p:cNvSpPr>
          <p:nvPr>
            <p:ph sz="half" idx="2"/>
          </p:nvPr>
        </p:nvSpPr>
        <p:spPr/>
        <p:txBody>
          <a:bodyPr>
            <a:normAutofit fontScale="62500" lnSpcReduction="20000"/>
          </a:bodyPr>
          <a:lstStyle/>
          <a:p>
            <a:pPr marL="342900" lvl="1" indent="-342900">
              <a:buFont typeface="Arial" pitchFamily="34" charset="0"/>
              <a:buChar char="•"/>
            </a:pPr>
            <a:r>
              <a:rPr lang="id-ID" dirty="0">
                <a:latin typeface="Times New Roman" pitchFamily="18" charset="0"/>
              </a:rPr>
              <a:t>Setiap unit tersembunyi (Zj, j=1,2,3,...,p) menjumlahkan delta inputnya (dari unit-unit yang berada pada lapisan di kanannya):</a:t>
            </a: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r>
              <a:rPr lang="en-US" sz="2400" dirty="0" err="1">
                <a:latin typeface="Times New Roman" pitchFamily="18" charset="0"/>
              </a:rPr>
              <a:t>untuk</a:t>
            </a:r>
            <a:r>
              <a:rPr lang="en-US" sz="2400" dirty="0">
                <a:latin typeface="Times New Roman" pitchFamily="18" charset="0"/>
              </a:rPr>
              <a:t> </a:t>
            </a:r>
            <a:r>
              <a:rPr lang="en-US" sz="2400" dirty="0" err="1">
                <a:latin typeface="Times New Roman" pitchFamily="18" charset="0"/>
              </a:rPr>
              <a:t>menghitung</a:t>
            </a:r>
            <a:r>
              <a:rPr lang="en-US" sz="2400" dirty="0">
                <a:latin typeface="Times New Roman" pitchFamily="18" charset="0"/>
              </a:rPr>
              <a:t> </a:t>
            </a:r>
            <a:r>
              <a:rPr lang="en-US" sz="2400" dirty="0" err="1">
                <a:latin typeface="Times New Roman" pitchFamily="18" charset="0"/>
              </a:rPr>
              <a:t>informasi</a:t>
            </a:r>
            <a:r>
              <a:rPr lang="en-US" sz="2400" dirty="0">
                <a:latin typeface="Times New Roman" pitchFamily="18" charset="0"/>
              </a:rPr>
              <a:t> error, </a:t>
            </a:r>
            <a:r>
              <a:rPr lang="en-US" sz="2400" dirty="0" err="1">
                <a:latin typeface="Times New Roman" pitchFamily="18" charset="0"/>
              </a:rPr>
              <a:t>kalikan</a:t>
            </a:r>
            <a:r>
              <a:rPr lang="en-US" sz="2400" dirty="0">
                <a:latin typeface="Times New Roman" pitchFamily="18" charset="0"/>
              </a:rPr>
              <a:t> </a:t>
            </a:r>
            <a:r>
              <a:rPr lang="en-US" sz="2400" dirty="0" err="1">
                <a:latin typeface="Times New Roman" pitchFamily="18" charset="0"/>
              </a:rPr>
              <a:t>nilai</a:t>
            </a:r>
            <a:r>
              <a:rPr lang="en-US" sz="2400" dirty="0">
                <a:latin typeface="Times New Roman" pitchFamily="18" charset="0"/>
              </a:rPr>
              <a:t> </a:t>
            </a:r>
            <a:r>
              <a:rPr lang="en-US" sz="2400" dirty="0" err="1">
                <a:latin typeface="Times New Roman" pitchFamily="18" charset="0"/>
              </a:rPr>
              <a:t>ini</a:t>
            </a:r>
            <a:r>
              <a:rPr lang="en-US" sz="2400" dirty="0">
                <a:latin typeface="Times New Roman" pitchFamily="18" charset="0"/>
              </a:rPr>
              <a:t> </a:t>
            </a:r>
            <a:r>
              <a:rPr lang="en-US" sz="2400" dirty="0" err="1">
                <a:latin typeface="Times New Roman" pitchFamily="18" charset="0"/>
              </a:rPr>
              <a:t>dengan</a:t>
            </a:r>
            <a:r>
              <a:rPr lang="en-US" sz="2400" dirty="0">
                <a:latin typeface="Times New Roman" pitchFamily="18" charset="0"/>
              </a:rPr>
              <a:t> </a:t>
            </a:r>
            <a:r>
              <a:rPr lang="en-US" sz="2400" dirty="0" err="1">
                <a:latin typeface="Times New Roman" pitchFamily="18" charset="0"/>
              </a:rPr>
              <a:t>turunan</a:t>
            </a:r>
            <a:r>
              <a:rPr lang="en-US" sz="2400" dirty="0">
                <a:latin typeface="Times New Roman" pitchFamily="18" charset="0"/>
              </a:rPr>
              <a:t> </a:t>
            </a:r>
            <a:r>
              <a:rPr lang="en-US" sz="2400" dirty="0" err="1">
                <a:latin typeface="Times New Roman" pitchFamily="18" charset="0"/>
              </a:rPr>
              <a:t>dari</a:t>
            </a:r>
            <a:r>
              <a:rPr lang="en-US" sz="2400" dirty="0">
                <a:latin typeface="Times New Roman" pitchFamily="18" charset="0"/>
              </a:rPr>
              <a:t> </a:t>
            </a:r>
            <a:r>
              <a:rPr lang="en-US" sz="2400" dirty="0" err="1">
                <a:latin typeface="Times New Roman" pitchFamily="18" charset="0"/>
              </a:rPr>
              <a:t>fungsi</a:t>
            </a:r>
            <a:r>
              <a:rPr lang="en-US" sz="2400" dirty="0">
                <a:latin typeface="Times New Roman" pitchFamily="18" charset="0"/>
              </a:rPr>
              <a:t> </a:t>
            </a:r>
            <a:r>
              <a:rPr lang="en-US" sz="2400" dirty="0" err="1">
                <a:latin typeface="Times New Roman" pitchFamily="18" charset="0"/>
              </a:rPr>
              <a:t>aktivasinya</a:t>
            </a:r>
            <a:r>
              <a:rPr lang="en-US" sz="2400" dirty="0">
                <a:latin typeface="Times New Roman" pitchFamily="18" charset="0"/>
              </a:rPr>
              <a:t>:</a:t>
            </a:r>
            <a:br>
              <a:rPr lang="en-US" sz="2400" dirty="0">
                <a:latin typeface="Times New Roman" pitchFamily="18" charset="0"/>
              </a:rPr>
            </a:br>
            <a:br>
              <a:rPr lang="en-US" sz="2400" dirty="0">
                <a:latin typeface="Times New Roman" pitchFamily="18" charset="0"/>
              </a:rPr>
            </a:br>
            <a:r>
              <a:rPr lang="en-US" sz="2400" dirty="0">
                <a:solidFill>
                  <a:srgbClr val="FF3300"/>
                </a:solidFill>
                <a:latin typeface="Times New Roman" pitchFamily="18" charset="0"/>
                <a:sym typeface="Symbol" pitchFamily="18" charset="2"/>
              </a:rPr>
              <a:t></a:t>
            </a:r>
            <a:r>
              <a:rPr lang="es-ES" sz="2400" dirty="0">
                <a:solidFill>
                  <a:srgbClr val="FF3300"/>
                </a:solidFill>
                <a:latin typeface="Times New Roman" pitchFamily="18" charset="0"/>
              </a:rPr>
              <a:t>j = </a:t>
            </a:r>
            <a:r>
              <a:rPr lang="en-US" sz="2400" dirty="0">
                <a:solidFill>
                  <a:srgbClr val="FF3300"/>
                </a:solidFill>
                <a:latin typeface="Times New Roman" pitchFamily="18" charset="0"/>
                <a:sym typeface="Symbol" pitchFamily="18" charset="2"/>
              </a:rPr>
              <a:t></a:t>
            </a:r>
            <a:r>
              <a:rPr lang="es-ES" sz="2400" dirty="0">
                <a:solidFill>
                  <a:srgbClr val="FF3300"/>
                </a:solidFill>
                <a:latin typeface="Times New Roman" pitchFamily="18" charset="0"/>
              </a:rPr>
              <a:t>_</a:t>
            </a:r>
            <a:r>
              <a:rPr lang="es-ES" sz="2400" dirty="0" err="1">
                <a:solidFill>
                  <a:srgbClr val="FF3300"/>
                </a:solidFill>
                <a:latin typeface="Times New Roman" pitchFamily="18" charset="0"/>
              </a:rPr>
              <a:t>inj</a:t>
            </a:r>
            <a:r>
              <a:rPr lang="es-ES" sz="2400" dirty="0">
                <a:solidFill>
                  <a:srgbClr val="FF3300"/>
                </a:solidFill>
                <a:latin typeface="Times New Roman" pitchFamily="18" charset="0"/>
              </a:rPr>
              <a:t> </a:t>
            </a:r>
            <a:r>
              <a:rPr lang="es-ES" sz="2400" i="1" dirty="0">
                <a:solidFill>
                  <a:srgbClr val="FF3300"/>
                </a:solidFill>
                <a:latin typeface="Times New Roman" pitchFamily="18" charset="0"/>
              </a:rPr>
              <a:t>f’</a:t>
            </a:r>
            <a:r>
              <a:rPr lang="es-ES" sz="2400" dirty="0">
                <a:solidFill>
                  <a:srgbClr val="FF3300"/>
                </a:solidFill>
                <a:latin typeface="Times New Roman" pitchFamily="18" charset="0"/>
              </a:rPr>
              <a:t>(</a:t>
            </a:r>
            <a:r>
              <a:rPr lang="es-ES" sz="2400" dirty="0" err="1">
                <a:solidFill>
                  <a:srgbClr val="FF3300"/>
                </a:solidFill>
                <a:latin typeface="Times New Roman" pitchFamily="18" charset="0"/>
              </a:rPr>
              <a:t>z_inj</a:t>
            </a:r>
            <a:r>
              <a:rPr lang="es-ES" sz="2400" dirty="0">
                <a:solidFill>
                  <a:srgbClr val="FF3300"/>
                </a:solidFill>
                <a:latin typeface="Times New Roman" pitchFamily="18" charset="0"/>
              </a:rPr>
              <a:t>)</a:t>
            </a:r>
            <a:br>
              <a:rPr lang="es-ES" sz="2400" dirty="0">
                <a:solidFill>
                  <a:srgbClr val="FF3300"/>
                </a:solidFill>
                <a:latin typeface="Times New Roman" pitchFamily="18" charset="0"/>
              </a:rPr>
            </a:br>
            <a:br>
              <a:rPr lang="es-ES" sz="2400" dirty="0">
                <a:solidFill>
                  <a:srgbClr val="FF3300"/>
                </a:solidFill>
                <a:latin typeface="Times New Roman" pitchFamily="18" charset="0"/>
              </a:rPr>
            </a:br>
            <a:r>
              <a:rPr lang="sv-SE" sz="2400" dirty="0">
                <a:latin typeface="Times New Roman" pitchFamily="18" charset="0"/>
              </a:rPr>
              <a:t>kemudian hitung koreksi bobot dengan persamaan berikut:</a:t>
            </a:r>
            <a:br>
              <a:rPr lang="sv-SE" sz="2400" dirty="0">
                <a:latin typeface="Times New Roman" pitchFamily="18" charset="0"/>
              </a:rPr>
            </a:br>
            <a:br>
              <a:rPr lang="sv-SE" sz="2400" dirty="0">
                <a:latin typeface="Times New Roman" pitchFamily="18" charset="0"/>
              </a:rPr>
            </a:b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vjk = </a:t>
            </a: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j xi</a:t>
            </a:r>
            <a:br>
              <a:rPr lang="sv-SE" sz="2400" dirty="0">
                <a:solidFill>
                  <a:srgbClr val="FF3300"/>
                </a:solidFill>
                <a:latin typeface="Times New Roman" pitchFamily="18" charset="0"/>
              </a:rPr>
            </a:br>
            <a:br>
              <a:rPr lang="sv-SE" sz="2400" dirty="0">
                <a:solidFill>
                  <a:srgbClr val="FF3300"/>
                </a:solidFill>
                <a:latin typeface="Times New Roman" pitchFamily="18" charset="0"/>
              </a:rPr>
            </a:br>
            <a:r>
              <a:rPr lang="sv-SE" sz="2400" dirty="0">
                <a:latin typeface="Times New Roman" pitchFamily="18" charset="0"/>
              </a:rPr>
              <a:t>Setelah itu hitung juga koreksi bias dengan persamaan berikut:</a:t>
            </a:r>
            <a:br>
              <a:rPr lang="en-US" dirty="0">
                <a:latin typeface="Times New Roman" pitchFamily="18" charset="0"/>
                <a:sym typeface="Symbol" pitchFamily="18" charset="2"/>
              </a:rPr>
            </a:br>
            <a:br>
              <a:rPr lang="en-US" dirty="0">
                <a:latin typeface="Times New Roman" pitchFamily="18" charset="0"/>
                <a:sym typeface="Symbol" pitchFamily="18" charset="2"/>
              </a:rPr>
            </a:b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v0j = </a:t>
            </a: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j</a:t>
            </a:r>
            <a:endParaRPr lang="en-US" sz="2400" dirty="0">
              <a:solidFill>
                <a:srgbClr val="FF3300"/>
              </a:solidFill>
              <a:latin typeface="Times New Roman" pitchFamily="18" charset="0"/>
            </a:endParaRPr>
          </a:p>
          <a:p>
            <a:pPr marL="342900" lvl="1" indent="-342900">
              <a:buFont typeface="Arial" pitchFamily="34" charset="0"/>
              <a:buChar char="•"/>
            </a:pPr>
            <a:endParaRPr lang="id-ID" dirty="0">
              <a:latin typeface="Times New Roman" pitchFamily="18" charset="0"/>
            </a:endParaRP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61</a:t>
            </a:fld>
            <a:endParaRPr lang="ms-MY"/>
          </a:p>
        </p:txBody>
      </p:sp>
      <p:graphicFrame>
        <p:nvGraphicFramePr>
          <p:cNvPr id="8" name="Object 7"/>
          <p:cNvGraphicFramePr>
            <a:graphicFrameLocks noChangeAspect="1"/>
          </p:cNvGraphicFramePr>
          <p:nvPr>
            <p:extLst>
              <p:ext uri="{D42A27DB-BD31-4B8C-83A1-F6EECF244321}">
                <p14:modId xmlns:p14="http://schemas.microsoft.com/office/powerpoint/2010/main" val="225144375"/>
              </p:ext>
            </p:extLst>
          </p:nvPr>
        </p:nvGraphicFramePr>
        <p:xfrm>
          <a:off x="5436096" y="2204864"/>
          <a:ext cx="2304256" cy="773419"/>
        </p:xfrm>
        <a:graphic>
          <a:graphicData uri="http://schemas.openxmlformats.org/presentationml/2006/ole">
            <mc:AlternateContent xmlns:mc="http://schemas.openxmlformats.org/markup-compatibility/2006">
              <mc:Choice xmlns:v="urn:schemas-microsoft-com:vml" Requires="v">
                <p:oleObj spid="_x0000_s80922" name="Equation" r:id="rId3" imgW="1041400" imgH="444500" progId="Equation.3">
                  <p:embed/>
                </p:oleObj>
              </mc:Choice>
              <mc:Fallback>
                <p:oleObj name="Equation" r:id="rId3" imgW="1041400" imgH="4445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204864"/>
                        <a:ext cx="2304256" cy="7734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95792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pPr marL="0" indent="0">
              <a:buNone/>
            </a:pPr>
            <a:r>
              <a:rPr lang="id-ID" sz="1800" b="1" dirty="0"/>
              <a:t>Tahap Perubahan Bobot dan Bias</a:t>
            </a:r>
            <a:r>
              <a:rPr lang="en-US" sz="1800" dirty="0"/>
              <a:t> </a:t>
            </a:r>
          </a:p>
          <a:p>
            <a:r>
              <a:rPr lang="id-ID" sz="1600" dirty="0">
                <a:latin typeface="Times New Roman" pitchFamily="18" charset="0"/>
              </a:rPr>
              <a:t>Setiap unit output (Yk, k=1,2,3,...,m) dilakukan perubahan</a:t>
            </a:r>
            <a:r>
              <a:rPr lang="en-US" sz="1600" dirty="0">
                <a:latin typeface="Times New Roman" pitchFamily="18" charset="0"/>
              </a:rPr>
              <a:t> </a:t>
            </a:r>
            <a:r>
              <a:rPr lang="id-ID" sz="1600" dirty="0">
                <a:latin typeface="Times New Roman" pitchFamily="18" charset="0"/>
              </a:rPr>
              <a:t>bobot </a:t>
            </a:r>
            <a:r>
              <a:rPr lang="en-US" sz="1600" dirty="0">
                <a:latin typeface="Times New Roman" pitchFamily="18" charset="0"/>
              </a:rPr>
              <a:t> </a:t>
            </a:r>
            <a:r>
              <a:rPr lang="id-ID" sz="1600" dirty="0">
                <a:latin typeface="Times New Roman" pitchFamily="18" charset="0"/>
              </a:rPr>
              <a:t>dan bias (j=0,1,2,...,p) dengan persamaan berikut:</a:t>
            </a:r>
            <a:br>
              <a:rPr lang="en-US" sz="1600" dirty="0">
                <a:latin typeface="Times New Roman" pitchFamily="18" charset="0"/>
              </a:rPr>
            </a:br>
            <a:br>
              <a:rPr lang="en-US" sz="1600" dirty="0">
                <a:latin typeface="Times New Roman" pitchFamily="18" charset="0"/>
              </a:rPr>
            </a:br>
            <a:r>
              <a:rPr lang="id-ID" sz="1600" dirty="0">
                <a:solidFill>
                  <a:srgbClr val="FF3300"/>
                </a:solidFill>
                <a:latin typeface="Times New Roman" pitchFamily="18" charset="0"/>
              </a:rPr>
              <a:t>wjk(baru) = wjk(lama) + </a:t>
            </a:r>
            <a:r>
              <a:rPr lang="en-US" sz="1600" dirty="0">
                <a:solidFill>
                  <a:srgbClr val="FF3300"/>
                </a:solidFill>
                <a:latin typeface="Times New Roman" pitchFamily="18" charset="0"/>
                <a:sym typeface="Symbol" pitchFamily="18" charset="2"/>
              </a:rPr>
              <a:t></a:t>
            </a:r>
            <a:r>
              <a:rPr lang="id-ID" sz="1600" dirty="0">
                <a:solidFill>
                  <a:srgbClr val="FF3300"/>
                </a:solidFill>
                <a:latin typeface="Times New Roman" pitchFamily="18" charset="0"/>
              </a:rPr>
              <a:t>wjk</a:t>
            </a:r>
            <a:br>
              <a:rPr lang="en-US" sz="1600" dirty="0">
                <a:solidFill>
                  <a:srgbClr val="FF3300"/>
                </a:solidFill>
                <a:latin typeface="Times New Roman" pitchFamily="18" charset="0"/>
              </a:rPr>
            </a:br>
            <a:br>
              <a:rPr lang="en-US" sz="1600" dirty="0">
                <a:solidFill>
                  <a:srgbClr val="FF3300"/>
                </a:solidFill>
                <a:latin typeface="Times New Roman" pitchFamily="18" charset="0"/>
              </a:rPr>
            </a:br>
            <a:r>
              <a:rPr lang="id-ID" sz="1600" dirty="0">
                <a:latin typeface="Times New Roman" pitchFamily="18" charset="0"/>
              </a:rPr>
              <a:t>Setiap unit tersembunyi (Zj, j=1,2,3,...,p) dilakukan perubahan</a:t>
            </a:r>
            <a:r>
              <a:rPr lang="en-US" sz="1600" dirty="0">
                <a:latin typeface="Times New Roman" pitchFamily="18" charset="0"/>
              </a:rPr>
              <a:t> </a:t>
            </a:r>
            <a:r>
              <a:rPr lang="id-ID" sz="1600" dirty="0">
                <a:latin typeface="Times New Roman" pitchFamily="18" charset="0"/>
              </a:rPr>
              <a:t>bobot dan bias (i=0,1,2,...,n) dengan persamaan berikut:</a:t>
            </a:r>
            <a:br>
              <a:rPr lang="en-US" sz="1600" dirty="0">
                <a:latin typeface="Times New Roman" pitchFamily="18" charset="0"/>
              </a:rPr>
            </a:br>
            <a:br>
              <a:rPr lang="en-US" sz="1600" dirty="0">
                <a:latin typeface="Times New Roman" pitchFamily="18" charset="0"/>
              </a:rPr>
            </a:br>
            <a:r>
              <a:rPr lang="en-US" sz="1600" dirty="0" err="1">
                <a:solidFill>
                  <a:srgbClr val="FF3300"/>
                </a:solidFill>
                <a:latin typeface="Times New Roman" pitchFamily="18" charset="0"/>
              </a:rPr>
              <a:t>vij</a:t>
            </a:r>
            <a:r>
              <a:rPr lang="en-US" sz="1600" dirty="0">
                <a:solidFill>
                  <a:srgbClr val="FF3300"/>
                </a:solidFill>
                <a:latin typeface="Times New Roman" pitchFamily="18" charset="0"/>
              </a:rPr>
              <a:t>(</a:t>
            </a:r>
            <a:r>
              <a:rPr lang="en-US" sz="1600" dirty="0" err="1">
                <a:solidFill>
                  <a:srgbClr val="FF3300"/>
                </a:solidFill>
                <a:latin typeface="Times New Roman" pitchFamily="18" charset="0"/>
              </a:rPr>
              <a:t>baru</a:t>
            </a:r>
            <a:r>
              <a:rPr lang="en-US" sz="1600" dirty="0">
                <a:solidFill>
                  <a:srgbClr val="FF3300"/>
                </a:solidFill>
                <a:latin typeface="Times New Roman" pitchFamily="18" charset="0"/>
              </a:rPr>
              <a:t>) = </a:t>
            </a:r>
            <a:r>
              <a:rPr lang="en-US" sz="1600" dirty="0" err="1">
                <a:solidFill>
                  <a:srgbClr val="FF3300"/>
                </a:solidFill>
                <a:latin typeface="Times New Roman" pitchFamily="18" charset="0"/>
              </a:rPr>
              <a:t>vij</a:t>
            </a:r>
            <a:r>
              <a:rPr lang="en-US" sz="1600" dirty="0">
                <a:solidFill>
                  <a:srgbClr val="FF3300"/>
                </a:solidFill>
                <a:latin typeface="Times New Roman" pitchFamily="18" charset="0"/>
              </a:rPr>
              <a:t>(lama) + </a:t>
            </a:r>
            <a:r>
              <a:rPr lang="en-US" sz="1600" dirty="0">
                <a:solidFill>
                  <a:srgbClr val="FF3300"/>
                </a:solidFill>
                <a:latin typeface="Times New Roman" pitchFamily="18" charset="0"/>
                <a:sym typeface="Symbol" pitchFamily="18" charset="2"/>
              </a:rPr>
              <a:t></a:t>
            </a:r>
            <a:r>
              <a:rPr lang="en-US" sz="1600" dirty="0" err="1">
                <a:solidFill>
                  <a:srgbClr val="FF3300"/>
                </a:solidFill>
                <a:latin typeface="Times New Roman" pitchFamily="18" charset="0"/>
              </a:rPr>
              <a:t>vij</a:t>
            </a:r>
            <a:endParaRPr lang="en-US" sz="1600" dirty="0">
              <a:solidFill>
                <a:srgbClr val="FF3300"/>
              </a:solidFill>
              <a:latin typeface="Times New Roman" pitchFamily="18" charset="0"/>
            </a:endParaRPr>
          </a:p>
          <a:p>
            <a:endParaRPr lang="en-US" sz="1600" dirty="0">
              <a:solidFill>
                <a:srgbClr val="FF3300"/>
              </a:solidFill>
              <a:latin typeface="Times New Roman" pitchFamily="18" charset="0"/>
            </a:endParaRPr>
          </a:p>
          <a:p>
            <a:r>
              <a:rPr lang="en-US" sz="1600" dirty="0" err="1">
                <a:latin typeface="Times New Roman" pitchFamily="18" charset="0"/>
              </a:rPr>
              <a:t>Tes</a:t>
            </a:r>
            <a:r>
              <a:rPr lang="en-US" sz="1600" dirty="0">
                <a:latin typeface="Times New Roman" pitchFamily="18" charset="0"/>
              </a:rPr>
              <a:t> </a:t>
            </a:r>
            <a:r>
              <a:rPr lang="en-US" sz="1600" dirty="0" err="1">
                <a:latin typeface="Times New Roman" pitchFamily="18" charset="0"/>
              </a:rPr>
              <a:t>kondisi</a:t>
            </a:r>
            <a:r>
              <a:rPr lang="en-US" sz="1600" dirty="0">
                <a:latin typeface="Times New Roman" pitchFamily="18" charset="0"/>
              </a:rPr>
              <a:t> </a:t>
            </a:r>
            <a:r>
              <a:rPr lang="en-US" sz="1600" dirty="0" err="1">
                <a:latin typeface="Times New Roman" pitchFamily="18" charset="0"/>
              </a:rPr>
              <a:t>berhenti</a:t>
            </a:r>
            <a:endParaRPr lang="en-US" sz="1600" dirty="0">
              <a:latin typeface="Times New Roman" pitchFamily="18" charset="0"/>
            </a:endParaRPr>
          </a:p>
          <a:p>
            <a:endParaRPr lang="en-US" sz="1800" dirty="0"/>
          </a:p>
        </p:txBody>
      </p:sp>
      <p:sp>
        <p:nvSpPr>
          <p:cNvPr id="4" name="Content Placeholder 3"/>
          <p:cNvSpPr>
            <a:spLocks noGrp="1"/>
          </p:cNvSpPr>
          <p:nvPr>
            <p:ph sz="half" idx="2"/>
          </p:nvPr>
        </p:nvSpPr>
        <p:spPr/>
        <p:txBody>
          <a:bodyPr>
            <a:normAutofit/>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62</a:t>
            </a:fld>
            <a:endParaRPr lang="ms-MY"/>
          </a:p>
        </p:txBody>
      </p:sp>
    </p:spTree>
    <p:extLst>
      <p:ext uri="{BB962C8B-B14F-4D97-AF65-F5344CB8AC3E}">
        <p14:creationId xmlns:p14="http://schemas.microsoft.com/office/powerpoint/2010/main" val="668280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Heteroassociative Memory</a:t>
            </a:r>
            <a:r>
              <a:rPr lang="en-US" dirty="0"/>
              <a:t> </a:t>
            </a:r>
          </a:p>
        </p:txBody>
      </p:sp>
      <p:sp>
        <p:nvSpPr>
          <p:cNvPr id="3" name="Content Placeholder 2"/>
          <p:cNvSpPr>
            <a:spLocks noGrp="1"/>
          </p:cNvSpPr>
          <p:nvPr>
            <p:ph sz="half" idx="1"/>
          </p:nvPr>
        </p:nvSpPr>
        <p:spPr/>
        <p:txBody>
          <a:bodyPr>
            <a:normAutofit/>
          </a:bodyPr>
          <a:lstStyle/>
          <a:p>
            <a:r>
              <a:rPr lang="id-ID" sz="2000" dirty="0">
                <a:latin typeface="Times New Roman" pitchFamily="18" charset="0"/>
              </a:rPr>
              <a:t>Jaringan syaraf </a:t>
            </a:r>
            <a:r>
              <a:rPr lang="id-ID" sz="2000" i="1" dirty="0">
                <a:latin typeface="Times New Roman" pitchFamily="18" charset="0"/>
              </a:rPr>
              <a:t>heteroassociative memory</a:t>
            </a:r>
            <a:r>
              <a:rPr lang="id-ID" sz="2000" dirty="0">
                <a:latin typeface="Times New Roman" pitchFamily="18" charset="0"/>
              </a:rPr>
              <a:t> adalah jaringan yang dapat menyimpan kumpulan pengelompokan pola, dengan cara menentukan bobot-bobotnya sedemikian rupa.</a:t>
            </a:r>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Setiap kelompok merupakan pasangan vektor (s(n),t(n)) dengan n=1,2,...,N.  Algoritma pelatihan yang biasa digunakan adalah Hebb rule </a:t>
            </a:r>
            <a:endParaRPr lang="en-US" sz="2000" dirty="0">
              <a:latin typeface="Times New Roman" pitchFamily="18" charset="0"/>
            </a:endParaRPr>
          </a:p>
          <a:p>
            <a:endParaRPr lang="en-US" sz="2000" dirty="0"/>
          </a:p>
        </p:txBody>
      </p:sp>
      <p:sp>
        <p:nvSpPr>
          <p:cNvPr id="4" name="Content Placeholder 3"/>
          <p:cNvSpPr>
            <a:spLocks noGrp="1"/>
          </p:cNvSpPr>
          <p:nvPr>
            <p:ph sz="half" idx="2"/>
          </p:nvPr>
        </p:nvSpPr>
        <p:spPr/>
        <p:txBody>
          <a:bodyPr>
            <a:normAutofit/>
          </a:bodyPr>
          <a:lstStyle/>
          <a:p>
            <a:pPr marL="0" indent="0">
              <a:buNone/>
            </a:pPr>
            <a:r>
              <a:rPr lang="id-ID" sz="2000" dirty="0"/>
              <a:t>Algoritma:</a:t>
            </a:r>
          </a:p>
          <a:p>
            <a:r>
              <a:rPr lang="id-ID" sz="2000" dirty="0"/>
              <a:t>Inisialisasi semua bobot = 0.</a:t>
            </a:r>
          </a:p>
          <a:p>
            <a:r>
              <a:rPr lang="id-ID" sz="2000" dirty="0"/>
              <a:t>Perbaiki bobot dengan persamaan berikut :</a:t>
            </a:r>
            <a:r>
              <a:rPr lang="en-US" sz="2000" dirty="0"/>
              <a:t> </a:t>
            </a:r>
            <a:r>
              <a:rPr lang="id-ID" sz="2000" dirty="0"/>
              <a:t>Wij(baru) = wij(lama) + xi*tj</a:t>
            </a:r>
            <a:endParaRPr lang="en-US" sz="2000" dirty="0"/>
          </a:p>
          <a:p>
            <a:r>
              <a:rPr lang="id-ID" sz="2000" dirty="0"/>
              <a:t>Untuk setiap vektor input, kerjakan:</a:t>
            </a:r>
            <a:endParaRPr lang="sv-SE" sz="2000" dirty="0"/>
          </a:p>
          <a:p>
            <a:pPr lvl="1"/>
            <a:r>
              <a:rPr lang="sv-SE" sz="1800" dirty="0"/>
              <a:t>Set input dengan nilai sama dengan vektor input:</a:t>
            </a:r>
          </a:p>
          <a:p>
            <a:pPr lvl="1"/>
            <a:r>
              <a:rPr lang="sv-SE" sz="1800" dirty="0"/>
              <a:t>Hitung input jaringan ke unit output</a:t>
            </a:r>
            <a:r>
              <a:rPr lang="en-US" sz="1800" dirty="0"/>
              <a:t>:</a:t>
            </a:r>
          </a:p>
          <a:p>
            <a:endParaRPr lang="en-US" sz="2000" dirty="0"/>
          </a:p>
          <a:p>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63</a:t>
            </a:fld>
            <a:endParaRPr lang="ms-MY"/>
          </a:p>
        </p:txBody>
      </p:sp>
      <p:graphicFrame>
        <p:nvGraphicFramePr>
          <p:cNvPr id="8" name="Object 7"/>
          <p:cNvGraphicFramePr>
            <a:graphicFrameLocks noChangeAspect="1"/>
          </p:cNvGraphicFramePr>
          <p:nvPr>
            <p:extLst>
              <p:ext uri="{D42A27DB-BD31-4B8C-83A1-F6EECF244321}">
                <p14:modId xmlns:p14="http://schemas.microsoft.com/office/powerpoint/2010/main" val="880570972"/>
              </p:ext>
            </p:extLst>
          </p:nvPr>
        </p:nvGraphicFramePr>
        <p:xfrm>
          <a:off x="5508104" y="5301208"/>
          <a:ext cx="2376264" cy="742583"/>
        </p:xfrm>
        <a:graphic>
          <a:graphicData uri="http://schemas.openxmlformats.org/presentationml/2006/ole">
            <mc:AlternateContent xmlns:mc="http://schemas.openxmlformats.org/markup-compatibility/2006">
              <mc:Choice xmlns:v="urn:schemas-microsoft-com:vml" Requires="v">
                <p:oleObj spid="_x0000_s81944" name="Equation" r:id="rId3" imgW="1066800" imgH="330200" progId="Equation.3">
                  <p:embed/>
                </p:oleObj>
              </mc:Choice>
              <mc:Fallback>
                <p:oleObj name="Equation" r:id="rId3" imgW="1066800" imgH="3302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5301208"/>
                        <a:ext cx="2376264" cy="7425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8527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Heteroassociative Memory</a:t>
            </a:r>
            <a:r>
              <a:rPr lang="en-US" dirty="0"/>
              <a:t> </a:t>
            </a:r>
          </a:p>
        </p:txBody>
      </p:sp>
      <p:sp>
        <p:nvSpPr>
          <p:cNvPr id="3" name="Content Placeholder 2"/>
          <p:cNvSpPr>
            <a:spLocks noGrp="1"/>
          </p:cNvSpPr>
          <p:nvPr>
            <p:ph sz="half" idx="1"/>
          </p:nvPr>
        </p:nvSpPr>
        <p:spPr/>
        <p:txBody>
          <a:bodyPr>
            <a:normAutofit/>
          </a:bodyPr>
          <a:lstStyle/>
          <a:p>
            <a:r>
              <a:rPr lang="it-IT" dirty="0"/>
              <a:t>Tentukan aktivasi dari setiap unit output:</a:t>
            </a:r>
            <a:r>
              <a:rPr lang="en-US" dirty="0"/>
              <a:t> </a:t>
            </a:r>
          </a:p>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64</a:t>
            </a:fld>
            <a:endParaRPr lang="ms-MY"/>
          </a:p>
        </p:txBody>
      </p:sp>
      <p:graphicFrame>
        <p:nvGraphicFramePr>
          <p:cNvPr id="9" name="Object 9"/>
          <p:cNvGraphicFramePr>
            <a:graphicFrameLocks noChangeAspect="1"/>
          </p:cNvGraphicFramePr>
          <p:nvPr>
            <p:extLst>
              <p:ext uri="{D42A27DB-BD31-4B8C-83A1-F6EECF244321}">
                <p14:modId xmlns:p14="http://schemas.microsoft.com/office/powerpoint/2010/main" val="1888754345"/>
              </p:ext>
            </p:extLst>
          </p:nvPr>
        </p:nvGraphicFramePr>
        <p:xfrm>
          <a:off x="899592" y="2536924"/>
          <a:ext cx="2895600" cy="1476375"/>
        </p:xfrm>
        <a:graphic>
          <a:graphicData uri="http://schemas.openxmlformats.org/presentationml/2006/ole">
            <mc:AlternateContent xmlns:mc="http://schemas.openxmlformats.org/markup-compatibility/2006">
              <mc:Choice xmlns:v="urn:schemas-microsoft-com:vml" Requires="v">
                <p:oleObj spid="_x0000_s82986" name="Equation" r:id="rId3" imgW="1435100" imgH="736600" progId="Equation.3">
                  <p:embed/>
                </p:oleObj>
              </mc:Choice>
              <mc:Fallback>
                <p:oleObj name="Equation" r:id="rId3" imgW="14351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536924"/>
                        <a:ext cx="2895600"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
          <p:cNvSpPr txBox="1">
            <a:spLocks noChangeArrowheads="1"/>
          </p:cNvSpPr>
          <p:nvPr/>
        </p:nvSpPr>
        <p:spPr bwMode="auto">
          <a:xfrm>
            <a:off x="765099" y="3861048"/>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dirty="0"/>
              <a:t>(untuk target bipolar)</a:t>
            </a:r>
            <a:r>
              <a:rPr lang="en-US" dirty="0"/>
              <a:t> </a:t>
            </a:r>
          </a:p>
        </p:txBody>
      </p:sp>
      <p:graphicFrame>
        <p:nvGraphicFramePr>
          <p:cNvPr id="11" name="Object 11"/>
          <p:cNvGraphicFramePr>
            <a:graphicFrameLocks noChangeAspect="1"/>
          </p:cNvGraphicFramePr>
          <p:nvPr>
            <p:extLst>
              <p:ext uri="{D42A27DB-BD31-4B8C-83A1-F6EECF244321}">
                <p14:modId xmlns:p14="http://schemas.microsoft.com/office/powerpoint/2010/main" val="3656909564"/>
              </p:ext>
            </p:extLst>
          </p:nvPr>
        </p:nvGraphicFramePr>
        <p:xfrm>
          <a:off x="811932" y="4595440"/>
          <a:ext cx="3429000" cy="1066800"/>
        </p:xfrm>
        <a:graphic>
          <a:graphicData uri="http://schemas.openxmlformats.org/presentationml/2006/ole">
            <mc:AlternateContent xmlns:mc="http://schemas.openxmlformats.org/markup-compatibility/2006">
              <mc:Choice xmlns:v="urn:schemas-microsoft-com:vml" Requires="v">
                <p:oleObj spid="_x0000_s82987" name="Equation" r:id="rId5" imgW="1562100" imgH="457200" progId="Equation.3">
                  <p:embed/>
                </p:oleObj>
              </mc:Choice>
              <mc:Fallback>
                <p:oleObj name="Equation" r:id="rId5" imgW="1562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932" y="4595440"/>
                        <a:ext cx="34290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4"/>
          <p:cNvSpPr>
            <a:spLocks noChangeArrowheads="1"/>
          </p:cNvSpPr>
          <p:nvPr/>
        </p:nvSpPr>
        <p:spPr bwMode="auto">
          <a:xfrm>
            <a:off x="946868" y="5631309"/>
            <a:ext cx="3294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it-IT" dirty="0"/>
              <a:t>(untuk target biner)</a:t>
            </a:r>
            <a:r>
              <a:rPr lang="en-US" dirty="0"/>
              <a:t> </a:t>
            </a:r>
          </a:p>
        </p:txBody>
      </p:sp>
    </p:spTree>
    <p:extLst>
      <p:ext uri="{BB962C8B-B14F-4D97-AF65-F5344CB8AC3E}">
        <p14:creationId xmlns:p14="http://schemas.microsoft.com/office/powerpoint/2010/main" val="11196901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dirty="0"/>
              <a:t>Bidirectional Associative Memory (BAM)</a:t>
            </a:r>
            <a:endParaRPr lang="en-US" dirty="0"/>
          </a:p>
        </p:txBody>
      </p:sp>
      <p:sp>
        <p:nvSpPr>
          <p:cNvPr id="3" name="Content Placeholder 2"/>
          <p:cNvSpPr>
            <a:spLocks noGrp="1"/>
          </p:cNvSpPr>
          <p:nvPr>
            <p:ph sz="half" idx="1"/>
          </p:nvPr>
        </p:nvSpPr>
        <p:spPr/>
        <p:txBody>
          <a:bodyPr>
            <a:normAutofit fontScale="62500" lnSpcReduction="20000"/>
          </a:bodyPr>
          <a:lstStyle/>
          <a:p>
            <a:pPr>
              <a:spcBef>
                <a:spcPct val="50000"/>
              </a:spcBef>
            </a:pPr>
            <a:r>
              <a:rPr lang="id-ID" i="1" dirty="0">
                <a:latin typeface="Times New Roman" pitchFamily="18" charset="0"/>
              </a:rPr>
              <a:t>Bidirectional Associative Memory</a:t>
            </a:r>
            <a:r>
              <a:rPr lang="id-ID" dirty="0">
                <a:latin typeface="Times New Roman" pitchFamily="18" charset="0"/>
              </a:rPr>
              <a:t> (BAM) adalah model jaringan syaraf yang memiliki 2 lapisan, yaitu </a:t>
            </a:r>
            <a:r>
              <a:rPr lang="id-ID" dirty="0">
                <a:solidFill>
                  <a:srgbClr val="FF3300"/>
                </a:solidFill>
                <a:latin typeface="Times New Roman" pitchFamily="18" charset="0"/>
              </a:rPr>
              <a:t>lapisan input dan lapisan output</a:t>
            </a:r>
            <a:r>
              <a:rPr lang="id-ID" dirty="0">
                <a:latin typeface="Times New Roman" pitchFamily="18" charset="0"/>
              </a:rPr>
              <a:t> yang mempunyai hubungan timbal balik antara keduanya. </a:t>
            </a:r>
            <a:endParaRPr lang="en-US" dirty="0">
              <a:latin typeface="Times New Roman" pitchFamily="18" charset="0"/>
            </a:endParaRPr>
          </a:p>
          <a:p>
            <a:pPr>
              <a:spcBef>
                <a:spcPct val="50000"/>
              </a:spcBef>
            </a:pPr>
            <a:r>
              <a:rPr lang="id-ID" dirty="0">
                <a:latin typeface="Times New Roman" pitchFamily="18" charset="0"/>
              </a:rPr>
              <a:t>Hubungan ini bersifat bidirectional artinya jika bobot matrik dari sinyal yang dikirim dari lapisan input X ke lapisan output Y adalah W, maka bobot matrik dari sinyal yang dikirim dari lapisan output Y ke lapisan input X adalah WT. </a:t>
            </a:r>
            <a:endParaRPr lang="en-US" dirty="0">
              <a:latin typeface="Times New Roman" pitchFamily="18" charset="0"/>
            </a:endParaRPr>
          </a:p>
          <a:p>
            <a:pPr>
              <a:spcBef>
                <a:spcPct val="50000"/>
              </a:spcBef>
            </a:pPr>
            <a:r>
              <a:rPr lang="id-ID" dirty="0">
                <a:latin typeface="Times New Roman" pitchFamily="18" charset="0"/>
              </a:rPr>
              <a:t>Arsitektur jaringan untuk 3 neuron pada lapisan input dan 2 neuron pada lapisan output seperti terlihat pada Gambar </a:t>
            </a:r>
            <a:r>
              <a:rPr lang="en-US" dirty="0" err="1">
                <a:latin typeface="Times New Roman" pitchFamily="18" charset="0"/>
              </a:rPr>
              <a:t>berikut</a:t>
            </a:r>
            <a:r>
              <a:rPr lang="id-ID" dirty="0">
                <a:latin typeface="Times New Roman" pitchFamily="18" charset="0"/>
              </a:rPr>
              <a:t>.</a:t>
            </a:r>
            <a:r>
              <a:rPr lang="en-US" dirty="0">
                <a:latin typeface="Times New Roman" pitchFamily="18" charset="0"/>
              </a:rPr>
              <a:t> </a:t>
            </a: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65</a:t>
            </a:fld>
            <a:endParaRPr lang="ms-MY"/>
          </a:p>
        </p:txBody>
      </p:sp>
      <p:pic>
        <p:nvPicPr>
          <p:cNvPr id="8"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86182" y="2886732"/>
            <a:ext cx="2762636" cy="1952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4680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283152" cy="1143000"/>
          </a:xfrm>
        </p:spPr>
        <p:txBody>
          <a:bodyPr>
            <a:noAutofit/>
          </a:bodyPr>
          <a:lstStyle/>
          <a:p>
            <a:r>
              <a:rPr lang="id-ID" dirty="0"/>
              <a:t>Learning Vector Quantization (LVQ)</a:t>
            </a:r>
            <a:r>
              <a:rPr lang="en-US" dirty="0"/>
              <a:t> </a:t>
            </a:r>
          </a:p>
        </p:txBody>
      </p:sp>
      <p:sp>
        <p:nvSpPr>
          <p:cNvPr id="3" name="Content Placeholder 2"/>
          <p:cNvSpPr>
            <a:spLocks noGrp="1"/>
          </p:cNvSpPr>
          <p:nvPr>
            <p:ph sz="half" idx="1"/>
          </p:nvPr>
        </p:nvSpPr>
        <p:spPr/>
        <p:txBody>
          <a:bodyPr>
            <a:normAutofit fontScale="62500" lnSpcReduction="20000"/>
          </a:bodyPr>
          <a:lstStyle/>
          <a:p>
            <a:r>
              <a:rPr lang="id-ID" i="1" dirty="0">
                <a:latin typeface="Times New Roman" pitchFamily="18" charset="0"/>
              </a:rPr>
              <a:t>Learning Vector Quantization</a:t>
            </a:r>
            <a:r>
              <a:rPr lang="id-ID" dirty="0">
                <a:latin typeface="Times New Roman" pitchFamily="18" charset="0"/>
              </a:rPr>
              <a:t> (LVQ) adalah suatu metode pelatihan pada lapisan kompetitif terawasi yang akan belajar secara otomatis untuk mengklasifikasikan vektor-vektor input ke dalam kelas-kelas tertentu. </a:t>
            </a:r>
            <a:endParaRPr lang="en-US" dirty="0">
              <a:latin typeface="Times New Roman" pitchFamily="18" charset="0"/>
            </a:endParaRPr>
          </a:p>
          <a:p>
            <a:endParaRPr lang="id-ID" dirty="0">
              <a:latin typeface="Times New Roman" pitchFamily="18" charset="0"/>
            </a:endParaRPr>
          </a:p>
          <a:p>
            <a:r>
              <a:rPr lang="id-ID" dirty="0">
                <a:latin typeface="Times New Roman" pitchFamily="18" charset="0"/>
              </a:rPr>
              <a:t>Kelas-kelas yang dihasilkan tergantung pada jarak antara vektor-vektor input. </a:t>
            </a:r>
            <a:endParaRPr lang="en-US" dirty="0">
              <a:latin typeface="Times New Roman" pitchFamily="18" charset="0"/>
            </a:endParaRPr>
          </a:p>
          <a:p>
            <a:endParaRPr lang="en-GB" dirty="0">
              <a:latin typeface="Times New Roman" pitchFamily="18" charset="0"/>
            </a:endParaRPr>
          </a:p>
          <a:p>
            <a:r>
              <a:rPr lang="en-GB" dirty="0" err="1">
                <a:latin typeface="Times New Roman" pitchFamily="18" charset="0"/>
              </a:rPr>
              <a:t>Jika</a:t>
            </a:r>
            <a:r>
              <a:rPr lang="en-GB" dirty="0">
                <a:latin typeface="Times New Roman" pitchFamily="18" charset="0"/>
              </a:rPr>
              <a:t> </a:t>
            </a:r>
            <a:r>
              <a:rPr lang="en-GB" dirty="0" err="1">
                <a:latin typeface="Times New Roman" pitchFamily="18" charset="0"/>
              </a:rPr>
              <a:t>ada</a:t>
            </a:r>
            <a:r>
              <a:rPr lang="en-GB" dirty="0">
                <a:latin typeface="Times New Roman" pitchFamily="18" charset="0"/>
              </a:rPr>
              <a:t> 2 </a:t>
            </a:r>
            <a:r>
              <a:rPr lang="en-GB" dirty="0" err="1">
                <a:latin typeface="Times New Roman" pitchFamily="18" charset="0"/>
              </a:rPr>
              <a:t>vektor</a:t>
            </a:r>
            <a:r>
              <a:rPr lang="en-GB" dirty="0">
                <a:latin typeface="Times New Roman" pitchFamily="18" charset="0"/>
              </a:rPr>
              <a:t> input yang </a:t>
            </a:r>
            <a:r>
              <a:rPr lang="en-GB" dirty="0" err="1">
                <a:latin typeface="Times New Roman" pitchFamily="18" charset="0"/>
              </a:rPr>
              <a:t>hampir</a:t>
            </a:r>
            <a:r>
              <a:rPr lang="en-GB" dirty="0">
                <a:latin typeface="Times New Roman" pitchFamily="18" charset="0"/>
              </a:rPr>
              <a:t> </a:t>
            </a:r>
            <a:r>
              <a:rPr lang="en-GB" dirty="0" err="1">
                <a:latin typeface="Times New Roman" pitchFamily="18" charset="0"/>
              </a:rPr>
              <a:t>sama</a:t>
            </a:r>
            <a:r>
              <a:rPr lang="en-GB" dirty="0">
                <a:latin typeface="Times New Roman" pitchFamily="18" charset="0"/>
              </a:rPr>
              <a:t>, </a:t>
            </a:r>
            <a:r>
              <a:rPr lang="en-GB" dirty="0" err="1">
                <a:latin typeface="Times New Roman" pitchFamily="18" charset="0"/>
              </a:rPr>
              <a:t>maka</a:t>
            </a:r>
            <a:r>
              <a:rPr lang="en-GB" dirty="0">
                <a:latin typeface="Times New Roman" pitchFamily="18" charset="0"/>
              </a:rPr>
              <a:t> </a:t>
            </a:r>
            <a:r>
              <a:rPr lang="en-GB" dirty="0" err="1">
                <a:latin typeface="Times New Roman" pitchFamily="18" charset="0"/>
              </a:rPr>
              <a:t>lapisan</a:t>
            </a:r>
            <a:r>
              <a:rPr lang="en-GB" dirty="0">
                <a:latin typeface="Times New Roman" pitchFamily="18" charset="0"/>
              </a:rPr>
              <a:t> </a:t>
            </a:r>
            <a:r>
              <a:rPr lang="en-GB" dirty="0" err="1">
                <a:latin typeface="Times New Roman" pitchFamily="18" charset="0"/>
              </a:rPr>
              <a:t>kompetitif</a:t>
            </a:r>
            <a:r>
              <a:rPr lang="en-GB" dirty="0">
                <a:latin typeface="Times New Roman" pitchFamily="18" charset="0"/>
              </a:rPr>
              <a:t> </a:t>
            </a:r>
            <a:r>
              <a:rPr lang="en-GB" dirty="0" err="1">
                <a:latin typeface="Times New Roman" pitchFamily="18" charset="0"/>
              </a:rPr>
              <a:t>akan</a:t>
            </a:r>
            <a:r>
              <a:rPr lang="en-GB" dirty="0">
                <a:latin typeface="Times New Roman" pitchFamily="18" charset="0"/>
              </a:rPr>
              <a:t> </a:t>
            </a:r>
            <a:r>
              <a:rPr lang="en-GB" dirty="0" err="1">
                <a:latin typeface="Times New Roman" pitchFamily="18" charset="0"/>
              </a:rPr>
              <a:t>mengklasifikasikan</a:t>
            </a:r>
            <a:r>
              <a:rPr lang="en-GB" dirty="0">
                <a:latin typeface="Times New Roman" pitchFamily="18" charset="0"/>
              </a:rPr>
              <a:t> </a:t>
            </a:r>
            <a:r>
              <a:rPr lang="en-GB" dirty="0" err="1">
                <a:latin typeface="Times New Roman" pitchFamily="18" charset="0"/>
              </a:rPr>
              <a:t>kedua</a:t>
            </a:r>
            <a:r>
              <a:rPr lang="en-GB" dirty="0">
                <a:latin typeface="Times New Roman" pitchFamily="18" charset="0"/>
              </a:rPr>
              <a:t> </a:t>
            </a:r>
            <a:r>
              <a:rPr lang="en-GB" dirty="0" err="1">
                <a:latin typeface="Times New Roman" pitchFamily="18" charset="0"/>
              </a:rPr>
              <a:t>vektor</a:t>
            </a:r>
            <a:r>
              <a:rPr lang="en-GB" dirty="0">
                <a:latin typeface="Times New Roman" pitchFamily="18" charset="0"/>
              </a:rPr>
              <a:t> input </a:t>
            </a:r>
            <a:r>
              <a:rPr lang="en-GB" dirty="0" err="1">
                <a:latin typeface="Times New Roman" pitchFamily="18" charset="0"/>
              </a:rPr>
              <a:t>tersebut</a:t>
            </a:r>
            <a:r>
              <a:rPr lang="en-GB" dirty="0">
                <a:latin typeface="Times New Roman" pitchFamily="18" charset="0"/>
              </a:rPr>
              <a:t> </a:t>
            </a:r>
            <a:r>
              <a:rPr lang="en-GB" dirty="0" err="1">
                <a:latin typeface="Times New Roman" pitchFamily="18" charset="0"/>
              </a:rPr>
              <a:t>ke</a:t>
            </a:r>
            <a:r>
              <a:rPr lang="en-GB" dirty="0">
                <a:latin typeface="Times New Roman" pitchFamily="18" charset="0"/>
              </a:rPr>
              <a:t> </a:t>
            </a:r>
            <a:r>
              <a:rPr lang="en-GB" dirty="0" err="1">
                <a:latin typeface="Times New Roman" pitchFamily="18" charset="0"/>
              </a:rPr>
              <a:t>dalam</a:t>
            </a:r>
            <a:r>
              <a:rPr lang="en-GB" dirty="0">
                <a:latin typeface="Times New Roman" pitchFamily="18" charset="0"/>
              </a:rPr>
              <a:t> </a:t>
            </a:r>
            <a:r>
              <a:rPr lang="en-GB" dirty="0" err="1">
                <a:latin typeface="Times New Roman" pitchFamily="18" charset="0"/>
              </a:rPr>
              <a:t>kelas</a:t>
            </a:r>
            <a:r>
              <a:rPr lang="en-GB" dirty="0">
                <a:latin typeface="Times New Roman" pitchFamily="18" charset="0"/>
              </a:rPr>
              <a:t> yang </a:t>
            </a:r>
            <a:r>
              <a:rPr lang="en-GB" dirty="0" err="1">
                <a:latin typeface="Times New Roman" pitchFamily="18" charset="0"/>
              </a:rPr>
              <a:t>sama</a:t>
            </a:r>
            <a:r>
              <a:rPr lang="en-GB" dirty="0">
                <a:latin typeface="Times New Roman" pitchFamily="18" charset="0"/>
              </a:rPr>
              <a:t>.</a:t>
            </a:r>
            <a:r>
              <a:rPr lang="en-US" dirty="0">
                <a:latin typeface="Times New Roman" pitchFamily="18" charset="0"/>
              </a:rPr>
              <a:t> </a:t>
            </a:r>
          </a:p>
          <a:p>
            <a:endParaRPr lang="en-US" dirty="0"/>
          </a:p>
        </p:txBody>
      </p:sp>
      <p:sp>
        <p:nvSpPr>
          <p:cNvPr id="4" name="Content Placeholder 3"/>
          <p:cNvSpPr>
            <a:spLocks noGrp="1"/>
          </p:cNvSpPr>
          <p:nvPr>
            <p:ph sz="half" idx="2"/>
          </p:nvPr>
        </p:nvSpPr>
        <p:spPr/>
        <p:txBody>
          <a:bodyPr>
            <a:normAutofit fontScale="62500" lnSpcReduction="20000"/>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66</a:t>
            </a:fld>
            <a:endParaRPr lang="ms-MY"/>
          </a:p>
        </p:txBody>
      </p:sp>
    </p:spTree>
    <p:extLst>
      <p:ext uri="{BB962C8B-B14F-4D97-AF65-F5344CB8AC3E}">
        <p14:creationId xmlns:p14="http://schemas.microsoft.com/office/powerpoint/2010/main" val="631687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dirty="0"/>
              <a:t>Pembelajaran Tanpa Supervisi </a:t>
            </a:r>
            <a:br>
              <a:rPr lang="en-US" dirty="0"/>
            </a:br>
            <a:r>
              <a:rPr lang="fi-FI" dirty="0"/>
              <a:t>(Jaringan Kohonen)</a:t>
            </a:r>
            <a:r>
              <a:rPr lang="en-US" dirty="0"/>
              <a:t> </a:t>
            </a:r>
          </a:p>
        </p:txBody>
      </p:sp>
      <p:sp>
        <p:nvSpPr>
          <p:cNvPr id="3" name="Content Placeholder 2"/>
          <p:cNvSpPr>
            <a:spLocks noGrp="1"/>
          </p:cNvSpPr>
          <p:nvPr>
            <p:ph sz="half" idx="1"/>
          </p:nvPr>
        </p:nvSpPr>
        <p:spPr/>
        <p:txBody>
          <a:bodyPr>
            <a:normAutofit fontScale="70000" lnSpcReduction="20000"/>
          </a:bodyPr>
          <a:lstStyle/>
          <a:p>
            <a:pPr>
              <a:spcBef>
                <a:spcPct val="50000"/>
              </a:spcBef>
            </a:pPr>
            <a:r>
              <a:rPr lang="id-ID" dirty="0">
                <a:latin typeface="Times New Roman" pitchFamily="18" charset="0"/>
              </a:rPr>
              <a:t>P</a:t>
            </a:r>
            <a:r>
              <a:rPr lang="fi-FI" dirty="0">
                <a:latin typeface="Times New Roman" pitchFamily="18" charset="0"/>
              </a:rPr>
              <a:t>ertama kali yang memperkenalkan jaringan kohonen adalah Prof. Teuvo Kohonen pada tahun 1982.</a:t>
            </a:r>
          </a:p>
          <a:p>
            <a:pPr>
              <a:spcBef>
                <a:spcPct val="50000"/>
              </a:spcBef>
            </a:pPr>
            <a:r>
              <a:rPr lang="fi-FI" dirty="0">
                <a:latin typeface="Times New Roman" pitchFamily="18" charset="0"/>
              </a:rPr>
              <a:t>Pada jaringan ini, neuron-neuron pada suatu lapisan akan menyusun dirinya sendiri berdasarkan input nilai tertentu dalam suatu cluster. </a:t>
            </a:r>
          </a:p>
          <a:p>
            <a:pPr>
              <a:spcBef>
                <a:spcPct val="50000"/>
              </a:spcBef>
            </a:pPr>
            <a:r>
              <a:rPr lang="fi-FI" dirty="0">
                <a:latin typeface="Times New Roman" pitchFamily="18" charset="0"/>
              </a:rPr>
              <a:t>Dalam proses penyusunan diri, cluster yang dipilih sebagai pemenang adalah cluster yang mempunyai vektor bobot paling cocok dengan pola input (memiliki jarak yang paling dekat). </a:t>
            </a:r>
            <a:endParaRPr lang="en-US" dirty="0">
              <a:latin typeface="Times New Roman" pitchFamily="18" charset="0"/>
            </a:endParaRPr>
          </a:p>
          <a:p>
            <a:endParaRPr lang="en-US" dirty="0"/>
          </a:p>
        </p:txBody>
      </p:sp>
      <p:sp>
        <p:nvSpPr>
          <p:cNvPr id="4" name="Content Placeholder 3"/>
          <p:cNvSpPr>
            <a:spLocks noGrp="1"/>
          </p:cNvSpPr>
          <p:nvPr>
            <p:ph sz="half" idx="2"/>
          </p:nvPr>
        </p:nvSpPr>
        <p:spPr/>
        <p:txBody>
          <a:bodyPr>
            <a:normAutofit fontScale="70000" lnSpcReduction="20000"/>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18/06/19</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67</a:t>
            </a:fld>
            <a:endParaRPr lang="ms-MY"/>
          </a:p>
        </p:txBody>
      </p:sp>
    </p:spTree>
    <p:extLst>
      <p:ext uri="{BB962C8B-B14F-4D97-AF65-F5344CB8AC3E}">
        <p14:creationId xmlns:p14="http://schemas.microsoft.com/office/powerpoint/2010/main" val="611171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QA?</a:t>
            </a:r>
            <a:endParaRPr lang="ms-MY" dirty="0"/>
          </a:p>
        </p:txBody>
      </p:sp>
      <p:sp>
        <p:nvSpPr>
          <p:cNvPr id="12" name="Content Placeholder 11"/>
          <p:cNvSpPr>
            <a:spLocks noGrp="1"/>
          </p:cNvSpPr>
          <p:nvPr>
            <p:ph idx="1"/>
          </p:nvPr>
        </p:nvSpPr>
        <p:spPr/>
        <p:txBody>
          <a:bodyPr>
            <a:noAutofit/>
          </a:bodyPr>
          <a:lstStyle/>
          <a:p>
            <a:endParaRPr lang="ms-MY" sz="1400" dirty="0">
              <a:effectLst/>
            </a:endParaRPr>
          </a:p>
        </p:txBody>
      </p:sp>
      <p:sp>
        <p:nvSpPr>
          <p:cNvPr id="13" name="Text Placeholder 12"/>
          <p:cNvSpPr>
            <a:spLocks noGrp="1"/>
          </p:cNvSpPr>
          <p:nvPr>
            <p:ph type="body" sz="half" idx="2"/>
          </p:nvPr>
        </p:nvSpPr>
        <p:spPr/>
        <p:txBody>
          <a:bodyPr/>
          <a:lstStyle/>
          <a:p>
            <a:endParaRPr lang="ms-MY"/>
          </a:p>
        </p:txBody>
      </p:sp>
      <p:sp>
        <p:nvSpPr>
          <p:cNvPr id="4" name="Footer Placeholder 3"/>
          <p:cNvSpPr>
            <a:spLocks noGrp="1"/>
          </p:cNvSpPr>
          <p:nvPr>
            <p:ph type="ftr" sz="quarter" idx="11"/>
          </p:nvPr>
        </p:nvSpPr>
        <p:spPr/>
        <p:txBody>
          <a:bodyPr/>
          <a:lstStyle/>
          <a:p>
            <a:r>
              <a:rPr lang="fi-FI" dirty="0"/>
              <a:t>Kecerdasan Buatan (4) : FIK-Udinus 2010</a:t>
            </a:r>
            <a:endParaRPr lang="ms-MY"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12776"/>
            <a:ext cx="3001516" cy="4752528"/>
          </a:xfrm>
          <a:prstGeom prst="rect">
            <a:avLst/>
          </a:prstGeom>
        </p:spPr>
      </p:pic>
      <p:sp>
        <p:nvSpPr>
          <p:cNvPr id="2" name="Date Placeholder 1"/>
          <p:cNvSpPr>
            <a:spLocks noGrp="1"/>
          </p:cNvSpPr>
          <p:nvPr>
            <p:ph type="dt" sz="half" idx="10"/>
          </p:nvPr>
        </p:nvSpPr>
        <p:spPr/>
        <p:txBody>
          <a:bodyPr/>
          <a:lstStyle/>
          <a:p>
            <a:fld id="{47735084-C2B4-4FA3-ADE5-A9E24D94AC44}" type="datetime1">
              <a:rPr lang="ms-MY" smtClean="0"/>
              <a:t>18/06/19</a:t>
            </a:fld>
            <a:endParaRPr lang="ms-MY"/>
          </a:p>
        </p:txBody>
      </p:sp>
      <p:sp>
        <p:nvSpPr>
          <p:cNvPr id="3" name="Slide Number Placeholder 2"/>
          <p:cNvSpPr>
            <a:spLocks noGrp="1"/>
          </p:cNvSpPr>
          <p:nvPr>
            <p:ph type="sldNum" sz="quarter" idx="12"/>
          </p:nvPr>
        </p:nvSpPr>
        <p:spPr/>
        <p:txBody>
          <a:bodyPr/>
          <a:lstStyle/>
          <a:p>
            <a:fld id="{61E10ECE-9EBB-41D3-A789-D5A3BB1F08E8}" type="slidenum">
              <a:rPr lang="ms-MY" smtClean="0"/>
              <a:t>68</a:t>
            </a:fld>
            <a:endParaRPr lang="ms-MY"/>
          </a:p>
        </p:txBody>
      </p:sp>
    </p:spTree>
    <p:extLst>
      <p:ext uri="{BB962C8B-B14F-4D97-AF65-F5344CB8AC3E}">
        <p14:creationId xmlns:p14="http://schemas.microsoft.com/office/powerpoint/2010/main" val="10282864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Thank You</a:t>
            </a:r>
            <a:endParaRPr lang="ms-MY" dirty="0"/>
          </a:p>
        </p:txBody>
      </p:sp>
      <p:sp>
        <p:nvSpPr>
          <p:cNvPr id="8" name="Picture Placeholder 7"/>
          <p:cNvSpPr>
            <a:spLocks noGrp="1"/>
          </p:cNvSpPr>
          <p:nvPr>
            <p:ph type="pic" idx="1"/>
          </p:nvPr>
        </p:nvSpPr>
        <p:spPr/>
      </p:sp>
      <p:sp>
        <p:nvSpPr>
          <p:cNvPr id="9" name="Text Placeholder 8"/>
          <p:cNvSpPr>
            <a:spLocks noGrp="1"/>
          </p:cNvSpPr>
          <p:nvPr>
            <p:ph type="body" sz="half" idx="2"/>
          </p:nvPr>
        </p:nvSpPr>
        <p:spPr/>
        <p:txBody>
          <a:bodyPr/>
          <a:lstStyle/>
          <a:p>
            <a:endParaRPr lang="ms-MY" dirty="0"/>
          </a:p>
        </p:txBody>
      </p:sp>
      <p:sp>
        <p:nvSpPr>
          <p:cNvPr id="5" name="Footer Placeholder 4"/>
          <p:cNvSpPr>
            <a:spLocks noGrp="1"/>
          </p:cNvSpPr>
          <p:nvPr>
            <p:ph type="ftr" sz="quarter" idx="11"/>
          </p:nvPr>
        </p:nvSpPr>
        <p:spPr/>
        <p:txBody>
          <a:bodyPr/>
          <a:lstStyle/>
          <a:p>
            <a:r>
              <a:rPr lang="fi-FI"/>
              <a:t>Kecerdasan Buatan (4) : FIK-Udinus 2010</a:t>
            </a:r>
            <a:endParaRPr lang="ms-MY"/>
          </a:p>
        </p:txBody>
      </p:sp>
      <p:pic>
        <p:nvPicPr>
          <p:cNvPr id="10" name="Picture 9"/>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71800" y="620688"/>
            <a:ext cx="3456384" cy="4104456"/>
          </a:xfrm>
          <a:prstGeom prst="rect">
            <a:avLst/>
          </a:prstGeom>
        </p:spPr>
      </p:pic>
      <p:sp>
        <p:nvSpPr>
          <p:cNvPr id="2" name="Date Placeholder 1"/>
          <p:cNvSpPr>
            <a:spLocks noGrp="1"/>
          </p:cNvSpPr>
          <p:nvPr>
            <p:ph type="dt" sz="half" idx="10"/>
          </p:nvPr>
        </p:nvSpPr>
        <p:spPr/>
        <p:txBody>
          <a:bodyPr/>
          <a:lstStyle/>
          <a:p>
            <a:fld id="{07857332-E556-4C9B-85D0-130694102F58}" type="datetime1">
              <a:rPr lang="ms-MY" smtClean="0"/>
              <a:t>18/06/19</a:t>
            </a:fld>
            <a:endParaRPr lang="ms-MY"/>
          </a:p>
        </p:txBody>
      </p:sp>
      <p:sp>
        <p:nvSpPr>
          <p:cNvPr id="3" name="Slide Number Placeholder 2"/>
          <p:cNvSpPr>
            <a:spLocks noGrp="1"/>
          </p:cNvSpPr>
          <p:nvPr>
            <p:ph type="sldNum" sz="quarter" idx="12"/>
          </p:nvPr>
        </p:nvSpPr>
        <p:spPr/>
        <p:txBody>
          <a:bodyPr/>
          <a:lstStyle/>
          <a:p>
            <a:fld id="{61E10ECE-9EBB-41D3-A789-D5A3BB1F08E8}" type="slidenum">
              <a:rPr lang="ms-MY" smtClean="0"/>
              <a:t>69</a:t>
            </a:fld>
            <a:endParaRPr lang="ms-MY"/>
          </a:p>
        </p:txBody>
      </p:sp>
    </p:spTree>
    <p:extLst>
      <p:ext uri="{BB962C8B-B14F-4D97-AF65-F5344CB8AC3E}">
        <p14:creationId xmlns:p14="http://schemas.microsoft.com/office/powerpoint/2010/main" val="418624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JST </a:t>
            </a:r>
            <a:r>
              <a:rPr lang="en-US" dirty="0" err="1"/>
              <a:t>Vs</a:t>
            </a:r>
            <a:r>
              <a:rPr lang="en-US" dirty="0"/>
              <a:t> </a:t>
            </a:r>
            <a:r>
              <a:rPr lang="en-US" dirty="0" err="1"/>
              <a:t>Konvensional</a:t>
            </a:r>
            <a:br>
              <a:rPr lang="en-US" dirty="0"/>
            </a:br>
            <a:endParaRPr lang="en-US" dirty="0"/>
          </a:p>
        </p:txBody>
      </p:sp>
      <p:sp>
        <p:nvSpPr>
          <p:cNvPr id="7" name="Text Placeholder 6"/>
          <p:cNvSpPr>
            <a:spLocks noGrp="1"/>
          </p:cNvSpPr>
          <p:nvPr>
            <p:ph type="body" idx="1"/>
          </p:nvPr>
        </p:nvSpPr>
        <p:spPr/>
        <p:txBody>
          <a:bodyPr/>
          <a:lstStyle/>
          <a:p>
            <a:r>
              <a:rPr lang="en-US" dirty="0" err="1"/>
              <a:t>Konvensional</a:t>
            </a:r>
            <a:endParaRPr lang="en-US" dirty="0"/>
          </a:p>
        </p:txBody>
      </p:sp>
      <p:sp>
        <p:nvSpPr>
          <p:cNvPr id="3" name="Content Placeholder 2"/>
          <p:cNvSpPr>
            <a:spLocks noGrp="1"/>
          </p:cNvSpPr>
          <p:nvPr>
            <p:ph sz="half" idx="2"/>
          </p:nvPr>
        </p:nvSpPr>
        <p:spPr/>
        <p:txBody>
          <a:bodyPr>
            <a:normAutofit fontScale="85000" lnSpcReduction="20000"/>
          </a:bodyPr>
          <a:lstStyle/>
          <a:p>
            <a:r>
              <a:rPr lang="sv-SE" dirty="0">
                <a:latin typeface="Times New Roman" pitchFamily="18" charset="0"/>
              </a:rPr>
              <a:t>untuk menyelesaikan masalah, pemrograman konvensional, perlu diketahui masalahnya dan solusinya.</a:t>
            </a:r>
          </a:p>
          <a:p>
            <a:endParaRPr lang="sv-SE" dirty="0">
              <a:latin typeface="Times New Roman" pitchFamily="18" charset="0"/>
            </a:endParaRPr>
          </a:p>
          <a:p>
            <a:pPr marL="0" indent="0">
              <a:buNone/>
            </a:pPr>
            <a:r>
              <a:rPr lang="sv-SE" b="1" dirty="0">
                <a:latin typeface="Times New Roman" pitchFamily="18" charset="0"/>
              </a:rPr>
              <a:t>JST</a:t>
            </a:r>
          </a:p>
          <a:p>
            <a:r>
              <a:rPr lang="sv-SE" dirty="0">
                <a:latin typeface="Times New Roman" pitchFamily="18" charset="0"/>
              </a:rPr>
              <a:t>JST bisa menyelesaikan masalah tanpa harus mengetahui terlebih dahulu bagaimana menyelesaikan masalah tersebut. </a:t>
            </a:r>
          </a:p>
          <a:p>
            <a:pPr lvl="1"/>
            <a:r>
              <a:rPr lang="sv-SE" dirty="0">
                <a:solidFill>
                  <a:srgbClr val="FF3300"/>
                </a:solidFill>
                <a:latin typeface="Times New Roman" pitchFamily="18" charset="0"/>
              </a:rPr>
              <a:t>Kelemahannya</a:t>
            </a:r>
            <a:r>
              <a:rPr lang="sv-SE" dirty="0">
                <a:latin typeface="Times New Roman" pitchFamily="18" charset="0"/>
              </a:rPr>
              <a:t> : pengoperasiannya tidak dapat diprediksi.</a:t>
            </a:r>
            <a:r>
              <a:rPr lang="en-US" dirty="0">
                <a:latin typeface="Times New Roman" pitchFamily="18" charset="0"/>
              </a:rPr>
              <a:t>  </a:t>
            </a:r>
            <a:br>
              <a:rPr lang="en-US" dirty="0">
                <a:latin typeface="Times New Roman" pitchFamily="18" charset="0"/>
              </a:rPr>
            </a:br>
            <a:r>
              <a:rPr lang="en-US" dirty="0">
                <a:latin typeface="Times New Roman" pitchFamily="18" charset="0"/>
              </a:rPr>
              <a:t>(</a:t>
            </a:r>
            <a:r>
              <a:rPr lang="sv-SE" dirty="0">
                <a:latin typeface="Times New Roman" pitchFamily="18" charset="0"/>
              </a:rPr>
              <a:t>memecahkan masalah dengan sendirinya)</a:t>
            </a:r>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err="1"/>
              <a:t>Aplikasi</a:t>
            </a:r>
            <a:r>
              <a:rPr lang="en-US" dirty="0"/>
              <a:t> JST</a:t>
            </a:r>
          </a:p>
        </p:txBody>
      </p:sp>
      <p:sp>
        <p:nvSpPr>
          <p:cNvPr id="9" name="Content Placeholder 8"/>
          <p:cNvSpPr>
            <a:spLocks noGrp="1"/>
          </p:cNvSpPr>
          <p:nvPr>
            <p:ph sz="quarter" idx="4"/>
          </p:nvPr>
        </p:nvSpPr>
        <p:spPr/>
        <p:txBody>
          <a:bodyPr>
            <a:normAutofit fontScale="85000" lnSpcReduction="20000"/>
          </a:bodyPr>
          <a:lstStyle/>
          <a:p>
            <a:r>
              <a:rPr lang="sv-SE" dirty="0">
                <a:latin typeface="Times New Roman" pitchFamily="18" charset="0"/>
              </a:rPr>
              <a:t>peramalan penjualan</a:t>
            </a:r>
          </a:p>
          <a:p>
            <a:r>
              <a:rPr lang="sv-SE" dirty="0">
                <a:latin typeface="Times New Roman" pitchFamily="18" charset="0"/>
              </a:rPr>
              <a:t>kontrol proses industri,</a:t>
            </a:r>
          </a:p>
          <a:p>
            <a:r>
              <a:rPr lang="sv-SE" dirty="0">
                <a:latin typeface="Times New Roman" pitchFamily="18" charset="0"/>
              </a:rPr>
              <a:t>penelitian pelanggan,</a:t>
            </a:r>
          </a:p>
          <a:p>
            <a:r>
              <a:rPr lang="sv-SE" dirty="0">
                <a:latin typeface="Times New Roman" pitchFamily="18" charset="0"/>
              </a:rPr>
              <a:t>validasi data,</a:t>
            </a:r>
          </a:p>
          <a:p>
            <a:r>
              <a:rPr lang="sv-SE" dirty="0">
                <a:latin typeface="Times New Roman" pitchFamily="18" charset="0"/>
              </a:rPr>
              <a:t>manajemen resiko</a:t>
            </a:r>
          </a:p>
          <a:p>
            <a:r>
              <a:rPr lang="sv-SE" dirty="0">
                <a:latin typeface="Times New Roman" pitchFamily="18" charset="0"/>
              </a:rPr>
              <a:t> target pemasaran.</a:t>
            </a:r>
            <a:r>
              <a:rPr lang="en-US" dirty="0">
                <a:latin typeface="Times New Roman" pitchFamily="18" charset="0"/>
              </a:rPr>
              <a:t> </a:t>
            </a:r>
            <a:endParaRPr lang="de-DE" dirty="0">
              <a:latin typeface="Times New Roman" pitchFamily="18" charset="0"/>
            </a:endParaRPr>
          </a:p>
          <a:p>
            <a:r>
              <a:rPr lang="sv-SE" dirty="0">
                <a:latin typeface="Times New Roman" pitchFamily="18" charset="0"/>
              </a:rPr>
              <a:t>interpretasi multimeaning kata Cina; </a:t>
            </a:r>
          </a:p>
          <a:p>
            <a:r>
              <a:rPr lang="sv-SE" dirty="0">
                <a:latin typeface="Times New Roman" pitchFamily="18" charset="0"/>
              </a:rPr>
              <a:t>deteksi tambang bawah laut; </a:t>
            </a:r>
          </a:p>
          <a:p>
            <a:r>
              <a:rPr lang="sv-SE" dirty="0">
                <a:latin typeface="Times New Roman" pitchFamily="18" charset="0"/>
              </a:rPr>
              <a:t>analisis tekstur; </a:t>
            </a:r>
          </a:p>
          <a:p>
            <a:r>
              <a:rPr lang="sv-SE" dirty="0">
                <a:latin typeface="Times New Roman" pitchFamily="18" charset="0"/>
              </a:rPr>
              <a:t>pengenalan obyek tiga dimensi; </a:t>
            </a:r>
          </a:p>
          <a:p>
            <a:r>
              <a:rPr lang="sv-SE" dirty="0">
                <a:latin typeface="Times New Roman" pitchFamily="18" charset="0"/>
              </a:rPr>
              <a:t>pengenalan tulisan tangan</a:t>
            </a:r>
          </a:p>
          <a:p>
            <a:r>
              <a:rPr lang="sv-SE" dirty="0">
                <a:latin typeface="Times New Roman" pitchFamily="18" charset="0"/>
              </a:rPr>
              <a:t>pengenalan wajah.</a:t>
            </a:r>
            <a:endParaRPr lang="en-US" dirty="0">
              <a:latin typeface="Times New Roman" pitchFamily="18" charset="0"/>
            </a:endParaRPr>
          </a:p>
        </p:txBody>
      </p:sp>
      <p:sp>
        <p:nvSpPr>
          <p:cNvPr id="4" name="Date Placeholder 3"/>
          <p:cNvSpPr>
            <a:spLocks noGrp="1"/>
          </p:cNvSpPr>
          <p:nvPr>
            <p:ph type="dt" sz="half" idx="10"/>
          </p:nvPr>
        </p:nvSpPr>
        <p:spPr/>
        <p:txBody>
          <a:bodyPr/>
          <a:lstStyle/>
          <a:p>
            <a:fld id="{CA745885-344C-47D2-A45A-91F430210655}" type="datetime1">
              <a:rPr lang="ms-MY" smtClean="0"/>
              <a:t>18/06/19</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7</a:t>
            </a:fld>
            <a:endParaRPr lang="ms-MY" dirty="0"/>
          </a:p>
        </p:txBody>
      </p:sp>
    </p:spTree>
    <p:extLst>
      <p:ext uri="{BB962C8B-B14F-4D97-AF65-F5344CB8AC3E}">
        <p14:creationId xmlns:p14="http://schemas.microsoft.com/office/powerpoint/2010/main" val="166633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ARSITEKTUR JARINGAN</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2271196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p:cNvSpPr>
            <a:spLocks noGrp="1"/>
          </p:cNvSpPr>
          <p:nvPr>
            <p:ph type="dt" sz="half" idx="10"/>
          </p:nvPr>
        </p:nvSpPr>
        <p:spPr/>
        <p:txBody>
          <a:bodyPr/>
          <a:lstStyle/>
          <a:p>
            <a:fld id="{C04AD4C9-865B-40C7-AE5B-B28CE7680865}" type="datetime1">
              <a:rPr lang="ms-MY" smtClean="0"/>
              <a:t>18/06/19</a:t>
            </a:fld>
            <a:endParaRPr lang="ms-MY"/>
          </a:p>
        </p:txBody>
      </p:sp>
      <p:sp>
        <p:nvSpPr>
          <p:cNvPr id="9" name="Slide Number Placeholder 8"/>
          <p:cNvSpPr>
            <a:spLocks noGrp="1"/>
          </p:cNvSpPr>
          <p:nvPr>
            <p:ph type="sldNum" sz="quarter" idx="12"/>
          </p:nvPr>
        </p:nvSpPr>
        <p:spPr/>
        <p:txBody>
          <a:bodyPr/>
          <a:lstStyle/>
          <a:p>
            <a:fld id="{61E10ECE-9EBB-41D3-A789-D5A3BB1F08E8}" type="slidenum">
              <a:rPr lang="ms-MY" smtClean="0"/>
              <a:t>8</a:t>
            </a:fld>
            <a:endParaRPr lang="ms-MY"/>
          </a:p>
        </p:txBody>
      </p:sp>
    </p:spTree>
    <p:extLst>
      <p:ext uri="{BB962C8B-B14F-4D97-AF65-F5344CB8AC3E}">
        <p14:creationId xmlns:p14="http://schemas.microsoft.com/office/powerpoint/2010/main" val="226694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5" name="Rectangle 45"/>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ARSITEKTUR JARINGAN</a:t>
            </a:r>
          </a:p>
        </p:txBody>
      </p:sp>
      <p:sp>
        <p:nvSpPr>
          <p:cNvPr id="4" name="Text Placeholder 3"/>
          <p:cNvSpPr>
            <a:spLocks noGrp="1"/>
          </p:cNvSpPr>
          <p:nvPr>
            <p:ph type="body" idx="1"/>
          </p:nvPr>
        </p:nvSpPr>
        <p:spPr/>
        <p:txBody>
          <a:bodyPr>
            <a:normAutofit fontScale="92500"/>
          </a:bodyPr>
          <a:lstStyle/>
          <a:p>
            <a:r>
              <a:rPr lang="sv-SE" dirty="0"/>
              <a:t>A) JARINGAN LAPISAN TUNGGAL</a:t>
            </a:r>
            <a:endParaRPr lang="en-US" dirty="0"/>
          </a:p>
        </p:txBody>
      </p:sp>
      <p:pic>
        <p:nvPicPr>
          <p:cNvPr id="8" name="Picture 5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6291" y="2764804"/>
            <a:ext cx="3982006" cy="2771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3"/>
          </p:nvPr>
        </p:nvSpPr>
        <p:spPr/>
        <p:txBody>
          <a:bodyPr>
            <a:normAutofit fontScale="92500"/>
          </a:bodyPr>
          <a:lstStyle/>
          <a:p>
            <a:r>
              <a:rPr lang="sv-SE" dirty="0"/>
              <a:t>B) JARINGAN LAPISAN BANYAK</a:t>
            </a:r>
            <a:endParaRPr lang="en-US" dirty="0"/>
          </a:p>
        </p:txBody>
      </p:sp>
      <p:pic>
        <p:nvPicPr>
          <p:cNvPr id="12" name="Picture 36"/>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t="2536" b="978"/>
          <a:stretch/>
        </p:blipFill>
        <p:spPr bwMode="auto">
          <a:xfrm>
            <a:off x="4670674" y="2289225"/>
            <a:ext cx="3990476" cy="372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29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5422</TotalTime>
  <Words>2340</Words>
  <Application>Microsoft Macintosh PowerPoint</Application>
  <PresentationFormat>On-screen Show (4:3)</PresentationFormat>
  <Paragraphs>493</Paragraphs>
  <Slides>69</Slides>
  <Notes>1</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5" baseType="lpstr">
      <vt:lpstr>Arial</vt:lpstr>
      <vt:lpstr>Calibri</vt:lpstr>
      <vt:lpstr>Times New Roman</vt:lpstr>
      <vt:lpstr>Wingdings</vt:lpstr>
      <vt:lpstr>Office Theme</vt:lpstr>
      <vt:lpstr>Equation</vt:lpstr>
      <vt:lpstr>KECERDASAN BUATAN</vt:lpstr>
      <vt:lpstr>MATERI KULIAH</vt:lpstr>
      <vt:lpstr>Pendahuluan</vt:lpstr>
      <vt:lpstr>PowerPoint Presentation</vt:lpstr>
      <vt:lpstr>PowerPoint Presentation</vt:lpstr>
      <vt:lpstr>Konsep Dasar Pemodelan  Neural Networks</vt:lpstr>
      <vt:lpstr>JST Vs Konvensional </vt:lpstr>
      <vt:lpstr>ARSITEKTUR JARINGAN</vt:lpstr>
      <vt:lpstr>ARSITEKTUR JARINGAN</vt:lpstr>
      <vt:lpstr>ARSITEKTUR JARINGAN</vt:lpstr>
      <vt:lpstr>FUNGSI AKTIVASI</vt:lpstr>
      <vt:lpstr>FUNGSI AKTIVASI</vt:lpstr>
      <vt:lpstr>FUNGSI AKTIVASI</vt:lpstr>
      <vt:lpstr>FUNGSI AKTIVASI</vt:lpstr>
      <vt:lpstr>FUNGSI AKTIVASI</vt:lpstr>
      <vt:lpstr>FUNGSI AKTIVASI</vt:lpstr>
      <vt:lpstr>PARADIGMA PEMBELAJARAN</vt:lpstr>
      <vt:lpstr>Model Neuron McCulloch-Pitts</vt:lpstr>
      <vt:lpstr>Model Neuron McCulloch-Pitts (untuk mengenali fungsi AND)</vt:lpstr>
      <vt:lpstr>Model Neuron McCulloch-Pitts (untuk mengenali fungsi OR)</vt:lpstr>
      <vt:lpstr>Model Neuron McCulloch-Pitts (untuk mengenali fungsi XOR)</vt:lpstr>
      <vt:lpstr>Model Neuron McCulloch-Pitts (untuk mengenali fungsi XOR)</vt:lpstr>
      <vt:lpstr>Model Neuron McCulloch-Pitts</vt:lpstr>
      <vt:lpstr>Algoritma Pembelajaran Dengan Supervisi </vt:lpstr>
      <vt:lpstr>Hebb Rule</vt:lpstr>
      <vt:lpstr>Hebb Rule  (fungsi logika “AND” dengan masukan dan keluaran bipolar)</vt:lpstr>
      <vt:lpstr>Hebb Rule  (fungsi logika “AND” dengan masukan dan keluaran bipolar)</vt:lpstr>
      <vt:lpstr>Hebb Rule  (fungsi logika “AND” dengan masukan dan keluaran bipolar)</vt:lpstr>
      <vt:lpstr>Hebb (2)</vt:lpstr>
      <vt:lpstr>Hebb (2)</vt:lpstr>
      <vt:lpstr>Hebb (2)</vt:lpstr>
      <vt:lpstr>Perceptron</vt:lpstr>
      <vt:lpstr>Perceptron</vt:lpstr>
      <vt:lpstr>Perceptron (Case)</vt:lpstr>
      <vt:lpstr>Perceptron Epoch ke 1</vt:lpstr>
      <vt:lpstr>Perceptron Epoch ke 1</vt:lpstr>
      <vt:lpstr>Perceptron Epoch ke 1</vt:lpstr>
      <vt:lpstr>Perceptron Epoch ke 1</vt:lpstr>
      <vt:lpstr>Perceptron Epoch ke 1</vt:lpstr>
      <vt:lpstr>Perceptron Epoch ke 2</vt:lpstr>
      <vt:lpstr>Perceptron Epoch ke 2</vt:lpstr>
      <vt:lpstr>Perceptron Epoch ke 2</vt:lpstr>
      <vt:lpstr>Perceptron Epoch ke 9</vt:lpstr>
      <vt:lpstr>Perceptron Epoch ke 9</vt:lpstr>
      <vt:lpstr>Perceptron Epoch ke 9</vt:lpstr>
      <vt:lpstr>Perceptron Epoch ke 9</vt:lpstr>
      <vt:lpstr>Perceptron Epoch ke 9</vt:lpstr>
      <vt:lpstr>Delta Rule</vt:lpstr>
      <vt:lpstr>Delta Rule Epoch ke 1</vt:lpstr>
      <vt:lpstr>Delta Rule Epoch ke 1</vt:lpstr>
      <vt:lpstr>Delta Rule Epoch ke 1</vt:lpstr>
      <vt:lpstr>Delta Rule Epoch ke 1</vt:lpstr>
      <vt:lpstr>Delta Rule Epoch ke 1</vt:lpstr>
      <vt:lpstr>Delta Rule Epoch ke 4</vt:lpstr>
      <vt:lpstr>Delta Rule Epoch ke 4</vt:lpstr>
      <vt:lpstr>Delta Rule Epoch ke 4</vt:lpstr>
      <vt:lpstr>Delta Rule Epoch ke 4</vt:lpstr>
      <vt:lpstr>Backpropagation</vt:lpstr>
      <vt:lpstr>Algoritma Backpropagation</vt:lpstr>
      <vt:lpstr>Algoritma Backpropagation</vt:lpstr>
      <vt:lpstr>PowerPoint Presentation</vt:lpstr>
      <vt:lpstr>PowerPoint Presentation</vt:lpstr>
      <vt:lpstr>Heteroassociative Memory </vt:lpstr>
      <vt:lpstr>Heteroassociative Memory </vt:lpstr>
      <vt:lpstr>Bidirectional Associative Memory (BAM)</vt:lpstr>
      <vt:lpstr>Learning Vector Quantization (LVQ) </vt:lpstr>
      <vt:lpstr>Pembelajaran Tanpa Supervisi  (Jaringan Kohonen) </vt:lpstr>
      <vt:lpstr>QA?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wikyan</dc:creator>
  <cp:lastModifiedBy>Microsoft Office User</cp:lastModifiedBy>
  <cp:revision>268</cp:revision>
  <dcterms:created xsi:type="dcterms:W3CDTF">2012-03-03T05:57:43Z</dcterms:created>
  <dcterms:modified xsi:type="dcterms:W3CDTF">2019-06-18T06:58:09Z</dcterms:modified>
</cp:coreProperties>
</file>