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38BCFA-A65A-4EAF-85F2-8EAA26F55F81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d-ID"/>
              <a:t>Click to edit Master text styles</a:t>
            </a:r>
          </a:p>
          <a:p>
            <a:pPr lvl="1"/>
            <a:r>
              <a:rPr lang="id-ID"/>
              <a:t>Second level</a:t>
            </a:r>
          </a:p>
          <a:p>
            <a:pPr lvl="2"/>
            <a:r>
              <a:rPr lang="id-ID"/>
              <a:t>Third level</a:t>
            </a:r>
          </a:p>
          <a:p>
            <a:pPr lvl="3"/>
            <a:r>
              <a:rPr lang="id-ID"/>
              <a:t>Fourth level</a:t>
            </a:r>
          </a:p>
          <a:p>
            <a:pPr lvl="4"/>
            <a:r>
              <a:rPr lang="id-ID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0D5E5A-1410-4B15-A5B9-FA4992CE0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24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https://medium.com/@16611110/apa-itu-convolutional-neural-network-836f70b193a4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0D5E5A-1410-4B15-A5B9-FA4992CE03C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175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d-ID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d-ID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D948-C1B8-4998-9C79-64E386BB31E8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667B-CEA4-43D4-9DF4-FBE91B4B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16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d-ID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d-ID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D948-C1B8-4998-9C79-64E386BB31E8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667B-CEA4-43D4-9DF4-FBE91B4B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25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d-ID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D948-C1B8-4998-9C79-64E386BB31E8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667B-CEA4-43D4-9DF4-FBE91B4B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037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d-ID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id-ID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D948-C1B8-4998-9C79-64E386BB31E8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667B-CEA4-43D4-9DF4-FBE91B4B39B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596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d-ID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D948-C1B8-4998-9C79-64E386BB31E8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667B-CEA4-43D4-9DF4-FBE91B4B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21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d-ID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D948-C1B8-4998-9C79-64E386BB31E8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667B-CEA4-43D4-9DF4-FBE91B4B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096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d-ID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d-ID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d-ID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d-ID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D948-C1B8-4998-9C79-64E386BB31E8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667B-CEA4-43D4-9DF4-FBE91B4B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659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d-ID"/>
              <a:t>Click to edit Master text styles</a:t>
            </a:r>
          </a:p>
          <a:p>
            <a:pPr lvl="1"/>
            <a:r>
              <a:rPr lang="id-ID"/>
              <a:t>Second level</a:t>
            </a:r>
          </a:p>
          <a:p>
            <a:pPr lvl="2"/>
            <a:r>
              <a:rPr lang="id-ID"/>
              <a:t>Third level</a:t>
            </a:r>
          </a:p>
          <a:p>
            <a:pPr lvl="3"/>
            <a:r>
              <a:rPr lang="id-ID"/>
              <a:t>Fourth level</a:t>
            </a:r>
          </a:p>
          <a:p>
            <a:pPr lvl="4"/>
            <a:r>
              <a:rPr lang="id-ID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D948-C1B8-4998-9C79-64E386BB31E8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667B-CEA4-43D4-9DF4-FBE91B4B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943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d-ID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d-ID"/>
              <a:t>Click to edit Master text styles</a:t>
            </a:r>
          </a:p>
          <a:p>
            <a:pPr lvl="1"/>
            <a:r>
              <a:rPr lang="id-ID"/>
              <a:t>Second level</a:t>
            </a:r>
          </a:p>
          <a:p>
            <a:pPr lvl="2"/>
            <a:r>
              <a:rPr lang="id-ID"/>
              <a:t>Third level</a:t>
            </a:r>
          </a:p>
          <a:p>
            <a:pPr lvl="3"/>
            <a:r>
              <a:rPr lang="id-ID"/>
              <a:t>Fourth level</a:t>
            </a:r>
          </a:p>
          <a:p>
            <a:pPr lvl="4"/>
            <a:r>
              <a:rPr lang="id-ID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D948-C1B8-4998-9C79-64E386BB31E8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667B-CEA4-43D4-9DF4-FBE91B4B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7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Click to edit Master text styles</a:t>
            </a:r>
          </a:p>
          <a:p>
            <a:pPr lvl="1"/>
            <a:r>
              <a:rPr lang="id-ID"/>
              <a:t>Second level</a:t>
            </a:r>
          </a:p>
          <a:p>
            <a:pPr lvl="2"/>
            <a:r>
              <a:rPr lang="id-ID"/>
              <a:t>Third level</a:t>
            </a:r>
          </a:p>
          <a:p>
            <a:pPr lvl="3"/>
            <a:r>
              <a:rPr lang="id-ID"/>
              <a:t>Fourth level</a:t>
            </a:r>
          </a:p>
          <a:p>
            <a:pPr lvl="4"/>
            <a:r>
              <a:rPr lang="id-ID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D948-C1B8-4998-9C79-64E386BB31E8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667B-CEA4-43D4-9DF4-FBE91B4B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5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d-ID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D948-C1B8-4998-9C79-64E386BB31E8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667B-CEA4-43D4-9DF4-FBE91B4B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36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d-ID"/>
              <a:t>Click to edit Master text styles</a:t>
            </a:r>
          </a:p>
          <a:p>
            <a:pPr lvl="1"/>
            <a:r>
              <a:rPr lang="id-ID"/>
              <a:t>Second level</a:t>
            </a:r>
          </a:p>
          <a:p>
            <a:pPr lvl="2"/>
            <a:r>
              <a:rPr lang="id-ID"/>
              <a:t>Third level</a:t>
            </a:r>
          </a:p>
          <a:p>
            <a:pPr lvl="3"/>
            <a:r>
              <a:rPr lang="id-ID"/>
              <a:t>Fourth level</a:t>
            </a:r>
          </a:p>
          <a:p>
            <a:pPr lvl="4"/>
            <a:r>
              <a:rPr lang="id-ID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d-ID"/>
              <a:t>Click to edit Master text styles</a:t>
            </a:r>
          </a:p>
          <a:p>
            <a:pPr lvl="1"/>
            <a:r>
              <a:rPr lang="id-ID"/>
              <a:t>Second level</a:t>
            </a:r>
          </a:p>
          <a:p>
            <a:pPr lvl="2"/>
            <a:r>
              <a:rPr lang="id-ID"/>
              <a:t>Third level</a:t>
            </a:r>
          </a:p>
          <a:p>
            <a:pPr lvl="3"/>
            <a:r>
              <a:rPr lang="id-ID"/>
              <a:t>Fourth level</a:t>
            </a:r>
          </a:p>
          <a:p>
            <a:pPr lvl="4"/>
            <a:r>
              <a:rPr lang="id-ID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D948-C1B8-4998-9C79-64E386BB31E8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667B-CEA4-43D4-9DF4-FBE91B4B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7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d-ID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d-ID"/>
              <a:t>Click to edit Master text styles</a:t>
            </a:r>
          </a:p>
          <a:p>
            <a:pPr lvl="1"/>
            <a:r>
              <a:rPr lang="id-ID"/>
              <a:t>Second level</a:t>
            </a:r>
          </a:p>
          <a:p>
            <a:pPr lvl="2"/>
            <a:r>
              <a:rPr lang="id-ID"/>
              <a:t>Third level</a:t>
            </a:r>
          </a:p>
          <a:p>
            <a:pPr lvl="3"/>
            <a:r>
              <a:rPr lang="id-ID"/>
              <a:t>Fourth level</a:t>
            </a:r>
          </a:p>
          <a:p>
            <a:pPr lvl="4"/>
            <a:r>
              <a:rPr lang="id-ID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d-ID"/>
              <a:t>Click to edit Master text styles</a:t>
            </a:r>
          </a:p>
          <a:p>
            <a:pPr lvl="1"/>
            <a:r>
              <a:rPr lang="id-ID"/>
              <a:t>Second level</a:t>
            </a:r>
          </a:p>
          <a:p>
            <a:pPr lvl="2"/>
            <a:r>
              <a:rPr lang="id-ID"/>
              <a:t>Third level</a:t>
            </a:r>
          </a:p>
          <a:p>
            <a:pPr lvl="3"/>
            <a:r>
              <a:rPr lang="id-ID"/>
              <a:t>Fourth level</a:t>
            </a:r>
          </a:p>
          <a:p>
            <a:pPr lvl="4"/>
            <a:r>
              <a:rPr lang="id-ID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D948-C1B8-4998-9C79-64E386BB31E8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667B-CEA4-43D4-9DF4-FBE91B4B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1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D948-C1B8-4998-9C79-64E386BB31E8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667B-CEA4-43D4-9DF4-FBE91B4B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477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D948-C1B8-4998-9C79-64E386BB31E8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667B-CEA4-43D4-9DF4-FBE91B4B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61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d-ID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d-ID"/>
              <a:t>Click to edit Master text styles</a:t>
            </a:r>
          </a:p>
          <a:p>
            <a:pPr lvl="1"/>
            <a:r>
              <a:rPr lang="id-ID"/>
              <a:t>Second level</a:t>
            </a:r>
          </a:p>
          <a:p>
            <a:pPr lvl="2"/>
            <a:r>
              <a:rPr lang="id-ID"/>
              <a:t>Third level</a:t>
            </a:r>
          </a:p>
          <a:p>
            <a:pPr lvl="3"/>
            <a:r>
              <a:rPr lang="id-ID"/>
              <a:t>Fourth level</a:t>
            </a:r>
          </a:p>
          <a:p>
            <a:pPr lvl="4"/>
            <a:r>
              <a:rPr lang="id-ID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D948-C1B8-4998-9C79-64E386BB31E8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667B-CEA4-43D4-9DF4-FBE91B4B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60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d-ID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d-ID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FD948-C1B8-4998-9C79-64E386BB31E8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667B-CEA4-43D4-9DF4-FBE91B4B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606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d-ID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Click to edit Master text styles</a:t>
            </a:r>
          </a:p>
          <a:p>
            <a:pPr lvl="1"/>
            <a:r>
              <a:rPr lang="id-ID"/>
              <a:t>Second level</a:t>
            </a:r>
          </a:p>
          <a:p>
            <a:pPr lvl="2"/>
            <a:r>
              <a:rPr lang="id-ID"/>
              <a:t>Third level</a:t>
            </a:r>
          </a:p>
          <a:p>
            <a:pPr lvl="3"/>
            <a:r>
              <a:rPr lang="id-ID"/>
              <a:t>Fourth level</a:t>
            </a:r>
          </a:p>
          <a:p>
            <a:pPr lvl="4"/>
            <a:r>
              <a:rPr lang="id-ID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5BFD948-C1B8-4998-9C79-64E386BB31E8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F667B-CEA4-43D4-9DF4-FBE91B4B3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984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EACBE-5C69-987D-C2C5-4AC98AF84B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err="1"/>
              <a:t>Rangkuman</a:t>
            </a:r>
            <a:r>
              <a:rPr lang="en-US" sz="5400" dirty="0"/>
              <a:t> </a:t>
            </a:r>
            <a:r>
              <a:rPr lang="en-US" sz="5400" dirty="0" err="1"/>
              <a:t>Materi</a:t>
            </a:r>
            <a:r>
              <a:rPr lang="en-US" sz="5400" dirty="0"/>
              <a:t> Video </a:t>
            </a:r>
            <a:r>
              <a:rPr lang="en-US" sz="5400" dirty="0" err="1"/>
              <a:t>Convoluntional</a:t>
            </a:r>
            <a:r>
              <a:rPr lang="en-US" sz="5400" dirty="0"/>
              <a:t> Neural Network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4DA871-90F4-3814-D9D5-01419CC53F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Machine Learning | </a:t>
            </a:r>
            <a:r>
              <a:rPr lang="en-US" dirty="0" err="1"/>
              <a:t>Isep</a:t>
            </a:r>
            <a:r>
              <a:rPr lang="en-US" dirty="0"/>
              <a:t> </a:t>
            </a:r>
            <a:r>
              <a:rPr lang="en-US" dirty="0" err="1"/>
              <a:t>Lutpi</a:t>
            </a:r>
            <a:r>
              <a:rPr lang="en-US" dirty="0"/>
              <a:t> </a:t>
            </a:r>
            <a:r>
              <a:rPr lang="en-US" dirty="0" err="1"/>
              <a:t>nur</a:t>
            </a:r>
            <a:r>
              <a:rPr lang="en-US" dirty="0"/>
              <a:t> 2113191079</a:t>
            </a:r>
          </a:p>
        </p:txBody>
      </p:sp>
    </p:spTree>
    <p:extLst>
      <p:ext uri="{BB962C8B-B14F-4D97-AF65-F5344CB8AC3E}">
        <p14:creationId xmlns:p14="http://schemas.microsoft.com/office/powerpoint/2010/main" val="210089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7727D-F2D6-5136-6DEA-4B4D5DE8B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C9ABC-A10D-F2E4-8154-A8DE078DE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x =</a:t>
            </a:r>
            <a:r>
              <a:rPr lang="en-US" sz="2000" dirty="0" err="1"/>
              <a:t>vektor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probabilitas</a:t>
            </a:r>
            <a:r>
              <a:rPr lang="en-US" sz="2000" dirty="0"/>
              <a:t> </a:t>
            </a:r>
            <a:r>
              <a:rPr lang="en-US" sz="2000" dirty="0" err="1"/>
              <a:t>akhir</a:t>
            </a:r>
            <a:r>
              <a:rPr lang="en-US" sz="2000" dirty="0"/>
              <a:t>. </a:t>
            </a:r>
          </a:p>
          <a:p>
            <a:r>
              <a:rPr lang="en-US" sz="2000" dirty="0"/>
              <a:t>p(k) =</a:t>
            </a:r>
            <a:r>
              <a:rPr lang="en-US" sz="2000" dirty="0" err="1"/>
              <a:t>xk</a:t>
            </a:r>
            <a:r>
              <a:rPr lang="en-US" sz="2000" dirty="0"/>
              <a:t>, k =1. </a:t>
            </a:r>
          </a:p>
          <a:p>
            <a:r>
              <a:rPr lang="en-US" sz="2000" dirty="0"/>
              <a:t>C=</a:t>
            </a:r>
            <a:r>
              <a:rPr lang="en-US" sz="2000" dirty="0" err="1"/>
              <a:t>banyak</a:t>
            </a:r>
            <a:r>
              <a:rPr lang="en-US" sz="2000" dirty="0"/>
              <a:t> kelas. </a:t>
            </a:r>
          </a:p>
          <a:p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mengontrol</a:t>
            </a:r>
            <a:r>
              <a:rPr lang="en-US" sz="2000" dirty="0"/>
              <a:t> overfitting, pooling layer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mengurangi</a:t>
            </a:r>
            <a:r>
              <a:rPr lang="en-US" sz="2000" dirty="0"/>
              <a:t> </a:t>
            </a:r>
            <a:r>
              <a:rPr lang="en-US" sz="2000" dirty="0" err="1"/>
              <a:t>representasi</a:t>
            </a:r>
            <a:r>
              <a:rPr lang="en-US" sz="2000" dirty="0"/>
              <a:t> </a:t>
            </a:r>
            <a:r>
              <a:rPr lang="en-US" sz="2000" dirty="0" err="1"/>
              <a:t>ukuran</a:t>
            </a:r>
            <a:r>
              <a:rPr lang="en-US" sz="2000" dirty="0"/>
              <a:t> </a:t>
            </a:r>
            <a:r>
              <a:rPr lang="en-US" sz="2000" dirty="0" err="1"/>
              <a:t>spasial</a:t>
            </a:r>
            <a:r>
              <a:rPr lang="en-US" sz="2000" dirty="0"/>
              <a:t> dan </a:t>
            </a:r>
            <a:r>
              <a:rPr lang="en-US" sz="2000" dirty="0" err="1"/>
              <a:t>mengurangi</a:t>
            </a:r>
            <a:r>
              <a:rPr lang="en-US" sz="2000" dirty="0"/>
              <a:t> </a:t>
            </a:r>
            <a:r>
              <a:rPr lang="en-US" sz="2000" dirty="0" err="1"/>
              <a:t>jumlah</a:t>
            </a:r>
            <a:r>
              <a:rPr lang="en-US" sz="2000" dirty="0"/>
              <a:t> parameter. </a:t>
            </a:r>
            <a:r>
              <a:rPr lang="en-US" sz="2000" dirty="0" err="1"/>
              <a:t>Lapisan</a:t>
            </a:r>
            <a:r>
              <a:rPr lang="en-US" sz="2000" dirty="0"/>
              <a:t> dropout </a:t>
            </a:r>
            <a:r>
              <a:rPr lang="en-US" sz="2000" dirty="0" err="1"/>
              <a:t>memberikan</a:t>
            </a:r>
            <a:r>
              <a:rPr lang="en-US" sz="2000" dirty="0"/>
              <a:t> </a:t>
            </a:r>
            <a:r>
              <a:rPr lang="en-US" sz="2000" dirty="0" err="1"/>
              <a:t>aturan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menghilangkan</a:t>
            </a:r>
            <a:r>
              <a:rPr lang="en-US" sz="2000" dirty="0"/>
              <a:t> atau </a:t>
            </a:r>
            <a:r>
              <a:rPr lang="en-US" sz="2000" dirty="0" err="1"/>
              <a:t>menjaga</a:t>
            </a:r>
            <a:r>
              <a:rPr lang="en-US" sz="2000" dirty="0"/>
              <a:t> neuron dengan </a:t>
            </a:r>
            <a:r>
              <a:rPr lang="en-US" sz="2000" dirty="0" err="1"/>
              <a:t>beberapa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probabilitas</a:t>
            </a:r>
            <a:r>
              <a:rPr lang="en-US" sz="2000" dirty="0"/>
              <a:t> p yang </a:t>
            </a:r>
            <a:r>
              <a:rPr lang="en-US" sz="2000" dirty="0" err="1"/>
              <a:t>bernilai</a:t>
            </a:r>
            <a:r>
              <a:rPr lang="en-US" sz="2000" dirty="0"/>
              <a:t> </a:t>
            </a:r>
            <a:r>
              <a:rPr lang="en-US" sz="2000" dirty="0" err="1"/>
              <a:t>antara</a:t>
            </a:r>
            <a:r>
              <a:rPr lang="en-US" sz="2000" dirty="0"/>
              <a:t> 0 dan 1 (Srivastava et al., 2014). </a:t>
            </a:r>
            <a:r>
              <a:rPr lang="en-US" sz="2000" dirty="0" err="1"/>
              <a:t>Lapisan</a:t>
            </a:r>
            <a:r>
              <a:rPr lang="en-US" sz="2000" dirty="0"/>
              <a:t> dropout </a:t>
            </a:r>
            <a:r>
              <a:rPr lang="en-US" sz="2000" dirty="0" err="1"/>
              <a:t>berguna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memudahkan</a:t>
            </a:r>
            <a:r>
              <a:rPr lang="en-US" sz="2000" dirty="0"/>
              <a:t> </a:t>
            </a:r>
            <a:r>
              <a:rPr lang="en-US" sz="2000" dirty="0" err="1"/>
              <a:t>penggolongan</a:t>
            </a:r>
            <a:r>
              <a:rPr lang="en-US" sz="2000" dirty="0"/>
              <a:t> </a:t>
            </a:r>
            <a:r>
              <a:rPr lang="en-US" sz="2000" dirty="0" err="1"/>
              <a:t>kelasnya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329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D9048-E0EF-AC66-5F00-49F647AA6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9" y="2728735"/>
            <a:ext cx="9404723" cy="1400530"/>
          </a:xfrm>
        </p:spPr>
        <p:txBody>
          <a:bodyPr/>
          <a:lstStyle/>
          <a:p>
            <a:pPr algn="ctr"/>
            <a:r>
              <a:rPr lang="en-US" dirty="0"/>
              <a:t>Terima Kasih</a:t>
            </a:r>
          </a:p>
        </p:txBody>
      </p:sp>
    </p:spTree>
    <p:extLst>
      <p:ext uri="{BB962C8B-B14F-4D97-AF65-F5344CB8AC3E}">
        <p14:creationId xmlns:p14="http://schemas.microsoft.com/office/powerpoint/2010/main" val="164951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AD50B-3D0C-B177-943A-B774BC85A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Berkenalan</a:t>
            </a:r>
            <a:r>
              <a:rPr lang="en-US" dirty="0"/>
              <a:t> Filter pada </a:t>
            </a:r>
            <a:r>
              <a:rPr lang="en-US" dirty="0" err="1"/>
              <a:t>pengloahan</a:t>
            </a:r>
            <a:r>
              <a:rPr lang="en-US" dirty="0"/>
              <a:t> Citra Digital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6F00A-5B1C-1969-F74A-ED151FF3C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Mengapa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berkenalan</a:t>
            </a:r>
            <a:r>
              <a:rPr lang="en-US" dirty="0"/>
              <a:t> dengan filter atau kernel pada </a:t>
            </a:r>
            <a:r>
              <a:rPr lang="en-US" dirty="0" err="1"/>
              <a:t>pengolahan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digital?</a:t>
            </a:r>
          </a:p>
          <a:p>
            <a:endParaRPr lang="en-US" dirty="0"/>
          </a:p>
          <a:p>
            <a:r>
              <a:rPr lang="en-US" dirty="0"/>
              <a:t>1. Filter atau kernel pada </a:t>
            </a:r>
            <a:r>
              <a:rPr lang="en-US" dirty="0" err="1"/>
              <a:t>pengolahan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digital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konvolusi</a:t>
            </a:r>
            <a:r>
              <a:rPr lang="en-US" dirty="0"/>
              <a:t> dengan </a:t>
            </a:r>
            <a:r>
              <a:rPr lang="en-US" dirty="0" err="1"/>
              <a:t>ekstrasi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.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konvolusi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mengekstrak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 dengan </a:t>
            </a:r>
            <a:r>
              <a:rPr lang="en-US" dirty="0" err="1"/>
              <a:t>memanfaatkan</a:t>
            </a:r>
            <a:r>
              <a:rPr lang="en-US" dirty="0"/>
              <a:t> filter.</a:t>
            </a:r>
          </a:p>
          <a:p>
            <a:r>
              <a:rPr lang="en-US" dirty="0"/>
              <a:t>2. Jika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itu filter pada </a:t>
            </a:r>
            <a:r>
              <a:rPr lang="en-US" dirty="0" err="1"/>
              <a:t>pengolahan</a:t>
            </a:r>
            <a:r>
              <a:rPr lang="en-US" dirty="0"/>
              <a:t> </a:t>
            </a:r>
            <a:r>
              <a:rPr lang="en-US" dirty="0" err="1"/>
              <a:t>citra</a:t>
            </a:r>
            <a:r>
              <a:rPr lang="en-US" dirty="0"/>
              <a:t> digital,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intuisi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transfer learning.</a:t>
            </a:r>
          </a:p>
        </p:txBody>
      </p:sp>
    </p:spTree>
    <p:extLst>
      <p:ext uri="{BB962C8B-B14F-4D97-AF65-F5344CB8AC3E}">
        <p14:creationId xmlns:p14="http://schemas.microsoft.com/office/powerpoint/2010/main" val="252922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192EE-3C33-9D05-381D-5D8BD915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Convolutional Neural Network (CNN)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C10D7-0765-F958-A230-88349D88C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Convolutional Neural Network (CNN) </a:t>
            </a:r>
            <a:r>
              <a:rPr lang="en-US" dirty="0" err="1"/>
              <a:t>adalah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neural network yang biasa </a:t>
            </a:r>
            <a:r>
              <a:rPr lang="en-US" dirty="0" err="1"/>
              <a:t>digunakan</a:t>
            </a:r>
            <a:r>
              <a:rPr lang="en-US" dirty="0"/>
              <a:t> pada data image. CNN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mendeteksi</a:t>
            </a:r>
            <a:r>
              <a:rPr lang="en-US" dirty="0"/>
              <a:t> dan </a:t>
            </a:r>
            <a:r>
              <a:rPr lang="en-US" dirty="0" err="1"/>
              <a:t>mengenali</a:t>
            </a:r>
            <a:r>
              <a:rPr lang="en-US" dirty="0"/>
              <a:t> object pada </a:t>
            </a:r>
            <a:r>
              <a:rPr lang="en-US" dirty="0" err="1"/>
              <a:t>sebuah</a:t>
            </a:r>
            <a:r>
              <a:rPr lang="en-US" dirty="0"/>
              <a:t> image. CNN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yang </a:t>
            </a:r>
            <a:r>
              <a:rPr lang="en-US" dirty="0" err="1"/>
              <a:t>terinspirasi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mamalia</a:t>
            </a:r>
            <a:r>
              <a:rPr lang="en-US" dirty="0"/>
              <a:t> — </a:t>
            </a:r>
            <a:r>
              <a:rPr lang="en-US" dirty="0" err="1"/>
              <a:t>manusia</a:t>
            </a:r>
            <a:r>
              <a:rPr lang="en-US" dirty="0"/>
              <a:t>,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persepsi</a:t>
            </a:r>
            <a:r>
              <a:rPr lang="en-US" dirty="0"/>
              <a:t> visual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diatas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Secara</a:t>
            </a:r>
            <a:r>
              <a:rPr lang="en-US" dirty="0"/>
              <a:t> garis </a:t>
            </a:r>
            <a:r>
              <a:rPr lang="en-US" dirty="0" err="1"/>
              <a:t>besar</a:t>
            </a:r>
            <a:r>
              <a:rPr lang="en-US" dirty="0"/>
              <a:t> Convolutional Neural Network (CNN) tidak </a:t>
            </a:r>
            <a:r>
              <a:rPr lang="en-US" dirty="0" err="1"/>
              <a:t>jauh</a:t>
            </a:r>
            <a:r>
              <a:rPr lang="en-US" dirty="0"/>
              <a:t> </a:t>
            </a:r>
            <a:r>
              <a:rPr lang="en-US" dirty="0" err="1"/>
              <a:t>beda</a:t>
            </a:r>
            <a:r>
              <a:rPr lang="en-US" dirty="0"/>
              <a:t> dengan neural network </a:t>
            </a:r>
            <a:r>
              <a:rPr lang="en-US" dirty="0" err="1"/>
              <a:t>biasanya</a:t>
            </a:r>
            <a:r>
              <a:rPr lang="en-US" dirty="0"/>
              <a:t>. CNN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neuron yang </a:t>
            </a:r>
            <a:r>
              <a:rPr lang="en-US" dirty="0" err="1"/>
              <a:t>memiliki</a:t>
            </a:r>
            <a:r>
              <a:rPr lang="en-US" dirty="0"/>
              <a:t> weight, bias dan activation function. Convolutional layer juga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neuron yang </a:t>
            </a:r>
            <a:r>
              <a:rPr lang="en-US" dirty="0" err="1"/>
              <a:t>tersusun</a:t>
            </a:r>
            <a:r>
              <a:rPr lang="en-US" dirty="0"/>
              <a:t> </a:t>
            </a:r>
            <a:r>
              <a:rPr lang="en-US" dirty="0" err="1"/>
              <a:t>sedemikian</a:t>
            </a:r>
            <a:r>
              <a:rPr lang="en-US" dirty="0"/>
              <a:t> </a:t>
            </a:r>
            <a:r>
              <a:rPr lang="en-US" dirty="0" err="1"/>
              <a:t>rupa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membentuk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filter dengan </a:t>
            </a:r>
            <a:r>
              <a:rPr lang="en-US" dirty="0" err="1"/>
              <a:t>panjang</a:t>
            </a:r>
            <a:r>
              <a:rPr lang="en-US" dirty="0"/>
              <a:t> dan </a:t>
            </a:r>
            <a:r>
              <a:rPr lang="en-US" dirty="0" err="1"/>
              <a:t>tinggi</a:t>
            </a:r>
            <a:r>
              <a:rPr lang="en-US" dirty="0"/>
              <a:t> (pixels).</a:t>
            </a:r>
          </a:p>
        </p:txBody>
      </p:sp>
    </p:spTree>
    <p:extLst>
      <p:ext uri="{BB962C8B-B14F-4D97-AF65-F5344CB8AC3E}">
        <p14:creationId xmlns:p14="http://schemas.microsoft.com/office/powerpoint/2010/main" val="278697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74C13-A90C-AB6E-F747-F169D3EB9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block of Convolutional Neural Network (CNN)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64DFC-6D93-E8DC-893B-2BDB64B5D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CNN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dibagi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:</a:t>
            </a:r>
          </a:p>
          <a:p>
            <a:r>
              <a:rPr lang="en-US" dirty="0"/>
              <a:t>1. Feature learning / feature extraction : convolutional layer &amp; pooling layer</a:t>
            </a:r>
          </a:p>
          <a:p>
            <a:r>
              <a:rPr lang="en-US" dirty="0"/>
              <a:t>2. Classification : fully connected layer / dense network / neural network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27709E0-8AE5-8616-1BB6-CFA15F5E3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197" y="3725599"/>
            <a:ext cx="7112749" cy="240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829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9EFF5-9F0E-504A-4DEA-7505443DC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Lapisan</a:t>
            </a:r>
            <a:r>
              <a:rPr lang="en-US" dirty="0"/>
              <a:t> Convolution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EBA0A-4884-BFC1-0BF6-88CA2E052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416" y="1239102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Lapisan</a:t>
            </a:r>
            <a:r>
              <a:rPr lang="en-US" dirty="0"/>
              <a:t> convolution </a:t>
            </a:r>
            <a:r>
              <a:rPr lang="en-US" dirty="0" err="1"/>
              <a:t>tersusun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filter yang </a:t>
            </a:r>
            <a:r>
              <a:rPr lang="en-US" dirty="0" err="1"/>
              <a:t>membentuk</a:t>
            </a:r>
            <a:r>
              <a:rPr lang="en-US" dirty="0"/>
              <a:t> </a:t>
            </a:r>
            <a:r>
              <a:rPr lang="en-US" b="1" dirty="0"/>
              <a:t>3D volumes of neurons</a:t>
            </a:r>
            <a:r>
              <a:rPr lang="en-US" dirty="0"/>
              <a:t>. </a:t>
            </a:r>
            <a:r>
              <a:rPr lang="en-US" dirty="0" err="1"/>
              <a:t>Bayangkan</a:t>
            </a:r>
            <a:r>
              <a:rPr lang="en-US" dirty="0"/>
              <a:t> filter-filter </a:t>
            </a:r>
            <a:r>
              <a:rPr lang="en-US" dirty="0" err="1"/>
              <a:t>seperti</a:t>
            </a:r>
            <a:r>
              <a:rPr lang="en-US" dirty="0"/>
              <a:t> Laplace / Sobel </a:t>
            </a:r>
            <a:r>
              <a:rPr lang="en-US" dirty="0" err="1"/>
              <a:t>namun</a:t>
            </a:r>
            <a:r>
              <a:rPr lang="en-US" dirty="0"/>
              <a:t> dengan </a:t>
            </a:r>
            <a:r>
              <a:rPr lang="en-US" dirty="0" err="1"/>
              <a:t>kombinasi</a:t>
            </a:r>
            <a:r>
              <a:rPr lang="en-US" dirty="0"/>
              <a:t> </a:t>
            </a:r>
            <a:r>
              <a:rPr lang="en-US" dirty="0" err="1"/>
              <a:t>angka-angka</a:t>
            </a:r>
            <a:r>
              <a:rPr lang="en-US" dirty="0"/>
              <a:t> yang </a:t>
            </a:r>
            <a:r>
              <a:rPr lang="en-US" dirty="0" err="1"/>
              <a:t>beragam</a:t>
            </a:r>
            <a:r>
              <a:rPr lang="en-US" dirty="0"/>
              <a:t>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konvolusi</a:t>
            </a:r>
            <a:r>
              <a:rPr lang="en-US" dirty="0"/>
              <a:t> pada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. Masing-masing filter ini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konvolusi</a:t>
            </a:r>
            <a:r>
              <a:rPr lang="en-US" dirty="0"/>
              <a:t> pada </a:t>
            </a:r>
            <a:r>
              <a:rPr lang="en-US" dirty="0" err="1"/>
              <a:t>citra</a:t>
            </a: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 dan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keluaran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. Training model CNN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filter.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A7EA801-117B-87FC-D5E8-FA3A76CCC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344" y="3300132"/>
            <a:ext cx="4419600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1014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6126C-62EF-987A-8067-E1B4D946C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Lapisan</a:t>
            </a:r>
            <a:r>
              <a:rPr lang="en-US" dirty="0"/>
              <a:t> </a:t>
            </a:r>
            <a:r>
              <a:rPr lang="en-US" dirty="0" err="1"/>
              <a:t>Aktivasi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5EA2D-4409-A288-583A-0BBA06005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Fungi </a:t>
            </a:r>
            <a:r>
              <a:rPr lang="en-US" dirty="0" err="1"/>
              <a:t>lapisan</a:t>
            </a:r>
            <a:r>
              <a:rPr lang="en-US" dirty="0"/>
              <a:t> </a:t>
            </a:r>
            <a:r>
              <a:rPr lang="en-US" dirty="0" err="1"/>
              <a:t>aktivasi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memperkenalkan</a:t>
            </a:r>
            <a:r>
              <a:rPr lang="en-US" dirty="0"/>
              <a:t> non-</a:t>
            </a:r>
            <a:r>
              <a:rPr lang="en-US" dirty="0" err="1"/>
              <a:t>linearitas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neural network.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aktivasi</a:t>
            </a:r>
            <a:r>
              <a:rPr lang="en-US" dirty="0"/>
              <a:t> yang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Rectifier Linear Unit (</a:t>
            </a:r>
            <a:r>
              <a:rPr lang="en-US" dirty="0" err="1"/>
              <a:t>ReLU</a:t>
            </a:r>
            <a:r>
              <a:rPr lang="en-US" dirty="0"/>
              <a:t>).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D9E85F1-01BA-5EE1-BAC9-1F685360E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775" y="3150533"/>
            <a:ext cx="2962275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3285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4B707-9811-4F93-D4A2-9676C3BB7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Lapisan</a:t>
            </a:r>
            <a:r>
              <a:rPr lang="en-US" dirty="0"/>
              <a:t> Pooling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5E90F-CE8E-5A7D-2489-503818ED5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264" y="1239102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Pooling Layer </a:t>
            </a:r>
            <a:r>
              <a:rPr lang="en-US" sz="2000" dirty="0" err="1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biasanya</a:t>
            </a:r>
            <a:r>
              <a:rPr lang="en-US" sz="2000" dirty="0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 </a:t>
            </a:r>
            <a:r>
              <a:rPr lang="en-US" sz="2000" dirty="0" err="1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berada</a:t>
            </a:r>
            <a:r>
              <a:rPr lang="en-US" sz="2000" dirty="0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 </a:t>
            </a:r>
            <a:r>
              <a:rPr lang="en-US" sz="2000" dirty="0" err="1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setelah</a:t>
            </a:r>
            <a:r>
              <a:rPr lang="en-US" sz="2000" dirty="0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 convolutional  layer. </a:t>
            </a:r>
            <a:r>
              <a:rPr lang="en-US" sz="2000" dirty="0" err="1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Prinsipnya</a:t>
            </a:r>
            <a:r>
              <a:rPr lang="en-US" sz="2000" dirty="0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 pooling layer </a:t>
            </a:r>
            <a:r>
              <a:rPr lang="en-US" sz="2000" dirty="0" err="1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terdiri</a:t>
            </a:r>
            <a:r>
              <a:rPr lang="en-US" sz="2000" dirty="0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 </a:t>
            </a:r>
            <a:r>
              <a:rPr lang="en-US" sz="2000" dirty="0" err="1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dari</a:t>
            </a:r>
            <a:r>
              <a:rPr lang="en-US" sz="2000" dirty="0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 </a:t>
            </a:r>
            <a:r>
              <a:rPr lang="en-US" sz="2000" dirty="0" err="1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sebuah</a:t>
            </a:r>
            <a:r>
              <a:rPr lang="en-US" sz="2000" dirty="0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 filter dengan </a:t>
            </a:r>
            <a:r>
              <a:rPr lang="en-US" sz="2000" dirty="0" err="1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ukuran</a:t>
            </a:r>
            <a:r>
              <a:rPr lang="en-US" sz="2000" dirty="0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 dan stride </a:t>
            </a:r>
            <a:r>
              <a:rPr lang="en-US" sz="2000" dirty="0" err="1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tertentu</a:t>
            </a:r>
            <a:r>
              <a:rPr lang="en-US" sz="2000" dirty="0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 yang </a:t>
            </a:r>
            <a:r>
              <a:rPr lang="en-US" sz="2000" dirty="0" err="1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akan</a:t>
            </a:r>
            <a:r>
              <a:rPr lang="en-US" sz="2000" dirty="0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 </a:t>
            </a:r>
            <a:r>
              <a:rPr lang="en-US" sz="2000" dirty="0" err="1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bergeser</a:t>
            </a:r>
            <a:r>
              <a:rPr lang="en-US" sz="2000" dirty="0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 pada </a:t>
            </a:r>
            <a:r>
              <a:rPr lang="en-US" sz="2000" dirty="0" err="1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seluruh</a:t>
            </a:r>
            <a:r>
              <a:rPr lang="en-US" sz="2000" dirty="0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 area feature map</a:t>
            </a:r>
          </a:p>
          <a:p>
            <a:pPr marL="0" indent="0">
              <a:buNone/>
            </a:pPr>
            <a:endParaRPr lang="en-US" sz="2000" dirty="0">
              <a:latin typeface="Malgun Gothic Semilight" pitchFamily="34" charset="-128"/>
              <a:ea typeface="Malgun Gothic Semilight" pitchFamily="34" charset="-128"/>
              <a:cs typeface="Malgun Gothic Semilight" pitchFamily="34" charset="-128"/>
            </a:endParaRPr>
          </a:p>
          <a:p>
            <a:pPr marL="0" indent="0">
              <a:buNone/>
            </a:pPr>
            <a:r>
              <a:rPr lang="en-US" sz="2000" dirty="0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Pooling yang biasa </a:t>
            </a:r>
            <a:r>
              <a:rPr lang="en-US" sz="2000" dirty="0" err="1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digunakan</a:t>
            </a:r>
            <a:r>
              <a:rPr lang="en-US" sz="2000" dirty="0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 </a:t>
            </a:r>
            <a:r>
              <a:rPr lang="en-US" sz="2000" dirty="0" err="1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adalah</a:t>
            </a:r>
            <a:r>
              <a:rPr lang="en-US" sz="2000" dirty="0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 Max Pooling dan Average Pooling. </a:t>
            </a:r>
            <a:r>
              <a:rPr lang="en-US" sz="2000" dirty="0" err="1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Sebagai</a:t>
            </a:r>
            <a:r>
              <a:rPr lang="en-US" sz="2000" dirty="0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 </a:t>
            </a:r>
            <a:r>
              <a:rPr lang="en-US" sz="2000" dirty="0" err="1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contoh</a:t>
            </a:r>
            <a:r>
              <a:rPr lang="en-US" sz="2000" dirty="0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 </a:t>
            </a:r>
            <a:r>
              <a:rPr lang="en-US" sz="2000" dirty="0" err="1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jika</a:t>
            </a:r>
            <a:r>
              <a:rPr lang="en-US" sz="2000" dirty="0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 </a:t>
            </a:r>
            <a:r>
              <a:rPr lang="en-US" sz="2000" dirty="0" err="1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kita</a:t>
            </a:r>
            <a:r>
              <a:rPr lang="en-US" sz="2000" dirty="0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 </a:t>
            </a:r>
            <a:r>
              <a:rPr lang="en-US" sz="2000" dirty="0" err="1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menggunakan</a:t>
            </a:r>
            <a:r>
              <a:rPr lang="en-US" sz="2000" dirty="0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 Max Pooling 2x2 dengan stride 2, </a:t>
            </a:r>
            <a:r>
              <a:rPr lang="en-US" sz="2000" dirty="0" err="1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maka</a:t>
            </a:r>
            <a:r>
              <a:rPr lang="en-US" sz="2000" dirty="0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 pada </a:t>
            </a:r>
            <a:r>
              <a:rPr lang="en-US" sz="2000" dirty="0" err="1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setiap</a:t>
            </a:r>
            <a:r>
              <a:rPr lang="en-US" sz="2000" dirty="0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 </a:t>
            </a:r>
            <a:r>
              <a:rPr lang="en-US" sz="2000" dirty="0" err="1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pergeseran</a:t>
            </a:r>
            <a:r>
              <a:rPr lang="en-US" sz="2000" dirty="0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 filter, </a:t>
            </a:r>
            <a:r>
              <a:rPr lang="en-US" sz="2000" dirty="0" err="1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nilai</a:t>
            </a:r>
            <a:r>
              <a:rPr lang="en-US" sz="2000" dirty="0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 maximum pada area 2x2 pixel </a:t>
            </a:r>
            <a:r>
              <a:rPr lang="en-US" sz="2000" dirty="0" err="1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tersebut</a:t>
            </a:r>
            <a:r>
              <a:rPr lang="en-US" sz="2000" dirty="0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 yang </a:t>
            </a:r>
            <a:r>
              <a:rPr lang="en-US" sz="2000" dirty="0" err="1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akan</a:t>
            </a:r>
            <a:r>
              <a:rPr lang="en-US" sz="2000" dirty="0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 </a:t>
            </a:r>
            <a:r>
              <a:rPr lang="en-US" sz="2000" dirty="0" err="1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dipilih</a:t>
            </a:r>
            <a:r>
              <a:rPr lang="en-US" sz="2000" dirty="0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, </a:t>
            </a:r>
            <a:r>
              <a:rPr lang="en-US" sz="2000" dirty="0" err="1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sedangkan</a:t>
            </a:r>
            <a:r>
              <a:rPr lang="en-US" sz="2000" dirty="0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 Average Pooling </a:t>
            </a:r>
            <a:r>
              <a:rPr lang="en-US" sz="2000" dirty="0" err="1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akan</a:t>
            </a:r>
            <a:r>
              <a:rPr lang="en-US" sz="2000" dirty="0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 </a:t>
            </a:r>
            <a:r>
              <a:rPr lang="en-US" sz="2000" dirty="0" err="1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memilih</a:t>
            </a:r>
            <a:r>
              <a:rPr lang="en-US" sz="2000" dirty="0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 </a:t>
            </a:r>
            <a:r>
              <a:rPr lang="en-US" sz="2000" dirty="0" err="1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nilai</a:t>
            </a:r>
            <a:r>
              <a:rPr lang="en-US" sz="2000" dirty="0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 rata-</a:t>
            </a:r>
            <a:r>
              <a:rPr lang="en-US" sz="2000" dirty="0" err="1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ratanya</a:t>
            </a:r>
            <a:r>
              <a:rPr lang="en-US" sz="2000" dirty="0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DEFCB90-242F-6748-A31B-9C41F795E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534" y="4097946"/>
            <a:ext cx="5218182" cy="2440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8693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7EDAC-2170-8023-1671-1762475F0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Lapisan</a:t>
            </a:r>
            <a:r>
              <a:rPr lang="en-US" dirty="0"/>
              <a:t> Fully Connected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DF3DB-DA74-FDDD-444A-ED2E36740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128" y="1152983"/>
            <a:ext cx="8946541" cy="4195481"/>
          </a:xfrm>
        </p:spPr>
        <p:txBody>
          <a:bodyPr/>
          <a:lstStyle/>
          <a:p>
            <a:r>
              <a:rPr lang="en-US" dirty="0" err="1"/>
              <a:t>Lapisan</a:t>
            </a:r>
            <a:r>
              <a:rPr lang="en-US" dirty="0"/>
              <a:t> fully connected </a:t>
            </a:r>
            <a:r>
              <a:rPr lang="en-US" dirty="0" err="1"/>
              <a:t>merupakan</a:t>
            </a:r>
            <a:r>
              <a:rPr lang="en-US" dirty="0"/>
              <a:t> neural network yang </a:t>
            </a:r>
            <a:r>
              <a:rPr lang="en-US" dirty="0" err="1"/>
              <a:t>bertugas</a:t>
            </a:r>
            <a:r>
              <a:rPr lang="en-US" dirty="0"/>
              <a:t> </a:t>
            </a:r>
            <a:r>
              <a:rPr lang="en-US" dirty="0" err="1"/>
              <a:t>mengklasifikasikan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diekstrak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masing-masing kelas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diketahui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klasifikasi, neuron pada </a:t>
            </a:r>
            <a:r>
              <a:rPr lang="en-US" dirty="0" err="1"/>
              <a:t>lapisan</a:t>
            </a:r>
            <a:r>
              <a:rPr lang="en-US" dirty="0"/>
              <a:t> output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diikuti</a:t>
            </a:r>
            <a:r>
              <a:rPr lang="en-US" dirty="0"/>
              <a:t> dengan activation </a:t>
            </a:r>
            <a:r>
              <a:rPr lang="en-US" b="1" dirty="0" err="1"/>
              <a:t>softmax</a:t>
            </a:r>
            <a:r>
              <a:rPr lang="en-US" dirty="0"/>
              <a:t>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9A9EE80-D48F-80AE-7863-3B4B3A5CD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836" y="2528607"/>
            <a:ext cx="6667500" cy="387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492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63223-EFF7-B1EE-F2C3-5438A6643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  <a:t>FUNGSI AKTIVASI SOFTMAX</a:t>
            </a:r>
            <a:br>
              <a:rPr lang="en-US" sz="4400" b="1" dirty="0"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A3F85-3398-04B1-768F-9561E7E6C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560" y="1331259"/>
            <a:ext cx="8946541" cy="50740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Fungsi </a:t>
            </a:r>
            <a:r>
              <a:rPr lang="en-US" dirty="0" err="1">
                <a:solidFill>
                  <a:schemeClr val="tx1"/>
                </a:solidFill>
              </a:rPr>
              <a:t>aktivasi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softmax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digunakan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mendapatkan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hasil</a:t>
            </a:r>
            <a:r>
              <a:rPr lang="en-US" dirty="0">
                <a:solidFill>
                  <a:schemeClr val="tx1"/>
                </a:solidFill>
              </a:rPr>
              <a:t> klasifikasi. </a:t>
            </a:r>
            <a:r>
              <a:rPr lang="en-US" dirty="0" err="1">
                <a:solidFill>
                  <a:schemeClr val="tx1"/>
                </a:solidFill>
              </a:rPr>
              <a:t>Fungsi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aktivasi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menghasilkan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nilai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diinterpretasi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sebagai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probabilitas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belum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dinormalisasi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untuk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tiap</a:t>
            </a:r>
            <a:r>
              <a:rPr lang="en-US" dirty="0">
                <a:solidFill>
                  <a:schemeClr val="tx1"/>
                </a:solidFill>
              </a:rPr>
              <a:t> kelas. Nilai kelas </a:t>
            </a:r>
            <a:r>
              <a:rPr lang="en-US" dirty="0" err="1">
                <a:solidFill>
                  <a:schemeClr val="tx1"/>
                </a:solidFill>
              </a:rPr>
              <a:t>dihitung</a:t>
            </a:r>
            <a:r>
              <a:rPr lang="en-US" dirty="0">
                <a:solidFill>
                  <a:schemeClr val="tx1"/>
                </a:solidFill>
              </a:rPr>
              <a:t> dengan </a:t>
            </a:r>
            <a:r>
              <a:rPr lang="en-US" dirty="0" err="1">
                <a:solidFill>
                  <a:schemeClr val="tx1"/>
                </a:solidFill>
              </a:rPr>
              <a:t>menggunakan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fungsi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softmax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Vedaldi</a:t>
            </a:r>
            <a:r>
              <a:rPr lang="en-US" dirty="0">
                <a:solidFill>
                  <a:schemeClr val="tx1"/>
                </a:solidFill>
              </a:rPr>
              <a:t> &amp; </a:t>
            </a:r>
            <a:r>
              <a:rPr lang="en-US" dirty="0" err="1">
                <a:solidFill>
                  <a:schemeClr val="tx1"/>
                </a:solidFill>
              </a:rPr>
              <a:t>Lenc</a:t>
            </a:r>
            <a:r>
              <a:rPr lang="en-US" dirty="0">
                <a:solidFill>
                  <a:schemeClr val="tx1"/>
                </a:solidFill>
              </a:rPr>
              <a:t>, 2015), yang </a:t>
            </a:r>
            <a:r>
              <a:rPr lang="en-US" dirty="0" err="1">
                <a:solidFill>
                  <a:schemeClr val="tx1"/>
                </a:solidFill>
              </a:rPr>
              <a:t>ditunjukan</a:t>
            </a:r>
            <a:r>
              <a:rPr lang="en-US" dirty="0">
                <a:solidFill>
                  <a:schemeClr val="tx1"/>
                </a:solidFill>
              </a:rPr>
              <a:t> oleh </a:t>
            </a:r>
            <a:r>
              <a:rPr lang="en-US" dirty="0" err="1">
                <a:solidFill>
                  <a:schemeClr val="tx1"/>
                </a:solidFill>
              </a:rPr>
              <a:t>Persamaan</a:t>
            </a:r>
            <a:r>
              <a:rPr lang="en-US" dirty="0">
                <a:solidFill>
                  <a:schemeClr val="tx1"/>
                </a:solidFill>
              </a:rPr>
              <a:t> 1.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dimana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yijk</a:t>
            </a:r>
            <a:r>
              <a:rPr lang="en-US" dirty="0">
                <a:solidFill>
                  <a:schemeClr val="tx1"/>
                </a:solidFill>
              </a:rPr>
              <a:t> =</a:t>
            </a:r>
            <a:r>
              <a:rPr lang="en-US" dirty="0" err="1">
                <a:solidFill>
                  <a:schemeClr val="tx1"/>
                </a:solidFill>
              </a:rPr>
              <a:t>vektor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berisi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nilai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antara</a:t>
            </a:r>
            <a:r>
              <a:rPr lang="en-US" dirty="0">
                <a:solidFill>
                  <a:schemeClr val="tx1"/>
                </a:solidFill>
              </a:rPr>
              <a:t> 0 dan 1.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x =</a:t>
            </a:r>
            <a:r>
              <a:rPr lang="en-US" dirty="0" err="1">
                <a:solidFill>
                  <a:schemeClr val="tx1"/>
                </a:solidFill>
              </a:rPr>
              <a:t>vektor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berisi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nilai</a:t>
            </a:r>
            <a:r>
              <a:rPr lang="en-US" dirty="0">
                <a:solidFill>
                  <a:schemeClr val="tx1"/>
                </a:solidFill>
              </a:rPr>
              <a:t> yang </a:t>
            </a:r>
            <a:r>
              <a:rPr lang="en-US" dirty="0" err="1">
                <a:solidFill>
                  <a:schemeClr val="tx1"/>
                </a:solidFill>
              </a:rPr>
              <a:t>didapatkan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lapisan</a:t>
            </a:r>
            <a:r>
              <a:rPr lang="en-US" dirty="0">
                <a:solidFill>
                  <a:schemeClr val="tx1"/>
                </a:solidFill>
              </a:rPr>
              <a:t> fully-connected </a:t>
            </a:r>
            <a:r>
              <a:rPr lang="en-US" dirty="0" err="1">
                <a:solidFill>
                  <a:schemeClr val="tx1"/>
                </a:solidFill>
              </a:rPr>
              <a:t>terakhir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 err="1">
                <a:solidFill>
                  <a:schemeClr val="tx1"/>
                </a:solidFill>
              </a:rPr>
              <a:t>Fungsi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kesalahan</a:t>
            </a:r>
            <a:r>
              <a:rPr lang="en-US" dirty="0">
                <a:solidFill>
                  <a:schemeClr val="tx1"/>
                </a:solidFill>
              </a:rPr>
              <a:t> klasifikasi </a:t>
            </a:r>
            <a:r>
              <a:rPr lang="en-US" dirty="0" err="1">
                <a:solidFill>
                  <a:schemeClr val="tx1"/>
                </a:solidFill>
              </a:rPr>
              <a:t>dihitung</a:t>
            </a:r>
            <a:r>
              <a:rPr lang="en-US" dirty="0">
                <a:solidFill>
                  <a:schemeClr val="tx1"/>
                </a:solidFill>
              </a:rPr>
              <a:t> dengan </a:t>
            </a:r>
            <a:r>
              <a:rPr lang="en-US" dirty="0" err="1">
                <a:solidFill>
                  <a:schemeClr val="tx1"/>
                </a:solidFill>
              </a:rPr>
              <a:t>Persamaan</a:t>
            </a:r>
            <a:r>
              <a:rPr lang="en-US" dirty="0">
                <a:solidFill>
                  <a:schemeClr val="tx1"/>
                </a:solidFill>
              </a:rPr>
              <a:t> 2: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</a:rPr>
              <a:t>dimana: l(x,c) =membandingkan prediksi (x) dan label (c).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1C632D-655E-F38B-1D1E-CBC4CB36C36E}"/>
                  </a:ext>
                </a:extLst>
              </p:cNvPr>
              <p:cNvSpPr txBox="1"/>
              <p:nvPr/>
            </p:nvSpPr>
            <p:spPr>
              <a:xfrm>
                <a:off x="907542" y="3040601"/>
                <a:ext cx="2768346" cy="7257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1. 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𝑥𝑖𝑗𝑘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𝑥𝑖𝑗𝑡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1C632D-655E-F38B-1D1E-CBC4CB36C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542" y="3040601"/>
                <a:ext cx="2768346" cy="7257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81855C-3143-5D09-4775-CFFCA468DFB5}"/>
                  </a:ext>
                </a:extLst>
              </p:cNvPr>
              <p:cNvSpPr txBox="1"/>
              <p:nvPr/>
            </p:nvSpPr>
            <p:spPr>
              <a:xfrm>
                <a:off x="5637276" y="2962656"/>
                <a:ext cx="5044714" cy="6278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𝑥𝑡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𝑥𝑘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𝑥𝑘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81855C-3143-5D09-4775-CFFCA468DF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7276" y="2962656"/>
                <a:ext cx="5044714" cy="6278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14787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</TotalTime>
  <Words>645</Words>
  <Application>Microsoft Office PowerPoint</Application>
  <PresentationFormat>Widescreen</PresentationFormat>
  <Paragraphs>43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Malgun Gothic Semilight</vt:lpstr>
      <vt:lpstr>Arial</vt:lpstr>
      <vt:lpstr>Calibri</vt:lpstr>
      <vt:lpstr>Cambria Math</vt:lpstr>
      <vt:lpstr>Century Gothic</vt:lpstr>
      <vt:lpstr>Wingdings 3</vt:lpstr>
      <vt:lpstr>Ion</vt:lpstr>
      <vt:lpstr>Rangkuman Materi Video Convoluntional Neural Network</vt:lpstr>
      <vt:lpstr>Berkenalan Filter pada pengloahan Citra Digital</vt:lpstr>
      <vt:lpstr>Convolutional Neural Network (CNN)</vt:lpstr>
      <vt:lpstr>Building block of Convolutional Neural Network (CNN)</vt:lpstr>
      <vt:lpstr>Lapisan Convolution</vt:lpstr>
      <vt:lpstr>Lapisan Aktivasi</vt:lpstr>
      <vt:lpstr>Lapisan Pooling</vt:lpstr>
      <vt:lpstr>Lapisan Fully Connected</vt:lpstr>
      <vt:lpstr>FUNGSI AKTIVASI SOFTMAX </vt:lpstr>
      <vt:lpstr>PowerPoint Presentation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Resume Introduction to CNN and Transfer Learning</dc:title>
  <dc:creator>ISEP LUTPI NUR</dc:creator>
  <cp:lastModifiedBy>ISEP LUTPI NUR</cp:lastModifiedBy>
  <cp:revision>15</cp:revision>
  <dcterms:created xsi:type="dcterms:W3CDTF">2022-12-19T12:49:03Z</dcterms:created>
  <dcterms:modified xsi:type="dcterms:W3CDTF">2022-12-19T13:26:42Z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2022-12-19T12:50:57Z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16b43241-d6a7-4456-833c-ba1789875fc0</vt:lpwstr>
  </property>
  <property fmtid="{D5CDD505-2E9C-101B-9397-08002B2CF9AE}" pid="7" name="MSIP_Label_defa4170-0d19-0005-0004-bc88714345d2_ActionId">
    <vt:lpwstr>ea174427-3759-4fc4-80bd-07669c9ffbbc</vt:lpwstr>
  </property>
  <property fmtid="{D5CDD505-2E9C-101B-9397-08002B2CF9AE}" pid="8" name="MSIP_Label_defa4170-0d19-0005-0004-bc88714345d2_ContentBits">
    <vt:lpwstr>0</vt:lpwstr>
  </property>
</Properties>
</file>