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sldIdLst>
    <p:sldId id="256" r:id="rId5"/>
    <p:sldId id="257" r:id="rId6"/>
    <p:sldId id="277" r:id="rId7"/>
    <p:sldId id="258" r:id="rId8"/>
    <p:sldId id="276" r:id="rId9"/>
    <p:sldId id="278" r:id="rId10"/>
    <p:sldId id="280" r:id="rId11"/>
    <p:sldId id="279" r:id="rId12"/>
    <p:sldId id="281" r:id="rId13"/>
    <p:sldId id="282" r:id="rId14"/>
    <p:sldId id="283" r:id="rId15"/>
    <p:sldId id="284" r:id="rId16"/>
    <p:sldId id="285" r:id="rId17"/>
    <p:sldId id="286" r:id="rId18"/>
    <p:sldId id="288" r:id="rId19"/>
    <p:sldId id="289" r:id="rId20"/>
    <p:sldId id="290" r:id="rId21"/>
    <p:sldId id="291" r:id="rId22"/>
    <p:sldId id="292" r:id="rId23"/>
    <p:sldId id="293" r:id="rId24"/>
    <p:sldId id="259" r:id="rId25"/>
    <p:sldId id="267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eplutpinur/tugas_besar_big_data_semester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kaggle.com/datasets/brendan45774/test-file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aepstk/intror/references.html#ref-R-bas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775" y="452889"/>
            <a:ext cx="7237562" cy="2074654"/>
          </a:xfrm>
        </p:spPr>
        <p:txBody>
          <a:bodyPr anchor="ctr"/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EKSPLORASI, 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VISUALISASI DAN KLASIFIKASI DATA MENGGUNAKAN METODE DECISION TREE</a:t>
            </a:r>
            <a:br>
              <a:rPr lang="en-US" sz="3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STUDI KASUS KORBAN TENGGELAMNYA KAPAL TITANIC MENGGUNAKAN BAHASA R</a:t>
            </a:r>
            <a:endParaRPr lang="en-US" sz="32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5410" y="4808070"/>
            <a:ext cx="9500507" cy="1225566"/>
          </a:xfrm>
        </p:spPr>
        <p:txBody>
          <a:bodyPr/>
          <a:lstStyle/>
          <a:p>
            <a:r>
              <a:rPr lang="en-US" sz="2800" dirty="0" err="1"/>
              <a:t>Dosen</a:t>
            </a:r>
            <a:r>
              <a:rPr lang="en-US" sz="2800" dirty="0"/>
              <a:t> </a:t>
            </a:r>
            <a:r>
              <a:rPr lang="en-US" sz="2800" dirty="0" err="1"/>
              <a:t>Pengampu</a:t>
            </a:r>
            <a:r>
              <a:rPr lang="en-US" sz="2800" dirty="0"/>
              <a:t>:</a:t>
            </a:r>
          </a:p>
          <a:p>
            <a:r>
              <a:rPr lang="en-US" sz="2800" dirty="0" err="1"/>
              <a:t>Rini</a:t>
            </a:r>
            <a:r>
              <a:rPr lang="en-US" sz="2800" dirty="0"/>
              <a:t> </a:t>
            </a:r>
            <a:r>
              <a:rPr lang="en-US" sz="2800" dirty="0" err="1"/>
              <a:t>Nuraini</a:t>
            </a:r>
            <a:r>
              <a:rPr lang="en-US" sz="2800" dirty="0"/>
              <a:t> </a:t>
            </a:r>
            <a:r>
              <a:rPr lang="en-US" sz="2800" dirty="0" err="1"/>
              <a:t>Sukmana</a:t>
            </a:r>
            <a:r>
              <a:rPr lang="en-US" sz="2800" dirty="0"/>
              <a:t>, M.T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4FE9E-79C6-A141-9B54-711CA33C321B}"/>
              </a:ext>
            </a:extLst>
          </p:cNvPr>
          <p:cNvSpPr txBox="1"/>
          <p:nvPr/>
        </p:nvSpPr>
        <p:spPr>
          <a:xfrm>
            <a:off x="905775" y="2658180"/>
            <a:ext cx="3935052" cy="1541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Kelompok</a:t>
            </a:r>
            <a:r>
              <a:rPr lang="en-US" dirty="0"/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Isep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lutpi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(2113191079)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Farhan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azis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(2113191097)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M. Taufiq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hidayatuloh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(2113191036)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Dara atria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ferliandini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(2113191098)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98166-0829-D649-8A8D-446722E978E3}"/>
              </a:ext>
            </a:extLst>
          </p:cNvPr>
          <p:cNvSpPr txBox="1"/>
          <p:nvPr/>
        </p:nvSpPr>
        <p:spPr>
          <a:xfrm>
            <a:off x="2185410" y="6489486"/>
            <a:ext cx="6768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Repository Project: </a:t>
            </a:r>
            <a:r>
              <a:rPr lang="en-US" sz="1400" dirty="0">
                <a:hlinkClick r:id="rId2"/>
              </a:rPr>
              <a:t>https://github.com/iseplutpinur/tugas_besar_big_data_semester7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Eksplorasi</a:t>
            </a:r>
            <a:r>
              <a:rPr lang="en-US" dirty="0"/>
              <a:t>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Data yang kami </a:t>
            </a:r>
            <a:r>
              <a:rPr lang="en-US" sz="2800" dirty="0" err="1"/>
              <a:t>miliki</a:t>
            </a:r>
            <a:r>
              <a:rPr lang="en-US" sz="2800" dirty="0"/>
              <a:t> </a:t>
            </a:r>
            <a:r>
              <a:rPr lang="en-US" sz="2800" dirty="0" err="1"/>
              <a:t>bersumber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website Kaggle. Link data: </a:t>
            </a:r>
            <a:r>
              <a:rPr lang="en-US" sz="2800" dirty="0">
                <a:hlinkClick r:id="rId2"/>
              </a:rPr>
              <a:t>https://www.kaggle.com/datasets/brendan45774/test-file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751844" y="2437031"/>
            <a:ext cx="2491928" cy="9919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n-NO" dirty="0"/>
              <a:t>Mempunyai 12 variable dan 891 jumlah data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B4AF4F2-7030-40F8-B6F9-8A05A4D6554F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 err="1"/>
              <a:t>Dimensi</a:t>
            </a:r>
            <a:r>
              <a:rPr lang="en-US" dirty="0"/>
              <a:t> data</a:t>
            </a:r>
          </a:p>
        </p:txBody>
      </p:sp>
      <p:pic>
        <p:nvPicPr>
          <p:cNvPr id="18" name="Picture 17" descr="Text&#10;&#10;Description automatically generated">
            <a:extLst>
              <a:ext uri="{FF2B5EF4-FFF2-40B4-BE49-F238E27FC236}">
                <a16:creationId xmlns:a16="http://schemas.microsoft.com/office/drawing/2014/main" id="{3EC141BF-B4D6-F5CA-9CB7-210F94FFB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69" y="2440413"/>
            <a:ext cx="2173331" cy="158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8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Struktur</a:t>
            </a:r>
            <a:r>
              <a:rPr lang="en-US" sz="2400" dirty="0"/>
              <a:t>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C34BFB83-8C2F-705E-19CB-EE3D51FEC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2075494"/>
            <a:ext cx="9948183" cy="327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3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075D-50A3-F39B-D52A-EB412042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Ringkasan</a:t>
            </a:r>
            <a:r>
              <a:rPr lang="en-US" sz="2400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AAEC4-28DE-4855-430F-1EE57726E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65FD319-1A67-7DBB-666B-10F31B2D1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792" y="1849438"/>
            <a:ext cx="5351048" cy="346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92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ED10-9097-0575-7DB6-19549447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Data Paling Atas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F49459-6B47-5C18-A34F-A164A01EB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2185814"/>
            <a:ext cx="10652939" cy="311008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7AE1C-9625-3A9F-CBB0-C3371BC97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62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51A8-42BF-563B-B45D-105F67E1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Data Paling Bawah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F2EC1-6F0D-7749-DF4A-68214B535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CC2C11F-BC78-5215-09BD-8B29FEAE9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071" y="1966748"/>
            <a:ext cx="9633858" cy="34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2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VISUALISAI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9779182" cy="522514"/>
          </a:xfrm>
        </p:spPr>
        <p:txBody>
          <a:bodyPr/>
          <a:lstStyle/>
          <a:p>
            <a:r>
              <a:rPr lang="en-US" dirty="0" err="1"/>
              <a:t>Mengubah</a:t>
            </a:r>
            <a:r>
              <a:rPr lang="en-US" dirty="0"/>
              <a:t> Kolom yang class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factor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9779182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keterbacaan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nya</a:t>
            </a:r>
            <a:r>
              <a:rPr lang="en-US" sz="2800" dirty="0"/>
              <a:t> di data </a:t>
            </a:r>
            <a:r>
              <a:rPr lang="en-US" sz="2800" dirty="0" err="1"/>
              <a:t>Survied</a:t>
            </a:r>
            <a:r>
              <a:rPr lang="en-US" sz="2800" dirty="0"/>
              <a:t> (Orang yang </a:t>
            </a:r>
            <a:r>
              <a:rPr lang="en-US" sz="2800" dirty="0" err="1"/>
              <a:t>bertahan</a:t>
            </a:r>
            <a:r>
              <a:rPr lang="en-US" sz="2800" dirty="0"/>
              <a:t> </a:t>
            </a:r>
            <a:r>
              <a:rPr lang="en-US" sz="2800" dirty="0" err="1"/>
              <a:t>hidup</a:t>
            </a:r>
            <a:r>
              <a:rPr lang="en-US" sz="2800" dirty="0"/>
              <a:t>) </a:t>
            </a:r>
            <a:r>
              <a:rPr lang="en-US" sz="2800" dirty="0" err="1"/>
              <a:t>hanya</a:t>
            </a:r>
            <a:r>
              <a:rPr lang="en-US" sz="2800" dirty="0"/>
              <a:t> </a:t>
            </a:r>
            <a:r>
              <a:rPr lang="en-US" sz="2800" dirty="0" err="1"/>
              <a:t>nilai</a:t>
            </a:r>
            <a:r>
              <a:rPr lang="en-US" sz="2800" dirty="0"/>
              <a:t> 1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selamat</a:t>
            </a:r>
            <a:r>
              <a:rPr lang="en-US" sz="2800" dirty="0"/>
              <a:t> dan 0 yang </a:t>
            </a:r>
            <a:r>
              <a:rPr lang="en-US" sz="2800" dirty="0" err="1"/>
              <a:t>meninggal</a:t>
            </a:r>
            <a:r>
              <a:rPr lang="en-US" sz="2800" dirty="0"/>
              <a:t>. </a:t>
            </a:r>
            <a:r>
              <a:rPr lang="en-US" sz="2800" dirty="0" err="1"/>
              <a:t>Maka</a:t>
            </a:r>
            <a:r>
              <a:rPr lang="en-US" sz="2800" dirty="0"/>
              <a:t> di </a:t>
            </a:r>
            <a:r>
              <a:rPr lang="en-US" sz="2800" dirty="0" err="1"/>
              <a:t>ganti</a:t>
            </a:r>
            <a:r>
              <a:rPr lang="en-US" sz="2800" dirty="0"/>
              <a:t> 1 </a:t>
            </a:r>
            <a:r>
              <a:rPr lang="en-US" sz="2800" dirty="0" err="1"/>
              <a:t>menjadi</a:t>
            </a:r>
            <a:r>
              <a:rPr lang="en-US" sz="2800" dirty="0"/>
              <a:t> survived dan 0 </a:t>
            </a:r>
            <a:r>
              <a:rPr lang="en-US" sz="2800" dirty="0" err="1"/>
              <a:t>menjadi</a:t>
            </a:r>
            <a:r>
              <a:rPr lang="en-US" sz="2800" dirty="0"/>
              <a:t> died. </a:t>
            </a:r>
            <a:r>
              <a:rPr lang="en-US" sz="2800" dirty="0" err="1"/>
              <a:t>Sebelumnya</a:t>
            </a:r>
            <a:r>
              <a:rPr lang="en-US" sz="2800" dirty="0"/>
              <a:t> variable dataset </a:t>
            </a:r>
            <a:r>
              <a:rPr lang="en-US" sz="2800" dirty="0" err="1"/>
              <a:t>utama</a:t>
            </a:r>
            <a:r>
              <a:rPr lang="en-US" sz="2800" dirty="0"/>
              <a:t> </a:t>
            </a:r>
            <a:r>
              <a:rPr lang="en-US" sz="2800" dirty="0" err="1"/>
              <a:t>yaitu</a:t>
            </a:r>
            <a:r>
              <a:rPr lang="en-US" sz="2800" dirty="0"/>
              <a:t> di </a:t>
            </a:r>
            <a:r>
              <a:rPr lang="en-US" sz="2800" dirty="0" err="1"/>
              <a:t>beri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titanic.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59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319893" y="1119864"/>
            <a:ext cx="4663440" cy="522514"/>
          </a:xfrm>
        </p:spPr>
        <p:txBody>
          <a:bodyPr/>
          <a:lstStyle/>
          <a:p>
            <a:r>
              <a:rPr lang="en-US" dirty="0" err="1"/>
              <a:t>Sebelum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B4AF4F2-7030-40F8-B6F9-8A05A4D6554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319893" y="3785164"/>
            <a:ext cx="4663440" cy="522514"/>
          </a:xfrm>
        </p:spPr>
        <p:txBody>
          <a:bodyPr/>
          <a:lstStyle/>
          <a:p>
            <a:r>
              <a:rPr lang="en-US" dirty="0" err="1"/>
              <a:t>Sesudah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01CEEEE-88C8-1994-997D-74142D26FB31}"/>
              </a:ext>
            </a:extLst>
          </p:cNvPr>
          <p:cNvSpPr txBox="1">
            <a:spLocks/>
          </p:cNvSpPr>
          <p:nvPr/>
        </p:nvSpPr>
        <p:spPr>
          <a:xfrm>
            <a:off x="1167493" y="588173"/>
            <a:ext cx="7271657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Mengubah</a:t>
            </a:r>
            <a:r>
              <a:rPr lang="en-US" dirty="0"/>
              <a:t> Kolom yang class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factor</a:t>
            </a:r>
          </a:p>
        </p:txBody>
      </p:sp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17938A7-63AB-2CEB-781E-FAD9E7CD2E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75"/>
          <a:stretch/>
        </p:blipFill>
        <p:spPr>
          <a:xfrm>
            <a:off x="2758168" y="1119864"/>
            <a:ext cx="5071382" cy="2216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5462A5-4FE3-9008-B92F-4478E66A5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168" y="3785164"/>
            <a:ext cx="5071382" cy="24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29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72E1-CF6D-855E-4FC3-8FE5B990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892175"/>
            <a:ext cx="9779183" cy="449263"/>
          </a:xfrm>
        </p:spPr>
        <p:txBody>
          <a:bodyPr/>
          <a:lstStyle/>
          <a:p>
            <a:r>
              <a:rPr lang="en-US" sz="2400" dirty="0" err="1"/>
              <a:t>Distribusi</a:t>
            </a:r>
            <a:r>
              <a:rPr lang="en-US" sz="2400" dirty="0"/>
              <a:t> class </a:t>
            </a:r>
            <a:r>
              <a:rPr lang="en-US" sz="2400" dirty="0" err="1"/>
              <a:t>mengunakan</a:t>
            </a:r>
            <a:r>
              <a:rPr lang="en-US" sz="2400" dirty="0"/>
              <a:t> pie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4E0B-E0B2-A796-5D08-C6BD46B6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499504"/>
            <a:ext cx="8700407" cy="786496"/>
          </a:xfrm>
        </p:spPr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class(Data </a:t>
            </a:r>
            <a:r>
              <a:rPr lang="en-US" dirty="0" err="1"/>
              <a:t>bertahan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/survived) </a:t>
            </a:r>
            <a:r>
              <a:rPr lang="en-US" dirty="0" err="1"/>
              <a:t>menggunakan</a:t>
            </a:r>
            <a:r>
              <a:rPr lang="en-US" dirty="0"/>
              <a:t> pie chart.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DFBA4-4999-0EF3-A732-414F87881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6716600-510B-2292-B87F-70B0B91E1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282845"/>
            <a:ext cx="3880184" cy="914400"/>
          </a:xfrm>
          <a:prstGeom prst="rect">
            <a:avLst/>
          </a:prstGeom>
        </p:spPr>
      </p:pic>
      <p:pic>
        <p:nvPicPr>
          <p:cNvPr id="9" name="Picture 8" descr="Chart, pie chart&#10;&#10;Description automatically generated">
            <a:extLst>
              <a:ext uri="{FF2B5EF4-FFF2-40B4-BE49-F238E27FC236}">
                <a16:creationId xmlns:a16="http://schemas.microsoft.com/office/drawing/2014/main" id="{E025D218-EB3B-A648-09E3-4BABF21A2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693" y="2052319"/>
            <a:ext cx="3433082" cy="303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86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72E1-CF6D-855E-4FC3-8FE5B9900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892175"/>
            <a:ext cx="9779183" cy="717550"/>
          </a:xfrm>
        </p:spPr>
        <p:txBody>
          <a:bodyPr/>
          <a:lstStyle/>
          <a:p>
            <a:r>
              <a:rPr lang="sv-SE" sz="2400" dirty="0"/>
              <a:t>Perbandingan korban berdasarkan jenis kelamin menggunakan pie chart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4E0B-E0B2-A796-5D08-C6BD46B68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609725"/>
            <a:ext cx="8700407" cy="786496"/>
          </a:xfrm>
        </p:spPr>
        <p:txBody>
          <a:bodyPr/>
          <a:lstStyle/>
          <a:p>
            <a:r>
              <a:rPr lang="en-US" dirty="0"/>
              <a:t>Data di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perbadingan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pie chart.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DFBA4-4999-0EF3-A732-414F87881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6716600-510B-2292-B87F-70B0B91E1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393950"/>
            <a:ext cx="3880184" cy="91440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E443944-F4B8-76F5-FC62-3ACEC088F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798" y="2784475"/>
            <a:ext cx="6926478" cy="281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6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6D25-A502-13A4-C370-E5316BCC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KLASIFIKASI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95A1E-D253-8BF6-F1E4-319971645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5357132" cy="2828613"/>
          </a:xfrm>
        </p:spPr>
        <p:txBody>
          <a:bodyPr/>
          <a:lstStyle/>
          <a:p>
            <a:r>
              <a:rPr lang="en-US" sz="2400" dirty="0"/>
              <a:t>Decision tree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algoritma</a:t>
            </a:r>
            <a:r>
              <a:rPr lang="en-US" sz="2400" dirty="0"/>
              <a:t> machine learning yang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seperangkat</a:t>
            </a:r>
            <a:r>
              <a:rPr lang="en-US" sz="2400" dirty="0"/>
              <a:t> </a:t>
            </a:r>
            <a:r>
              <a:rPr lang="en-US" sz="2400" dirty="0" err="1"/>
              <a:t>aturan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keputusan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pohon</a:t>
            </a:r>
            <a:r>
              <a:rPr lang="en-US" sz="2400" dirty="0"/>
              <a:t> yang </a:t>
            </a:r>
            <a:r>
              <a:rPr lang="en-US" sz="2400" dirty="0" err="1"/>
              <a:t>memodelkan</a:t>
            </a:r>
            <a:r>
              <a:rPr lang="en-US" sz="2400" dirty="0"/>
              <a:t> </a:t>
            </a:r>
            <a:r>
              <a:rPr lang="en-US" sz="2400" dirty="0" err="1"/>
              <a:t>kemungkinan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,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daya</a:t>
            </a:r>
            <a:r>
              <a:rPr lang="en-US" sz="2400" dirty="0"/>
              <a:t>, </a:t>
            </a:r>
            <a:r>
              <a:rPr lang="en-US" sz="2400" dirty="0" err="1"/>
              <a:t>utilitas</a:t>
            </a:r>
            <a:r>
              <a:rPr lang="en-US" sz="2400" dirty="0"/>
              <a:t> dan </a:t>
            </a:r>
            <a:r>
              <a:rPr lang="en-US" sz="2400" dirty="0" err="1"/>
              <a:t>kemungkinan</a:t>
            </a:r>
            <a:r>
              <a:rPr lang="en-US" sz="2400" dirty="0"/>
              <a:t> </a:t>
            </a:r>
            <a:r>
              <a:rPr lang="en-US" sz="2400" dirty="0" err="1"/>
              <a:t>konsekuensi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resiko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00F43-55A8-53F4-ED15-090385403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80C32-1FF7-7B96-B5AD-287D702D9E7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3076" name="Picture 4" descr="Pahami Metode Decision Tree Sebagai Algoritma Data Science">
            <a:extLst>
              <a:ext uri="{FF2B5EF4-FFF2-40B4-BE49-F238E27FC236}">
                <a16:creationId xmlns:a16="http://schemas.microsoft.com/office/drawing/2014/main" id="{D6BD1E8A-7BE4-8CCB-290E-A9633D5A7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96" y="2005689"/>
            <a:ext cx="3274828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04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  <a:p>
            <a:r>
              <a:rPr lang="en-US" dirty="0"/>
              <a:t>Tools Yang </a:t>
            </a:r>
            <a:r>
              <a:rPr lang="en-US" dirty="0" err="1"/>
              <a:t>Digunakan</a:t>
            </a:r>
            <a:endParaRPr lang="en-US" dirty="0"/>
          </a:p>
          <a:p>
            <a:r>
              <a:rPr lang="en-US" dirty="0" err="1"/>
              <a:t>Implementasi</a:t>
            </a:r>
            <a:endParaRPr lang="en-US" dirty="0"/>
          </a:p>
          <a:p>
            <a:r>
              <a:rPr lang="en-US" dirty="0"/>
              <a:t>Kesimpulan dan </a:t>
            </a:r>
            <a:r>
              <a:rPr lang="en-US" dirty="0" err="1"/>
              <a:t>hasil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4E33-9966-704B-B2B3-901B9BF9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Decision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D1C32-8DAD-83EA-45B9-CDE21A74C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7CA40-018E-90E4-E912-376B189EF9D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3061607" cy="522514"/>
          </a:xfrm>
        </p:spPr>
        <p:txBody>
          <a:bodyPr/>
          <a:lstStyle/>
          <a:p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1559E069-5900-3926-38C6-8699864CD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2394405"/>
            <a:ext cx="6815137" cy="3961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85A550-585A-3575-DFB1-14596C37D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902" y="2476367"/>
            <a:ext cx="3962953" cy="952633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CF6988EC-E914-B774-2591-D2C0E4CD3A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6250"/>
          <a:stretch/>
        </p:blipFill>
        <p:spPr>
          <a:xfrm>
            <a:off x="7962902" y="3625355"/>
            <a:ext cx="3838575" cy="226219"/>
          </a:xfrm>
          <a:prstGeom prst="rect">
            <a:avLst/>
          </a:prstGeom>
        </p:spPr>
      </p:pic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58A50824-37B2-E1CB-53FF-B825226F7ACD}"/>
              </a:ext>
            </a:extLst>
          </p:cNvPr>
          <p:cNvSpPr txBox="1">
            <a:spLocks/>
          </p:cNvSpPr>
          <p:nvPr/>
        </p:nvSpPr>
        <p:spPr>
          <a:xfrm>
            <a:off x="7885068" y="1912872"/>
            <a:ext cx="3061607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711772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235200"/>
            <a:ext cx="6245912" cy="2387600"/>
          </a:xfrm>
        </p:spPr>
        <p:txBody>
          <a:bodyPr anchor="ctr"/>
          <a:lstStyle/>
          <a:p>
            <a:r>
              <a:rPr lang="en-US" dirty="0"/>
              <a:t>Kesimpulan Dan Saran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Kesimpulan dan </a:t>
            </a:r>
            <a:r>
              <a:rPr lang="en-US" dirty="0" err="1"/>
              <a:t>hasil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78651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Dari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data </a:t>
            </a:r>
            <a:r>
              <a:rPr lang="en-US" dirty="0" err="1"/>
              <a:t>terdapat</a:t>
            </a:r>
            <a:r>
              <a:rPr lang="en-US" dirty="0"/>
              <a:t> 549 orang </a:t>
            </a:r>
            <a:r>
              <a:rPr lang="en-US" dirty="0" err="1"/>
              <a:t>meninggal</a:t>
            </a:r>
            <a:r>
              <a:rPr lang="en-US" dirty="0"/>
              <a:t> dan 342 orang </a:t>
            </a:r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kelamin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Wanita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yang </a:t>
            </a:r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penumpang</a:t>
            </a:r>
            <a:r>
              <a:rPr lang="en-US" dirty="0"/>
              <a:t> </a:t>
            </a:r>
            <a:r>
              <a:rPr lang="en-US" dirty="0" err="1"/>
              <a:t>pria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pada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data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Decision tree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model </a:t>
            </a:r>
            <a:r>
              <a:rPr lang="en-US" dirty="0" err="1"/>
              <a:t>dari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82,10%.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5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3" y="2653167"/>
            <a:ext cx="9380434" cy="35906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Bencana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musibah</a:t>
            </a:r>
            <a:r>
              <a:rPr lang="en-US" dirty="0"/>
              <a:t> yang </a:t>
            </a:r>
            <a:r>
              <a:rPr lang="en-US" dirty="0" err="1"/>
              <a:t>menimpa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makhluk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dunia,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bencana</a:t>
            </a:r>
            <a:r>
              <a:rPr lang="en-US" dirty="0"/>
              <a:t>, </a:t>
            </a:r>
            <a:r>
              <a:rPr lang="en-US" dirty="0" err="1"/>
              <a:t>fenomena</a:t>
            </a:r>
            <a:r>
              <a:rPr lang="en-US" dirty="0"/>
              <a:t> </a:t>
            </a:r>
            <a:r>
              <a:rPr lang="en-US" dirty="0" err="1"/>
              <a:t>kapal</a:t>
            </a:r>
            <a:r>
              <a:rPr lang="en-US" dirty="0"/>
              <a:t> </a:t>
            </a:r>
            <a:r>
              <a:rPr lang="en-US" dirty="0" err="1"/>
              <a:t>tengelam</a:t>
            </a:r>
            <a:r>
              <a:rPr lang="en-US" dirty="0"/>
              <a:t> yang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dunia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tenggelamnya</a:t>
            </a:r>
            <a:r>
              <a:rPr lang="en-US" dirty="0"/>
              <a:t> </a:t>
            </a:r>
            <a:r>
              <a:rPr lang="en-US" dirty="0" err="1"/>
              <a:t>kapal</a:t>
            </a:r>
            <a:r>
              <a:rPr lang="en-US" dirty="0"/>
              <a:t> titanic. Dari data </a:t>
            </a:r>
            <a:r>
              <a:rPr lang="en-US" dirty="0" err="1"/>
              <a:t>penumpang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ekspolorasi</a:t>
            </a:r>
            <a:r>
              <a:rPr lang="en-US" dirty="0"/>
              <a:t>, </a:t>
            </a:r>
            <a:r>
              <a:rPr lang="en-US" dirty="0" err="1"/>
              <a:t>visualisasi</a:t>
            </a:r>
            <a:r>
              <a:rPr lang="en-US" dirty="0"/>
              <a:t> dan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Decision tree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memodelkan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resiko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 err="1"/>
              <a:t>Kapal</a:t>
            </a:r>
            <a:r>
              <a:rPr lang="en-US" dirty="0"/>
              <a:t> Titanic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3CFB985-BB5D-F1D2-9553-4B33B17A1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506" y="2053071"/>
            <a:ext cx="3829050" cy="2457450"/>
          </a:xfrm>
          <a:prstGeom prst="roundRect">
            <a:avLst/>
          </a:prstGeom>
        </p:spPr>
      </p:pic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7DADE74F-B746-3475-96D1-B5FAEF64E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1785253"/>
            <a:ext cx="6366784" cy="437742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i="0" dirty="0">
                <a:solidFill>
                  <a:srgbClr val="202122"/>
                </a:solidFill>
                <a:effectLst/>
                <a:latin typeface="Tenorite (Body)"/>
              </a:rPr>
              <a:t>RMS </a:t>
            </a:r>
            <a:r>
              <a:rPr lang="en-US" b="1" i="1" dirty="0">
                <a:solidFill>
                  <a:srgbClr val="202122"/>
                </a:solidFill>
                <a:effectLst/>
                <a:latin typeface="Tenorite (Body)"/>
              </a:rPr>
              <a:t>Titanic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adalah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sebuah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kapal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penumpang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super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Britania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Raya yang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tenggelam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di Samudra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Atlantik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Utara pada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tanggal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15 April 1912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setelah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menabrak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sebuah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gunung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es pada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pelayaran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perdananya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dari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Southampton,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Inggris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ke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New York City.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Tenggelamnya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Titanic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mengakibatkan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kematian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sebanyak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1.514 orang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dalam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salah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satu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bencana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maritim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masa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damai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paling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mematikan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sepanjang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sejarah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. Titanic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merupakan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kapal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terbesar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di dunia pada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pelayaran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perdananya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. Satu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dari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tiga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kapal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samudra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kelas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Olympic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dioperasikan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oleh White Star Line.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Kapal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ini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dibangun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pada 1909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sampai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1911 oleh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galangan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kapal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 Harland and Wolff di Belfast.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Kapal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ini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sanggup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mengangkut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 2.224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Tenorite (Body)"/>
              </a:rPr>
              <a:t>penumpang</a:t>
            </a:r>
            <a:r>
              <a:rPr lang="en-US" b="0" i="0" dirty="0">
                <a:solidFill>
                  <a:srgbClr val="202122"/>
                </a:solidFill>
                <a:effectLst/>
                <a:latin typeface="Tenorite (Body)"/>
              </a:rPr>
              <a:t>.</a:t>
            </a:r>
            <a:endParaRPr lang="en-US" dirty="0">
              <a:latin typeface="Tenorite (Body)"/>
            </a:endParaRPr>
          </a:p>
        </p:txBody>
      </p:sp>
    </p:spTree>
    <p:extLst>
      <p:ext uri="{BB962C8B-B14F-4D97-AF65-F5344CB8AC3E}">
        <p14:creationId xmlns:p14="http://schemas.microsoft.com/office/powerpoint/2010/main" val="2988986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544" y="2235200"/>
            <a:ext cx="6347732" cy="2387600"/>
          </a:xfrm>
        </p:spPr>
        <p:txBody>
          <a:bodyPr anchor="ctr"/>
          <a:lstStyle/>
          <a:p>
            <a:r>
              <a:rPr lang="en-US" dirty="0"/>
              <a:t>Tools Yang </a:t>
            </a:r>
            <a:r>
              <a:rPr lang="en-US" dirty="0" err="1"/>
              <a:t>Digunakan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3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29" y="340544"/>
            <a:ext cx="8401624" cy="1325563"/>
          </a:xfrm>
        </p:spPr>
        <p:txBody>
          <a:bodyPr anchor="ctr"/>
          <a:lstStyle/>
          <a:p>
            <a:r>
              <a:rPr lang="en-US" dirty="0"/>
              <a:t>Bahasa 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DD22EE2-073F-7DE3-005F-B9CD0D071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167" y="3018500"/>
            <a:ext cx="1059316" cy="82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Content Placeholder 3">
            <a:extLst>
              <a:ext uri="{FF2B5EF4-FFF2-40B4-BE49-F238E27FC236}">
                <a16:creationId xmlns:a16="http://schemas.microsoft.com/office/drawing/2014/main" id="{53B602CA-1940-3363-5F8C-76454DB66E35}"/>
              </a:ext>
            </a:extLst>
          </p:cNvPr>
          <p:cNvSpPr txBox="1">
            <a:spLocks/>
          </p:cNvSpPr>
          <p:nvPr/>
        </p:nvSpPr>
        <p:spPr>
          <a:xfrm>
            <a:off x="649516" y="1442353"/>
            <a:ext cx="8723083" cy="43774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R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adalah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sebuah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program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komputasi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statistika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dan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grafis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 (</a:t>
            </a:r>
            <a:r>
              <a:rPr lang="en-US" b="0" i="0" strike="noStrike" dirty="0">
                <a:effectLst/>
                <a:latin typeface="Roboto" panose="020B06040202020202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Core Team 2022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).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Saat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ini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R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sudah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dikenal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luas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sebagai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salah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satu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 </a:t>
            </a:r>
            <a:r>
              <a:rPr lang="en-US" b="0" i="1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powerful software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 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untuk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analisis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data dan </a:t>
            </a:r>
            <a:r>
              <a:rPr lang="en-US" b="0" i="1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Data Science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Tentu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saja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selain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R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masih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banyak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 </a:t>
            </a:r>
            <a:r>
              <a:rPr lang="en-US" b="0" i="1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software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 lain yang juga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sering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digunakan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untuk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analisis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data,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misalnya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Python. R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dibuat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dengan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tujuan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awal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untuk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komputasi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statistika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 dan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grafis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B0604020202020204" pitchFamily="2" charset="0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PT Serif" panose="020B0604020202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12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Studio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603C711-D760-559B-A7D5-CD573DB03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3053" y="5748380"/>
            <a:ext cx="2076449" cy="72862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213638-0975-3292-6EEA-85A04B922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RStudio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1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Integrated Development Environment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(IDE)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R yang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banyak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digunakan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hingga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saat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ini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Dapat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dikatakan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bahwa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hampir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semua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pengguna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R yang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sudah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mengetahui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RStudio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akan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lebih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memilih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R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melalui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RStudio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dibandingkan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dengan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menggunakan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R GUI.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4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544" y="2235200"/>
            <a:ext cx="6347732" cy="2387600"/>
          </a:xfrm>
        </p:spPr>
        <p:txBody>
          <a:bodyPr anchor="ctr"/>
          <a:lstStyle/>
          <a:p>
            <a:r>
              <a:rPr lang="en-US" dirty="0" err="1"/>
              <a:t>Implementasi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59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{B6CFBB9B-146B-415C-B44D-F62FC770C0A5}tf45331398_win32</Template>
  <TotalTime>91</TotalTime>
  <Words>637</Words>
  <Application>Microsoft Office PowerPoint</Application>
  <PresentationFormat>Widescreen</PresentationFormat>
  <Paragraphs>71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PT Serif</vt:lpstr>
      <vt:lpstr>Roboto</vt:lpstr>
      <vt:lpstr>Tenorite</vt:lpstr>
      <vt:lpstr>Tenorite (Body)</vt:lpstr>
      <vt:lpstr>Office Theme</vt:lpstr>
      <vt:lpstr>EKSPLORASI, VISUALISASI DAN KLASIFIKASI DATA MENGGUNAKAN METODE DECISION TREE STUDI KASUS KORBAN TENGGELAMNYA KAPAL TITANIC MENGGUNAKAN BAHASA R</vt:lpstr>
      <vt:lpstr>Agenda</vt:lpstr>
      <vt:lpstr>Latar Belakang</vt:lpstr>
      <vt:lpstr>Latar Belakang</vt:lpstr>
      <vt:lpstr>Kapal Titanic</vt:lpstr>
      <vt:lpstr>Tools Yang Digunakan</vt:lpstr>
      <vt:lpstr>Bahasa R</vt:lpstr>
      <vt:lpstr>R Studio</vt:lpstr>
      <vt:lpstr>Implementasi</vt:lpstr>
      <vt:lpstr>Eksplorasi Data</vt:lpstr>
      <vt:lpstr>Struktur Data</vt:lpstr>
      <vt:lpstr>Ringkasan Data</vt:lpstr>
      <vt:lpstr>Data Paling Atas</vt:lpstr>
      <vt:lpstr>Data Paling Bawah</vt:lpstr>
      <vt:lpstr>VISUALISAI DATA</vt:lpstr>
      <vt:lpstr>PowerPoint Presentation</vt:lpstr>
      <vt:lpstr>Distribusi class mengunakan pie chart</vt:lpstr>
      <vt:lpstr>Perbandingan korban berdasarkan jenis kelamin menggunakan pie chart</vt:lpstr>
      <vt:lpstr>KLASIFIKASI DATA</vt:lpstr>
      <vt:lpstr>Decision Tree</vt:lpstr>
      <vt:lpstr>Kesimpulan Dan Saran</vt:lpstr>
      <vt:lpstr>Kesimpulan dan hasil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EKSPOLRASI, VISUALISASI DAN KLASIFIKASI DATA MENGGUNAKAN METODE DECISION TREE STUDI KASUS KORBAN TENGGELAMNYA KAPAL TITANIC MENGGUNAKAN BAHASA R</dc:title>
  <dc:creator>ISEP LUTPI NUR</dc:creator>
  <cp:lastModifiedBy>ISEP LUTPI NUR</cp:lastModifiedBy>
  <cp:revision>74</cp:revision>
  <dcterms:created xsi:type="dcterms:W3CDTF">2022-12-29T17:12:22Z</dcterms:created>
  <dcterms:modified xsi:type="dcterms:W3CDTF">2022-12-29T18:49:14Z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2022-12-29T17:12:23Z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16b43241-d6a7-4456-833c-ba1789875fc0</vt:lpwstr>
  </property>
  <property fmtid="{D5CDD505-2E9C-101B-9397-08002B2CF9AE}" pid="8" name="MSIP_Label_defa4170-0d19-0005-0004-bc88714345d2_ActionId">
    <vt:lpwstr>40486fea-29a9-4974-82af-f09494ee97e1</vt:lpwstr>
  </property>
  <property fmtid="{D5CDD505-2E9C-101B-9397-08002B2CF9AE}" pid="9" name="MSIP_Label_defa4170-0d19-0005-0004-bc88714345d2_ContentBits">
    <vt:lpwstr>0</vt:lpwstr>
  </property>
</Properties>
</file>