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87" r:id="rId9"/>
    <p:sldId id="272" r:id="rId10"/>
    <p:sldId id="268" r:id="rId11"/>
    <p:sldId id="286" r:id="rId12"/>
    <p:sldId id="283" r:id="rId13"/>
    <p:sldId id="278" r:id="rId14"/>
    <p:sldId id="277" r:id="rId15"/>
    <p:sldId id="288" r:id="rId16"/>
    <p:sldId id="280" r:id="rId17"/>
    <p:sldId id="281" r:id="rId18"/>
    <p:sldId id="275" r:id="rId19"/>
    <p:sldId id="270" r:id="rId20"/>
    <p:sldId id="27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945C"/>
    <a:srgbClr val="E2A16F"/>
    <a:srgbClr val="FFDDB3"/>
    <a:srgbClr val="FFF0DD"/>
    <a:srgbClr val="72A3B2"/>
    <a:srgbClr val="86B0BD"/>
    <a:srgbClr val="BABDBE"/>
    <a:srgbClr val="D1D3D4"/>
    <a:srgbClr val="FFFFFF"/>
    <a:srgbClr val="EAD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3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2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9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2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4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25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0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58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08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510D5-862B-4CAE-B005-645DC583E2E1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1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32960" y="2423319"/>
            <a:ext cx="6364943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역사가 어려운 중학생들을 위한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LMS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교육 프로그램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22610" y="1628519"/>
            <a:ext cx="2545978" cy="79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전주 완판본 순B" panose="02030603000101010101" pitchFamily="18" charset="-127"/>
                <a:ea typeface="전주 완판본 순B" panose="02030603000101010101" pitchFamily="18" charset="-127"/>
              </a:rPr>
              <a:t>역사 한 걸음</a:t>
            </a:r>
            <a:endParaRPr lang="ko-KR" altLang="en-US" sz="3200" dirty="0">
              <a:solidFill>
                <a:schemeClr val="tx1"/>
              </a:solidFill>
              <a:latin typeface="전주 완판본 순B" panose="02030603000101010101" pitchFamily="18" charset="-127"/>
              <a:ea typeface="전주 완판본 순B" panose="02030603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39156" y="2404495"/>
            <a:ext cx="10452844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2868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71129"/>
            <a:ext cx="12192000" cy="2868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474606" y="6006353"/>
            <a:ext cx="1329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발표자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팀</a:t>
            </a:r>
            <a:r>
              <a:rPr lang="en-US" altLang="ko-KR" sz="1600" dirty="0" smtClean="0"/>
              <a:t>A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0211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236118" cy="400110"/>
            <a:chOff x="406799" y="347787"/>
            <a:chExt cx="2236118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핵심 기능 시연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15" name="모서리가 둥근 직사각형 14"/>
          <p:cNvSpPr/>
          <p:nvPr/>
        </p:nvSpPr>
        <p:spPr>
          <a:xfrm>
            <a:off x="2396832" y="1389285"/>
            <a:ext cx="1665256" cy="432261"/>
          </a:xfrm>
          <a:prstGeom prst="roundRect">
            <a:avLst>
              <a:gd name="adj" fmla="val 39744"/>
            </a:avLst>
          </a:prstGeom>
          <a:solidFill>
            <a:srgbClr val="FFEBEB"/>
          </a:solidFill>
          <a:ln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 입장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6832" y="2003364"/>
            <a:ext cx="7421809" cy="1404852"/>
            <a:chOff x="1981196" y="2826329"/>
            <a:chExt cx="7421809" cy="1404852"/>
          </a:xfrm>
        </p:grpSpPr>
        <p:sp>
          <p:nvSpPr>
            <p:cNvPr id="23" name="타원 22"/>
            <p:cNvSpPr/>
            <p:nvPr/>
          </p:nvSpPr>
          <p:spPr>
            <a:xfrm>
              <a:off x="1981196" y="2826329"/>
              <a:ext cx="1665256" cy="1404852"/>
            </a:xfrm>
            <a:prstGeom prst="ellipse">
              <a:avLst/>
            </a:prstGeom>
            <a:solidFill>
              <a:srgbClr val="EFE6D9"/>
            </a:solidFill>
            <a:ln>
              <a:solidFill>
                <a:srgbClr val="EADF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3900047" y="2826329"/>
              <a:ext cx="1665256" cy="1404852"/>
            </a:xfrm>
            <a:prstGeom prst="ellipse">
              <a:avLst/>
            </a:prstGeom>
            <a:solidFill>
              <a:srgbClr val="D4EBF8"/>
            </a:solidFill>
            <a:ln>
              <a:solidFill>
                <a:srgbClr val="C3E3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학습하기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5818898" y="2826329"/>
              <a:ext cx="1665256" cy="1404852"/>
            </a:xfrm>
            <a:prstGeom prst="ellipse">
              <a:avLst/>
            </a:prstGeom>
            <a:solidFill>
              <a:srgbClr val="608BC1"/>
            </a:solidFill>
            <a:ln>
              <a:solidFill>
                <a:srgbClr val="518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퀴즈풀기</a:t>
              </a:r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7737749" y="2826329"/>
              <a:ext cx="1665256" cy="1404852"/>
            </a:xfrm>
            <a:prstGeom prst="ellipse">
              <a:avLst/>
            </a:prstGeom>
            <a:solidFill>
              <a:srgbClr val="1F509A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포인트 사용</a:t>
              </a:r>
              <a:endParaRPr lang="ko-KR" altLang="en-US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180" y="3084685"/>
              <a:ext cx="888140" cy="88814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031" y="3084685"/>
              <a:ext cx="888140" cy="88814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882" y="3084685"/>
              <a:ext cx="888140" cy="888140"/>
            </a:xfrm>
            <a:prstGeom prst="rect">
              <a:avLst/>
            </a:prstGeom>
          </p:spPr>
        </p:pic>
      </p:grpSp>
      <p:sp>
        <p:nvSpPr>
          <p:cNvPr id="16" name="모서리가 둥근 직사각형 15"/>
          <p:cNvSpPr/>
          <p:nvPr/>
        </p:nvSpPr>
        <p:spPr>
          <a:xfrm>
            <a:off x="2396832" y="3849852"/>
            <a:ext cx="1665256" cy="432261"/>
          </a:xfrm>
          <a:prstGeom prst="roundRect">
            <a:avLst>
              <a:gd name="adj" fmla="val 39744"/>
            </a:avLst>
          </a:prstGeom>
          <a:solidFill>
            <a:srgbClr val="FFEBEB"/>
          </a:solidFill>
          <a:ln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 입장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396832" y="4463931"/>
            <a:ext cx="7421809" cy="1404852"/>
            <a:chOff x="1981196" y="2826329"/>
            <a:chExt cx="7421809" cy="1404852"/>
          </a:xfrm>
        </p:grpSpPr>
        <p:sp>
          <p:nvSpPr>
            <p:cNvPr id="18" name="타원 17"/>
            <p:cNvSpPr/>
            <p:nvPr/>
          </p:nvSpPr>
          <p:spPr>
            <a:xfrm>
              <a:off x="1981196" y="2826329"/>
              <a:ext cx="1665256" cy="1404852"/>
            </a:xfrm>
            <a:prstGeom prst="ellipse">
              <a:avLst/>
            </a:prstGeom>
            <a:solidFill>
              <a:srgbClr val="D1D3D4"/>
            </a:solidFill>
            <a:ln>
              <a:solidFill>
                <a:srgbClr val="BABD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3900047" y="2826329"/>
              <a:ext cx="1665256" cy="1404852"/>
            </a:xfrm>
            <a:prstGeom prst="ellipse">
              <a:avLst/>
            </a:prstGeom>
            <a:solidFill>
              <a:srgbClr val="86B0BD"/>
            </a:solidFill>
            <a:ln>
              <a:solidFill>
                <a:srgbClr val="72A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게시글</a:t>
              </a:r>
              <a:r>
                <a:rPr lang="en-US" altLang="ko-KR" dirty="0" smtClean="0">
                  <a:solidFill>
                    <a:schemeClr val="tx1"/>
                  </a:solidFill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</a:rPr>
              </a:br>
              <a:r>
                <a:rPr lang="ko-KR" altLang="en-US" dirty="0" smtClean="0">
                  <a:solidFill>
                    <a:schemeClr val="tx1"/>
                  </a:solidFill>
                </a:rPr>
                <a:t>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5818898" y="2826329"/>
              <a:ext cx="1665256" cy="1404852"/>
            </a:xfrm>
            <a:prstGeom prst="ellipse">
              <a:avLst/>
            </a:prstGeom>
            <a:solidFill>
              <a:srgbClr val="FFF0DD"/>
            </a:solidFill>
            <a:ln>
              <a:solidFill>
                <a:srgbClr val="FFDD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댓글관리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737749" y="2826329"/>
              <a:ext cx="1665256" cy="1404852"/>
            </a:xfrm>
            <a:prstGeom prst="ellipse">
              <a:avLst/>
            </a:prstGeom>
            <a:solidFill>
              <a:srgbClr val="E2A16F"/>
            </a:solidFill>
            <a:ln>
              <a:solidFill>
                <a:srgbClr val="DE94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상점관리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180" y="3084685"/>
              <a:ext cx="888140" cy="88814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031" y="3084685"/>
              <a:ext cx="888140" cy="88814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882" y="3084685"/>
              <a:ext cx="888140" cy="888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97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559925" cy="400110"/>
            <a:chOff x="406799" y="347787"/>
            <a:chExt cx="2559925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226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smtClean="0"/>
                <a:t>회원관리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2502">
            <a:off x="8249105" y="2472230"/>
            <a:ext cx="672144" cy="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4217430" cy="400110"/>
            <a:chOff x="406799" y="347787"/>
            <a:chExt cx="4217430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38843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err="1" smtClean="0"/>
                <a:t>게시글</a:t>
              </a:r>
              <a:r>
                <a:rPr lang="ko-KR" altLang="en-US" sz="2000" dirty="0" smtClean="0"/>
                <a:t> 관리 </a:t>
              </a:r>
              <a:r>
                <a:rPr lang="en-US" altLang="ko-KR" sz="2000" dirty="0" smtClean="0"/>
                <a:t>- </a:t>
              </a:r>
              <a:r>
                <a:rPr lang="ko-KR" altLang="en-US" sz="2000" dirty="0" smtClean="0"/>
                <a:t>학습하기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2502">
            <a:off x="8515111" y="1890339"/>
            <a:ext cx="672144" cy="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4217430" cy="400110"/>
            <a:chOff x="406799" y="347787"/>
            <a:chExt cx="4217430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38843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err="1"/>
                <a:t>게시글</a:t>
              </a:r>
              <a:r>
                <a:rPr lang="ko-KR" altLang="en-US" sz="2000" dirty="0"/>
                <a:t> 관리 </a:t>
              </a:r>
              <a:r>
                <a:rPr lang="en-US" altLang="ko-KR" sz="2000" dirty="0"/>
                <a:t>- </a:t>
              </a:r>
              <a:r>
                <a:rPr lang="ko-KR" altLang="en-US" sz="2000" dirty="0" smtClean="0"/>
                <a:t>공지사항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2502">
            <a:off x="8506799" y="1890339"/>
            <a:ext cx="672144" cy="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4217430" cy="400110"/>
            <a:chOff x="406799" y="347787"/>
            <a:chExt cx="4217430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38843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err="1"/>
                <a:t>게시글</a:t>
              </a:r>
              <a:r>
                <a:rPr lang="ko-KR" altLang="en-US" sz="2000" dirty="0"/>
                <a:t> 관리 </a:t>
              </a:r>
              <a:r>
                <a:rPr lang="en-US" altLang="ko-KR" sz="2000" dirty="0"/>
                <a:t>- </a:t>
              </a:r>
              <a:r>
                <a:rPr lang="ko-KR" altLang="en-US" sz="2000" dirty="0" err="1" smtClean="0"/>
                <a:t>퀴즈풀기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49400">
            <a:off x="8124413" y="2821365"/>
            <a:ext cx="672144" cy="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7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4217430" cy="400110"/>
            <a:chOff x="406799" y="347787"/>
            <a:chExt cx="4217430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38843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err="1"/>
                <a:t>게시글</a:t>
              </a:r>
              <a:r>
                <a:rPr lang="ko-KR" altLang="en-US" sz="2000" dirty="0"/>
                <a:t> 관리 </a:t>
              </a:r>
              <a:r>
                <a:rPr lang="en-US" altLang="ko-KR" sz="2000" dirty="0"/>
                <a:t>- </a:t>
              </a:r>
              <a:r>
                <a:rPr lang="ko-KR" altLang="en-US" sz="2000" dirty="0" err="1" smtClean="0"/>
                <a:t>퀴즈현황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49400">
            <a:off x="8124413" y="2821365"/>
            <a:ext cx="672144" cy="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559925" cy="400110"/>
            <a:chOff x="406799" y="347787"/>
            <a:chExt cx="2559925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226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err="1" smtClean="0"/>
                <a:t>댓글관리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559925" cy="400110"/>
            <a:chOff x="406799" y="347787"/>
            <a:chExt cx="2559925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226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err="1" smtClean="0"/>
                <a:t>상점관리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2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1" y="1414013"/>
            <a:ext cx="10058400" cy="4809600"/>
          </a:xfrm>
          <a:prstGeom prst="rect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2502">
            <a:off x="8472529" y="1460496"/>
            <a:ext cx="672144" cy="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5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236118" cy="400110"/>
            <a:chOff x="406799" y="347787"/>
            <a:chExt cx="2236118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문제 해결 과정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3144852" y="2346557"/>
            <a:ext cx="5686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초반 프로젝트를 시작할 때 설계와 구조를 제대로 </a:t>
            </a:r>
            <a:r>
              <a:rPr lang="ko-KR" altLang="en-US" sz="1600" smtClean="0"/>
              <a:t>잡지 못해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4852" y="3889998"/>
            <a:ext cx="609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잦은 수정으로 인해 진행 과정이 </a:t>
            </a:r>
            <a:r>
              <a:rPr lang="ko-KR" altLang="en-US" sz="1600" dirty="0" err="1" smtClean="0"/>
              <a:t>수월하진</a:t>
            </a:r>
            <a:r>
              <a:rPr lang="ko-KR" altLang="en-US" sz="1600" dirty="0" smtClean="0"/>
              <a:t> 않았지만 그럴 때마다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4852" y="2685111"/>
            <a:ext cx="4926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중간 과정에서 수정할 부분이 많아 어려움이 있었음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144852" y="4231211"/>
            <a:ext cx="6157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팀원들과 소통하며 문제점을 빠르게 파악하고 해결하는 과정에서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144852" y="4572595"/>
            <a:ext cx="5686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앞으로는 프로젝트를 진행할 때 초반에 설계와 구조를 좀 더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144852" y="4911149"/>
            <a:ext cx="5614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체계적으로 세우고 시작하는 것이 중요하다는 걸 깨닫게 됨</a:t>
            </a:r>
            <a:endParaRPr lang="ko-KR" altLang="en-US" sz="16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161477" y="3332039"/>
            <a:ext cx="1302457" cy="432261"/>
          </a:xfrm>
          <a:prstGeom prst="roundRect">
            <a:avLst>
              <a:gd name="adj" fmla="val 39744"/>
            </a:avLst>
          </a:prstGeom>
          <a:solidFill>
            <a:srgbClr val="608BC1"/>
          </a:solidFill>
          <a:ln>
            <a:solidFill>
              <a:srgbClr val="518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해결 과정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161477" y="1789042"/>
            <a:ext cx="1302457" cy="432261"/>
          </a:xfrm>
          <a:prstGeom prst="roundRect">
            <a:avLst>
              <a:gd name="adj" fmla="val 39744"/>
            </a:avLst>
          </a:prstGeom>
          <a:solidFill>
            <a:srgbClr val="D4EBF8"/>
          </a:solidFill>
          <a:ln>
            <a:solidFill>
              <a:srgbClr val="C3E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6" idx="2"/>
          </p:cNvCxnSpPr>
          <p:nvPr/>
        </p:nvCxnSpPr>
        <p:spPr>
          <a:xfrm flipH="1">
            <a:off x="5494713" y="2677384"/>
            <a:ext cx="522316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5489171" y="4231864"/>
            <a:ext cx="522316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6169429" y="3429000"/>
            <a:ext cx="522316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1576649" y="3727261"/>
            <a:ext cx="3915295" cy="997527"/>
          </a:xfrm>
          <a:prstGeom prst="roundRect">
            <a:avLst/>
          </a:prstGeom>
          <a:solidFill>
            <a:srgbClr val="D4EBF8"/>
          </a:solidFill>
          <a:ln>
            <a:solidFill>
              <a:srgbClr val="C3E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76649" y="2178620"/>
            <a:ext cx="3915295" cy="997527"/>
          </a:xfrm>
          <a:prstGeom prst="roundRect">
            <a:avLst/>
          </a:prstGeom>
          <a:solidFill>
            <a:srgbClr val="FFEBEB"/>
          </a:solidFill>
          <a:ln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691744" y="2930236"/>
            <a:ext cx="3915295" cy="997527"/>
          </a:xfrm>
          <a:prstGeom prst="roundRect">
            <a:avLst/>
          </a:prstGeom>
          <a:solidFill>
            <a:srgbClr val="EFE6D9"/>
          </a:solidFill>
          <a:ln>
            <a:solidFill>
              <a:srgbClr val="EAD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236118" cy="400110"/>
            <a:chOff x="406799" y="347787"/>
            <a:chExt cx="2236118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향후 개선 계획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676169" y="249148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시험 타이머 기능 추가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07289" y="3105834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 시간 및</a:t>
            </a:r>
            <a:endParaRPr lang="en-US" altLang="ko-KR" dirty="0" smtClean="0"/>
          </a:p>
          <a:p>
            <a:r>
              <a:rPr lang="ko-KR" altLang="en-US" dirty="0" smtClean="0"/>
              <a:t>퀴즈 점수 통계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2858" y="4041358"/>
            <a:ext cx="303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를 활용한 자동 문제 출제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6096000" y="2140527"/>
            <a:ext cx="0" cy="2734888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6017029" y="2598413"/>
            <a:ext cx="157942" cy="157942"/>
          </a:xfrm>
          <a:prstGeom prst="ellipse">
            <a:avLst/>
          </a:prstGeom>
          <a:solidFill>
            <a:srgbClr val="FFEBEB"/>
          </a:solidFill>
          <a:ln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017029" y="3350029"/>
            <a:ext cx="157942" cy="157942"/>
          </a:xfrm>
          <a:prstGeom prst="ellipse">
            <a:avLst/>
          </a:prstGeom>
          <a:solidFill>
            <a:srgbClr val="EFE6D9"/>
          </a:solidFill>
          <a:ln>
            <a:solidFill>
              <a:srgbClr val="EAD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011487" y="4148051"/>
            <a:ext cx="157942" cy="157942"/>
          </a:xfrm>
          <a:prstGeom prst="ellipse">
            <a:avLst/>
          </a:prstGeom>
          <a:solidFill>
            <a:srgbClr val="D4EBF8"/>
          </a:solidFill>
          <a:ln>
            <a:solidFill>
              <a:srgbClr val="C3E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778832" y="2999313"/>
            <a:ext cx="859371" cy="859371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EAD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669213" y="2246463"/>
            <a:ext cx="859371" cy="859371"/>
          </a:xfrm>
          <a:prstGeom prst="round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130" y="3796338"/>
            <a:ext cx="859371" cy="859371"/>
          </a:xfrm>
          <a:prstGeom prst="round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C3E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27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11002" y="1580153"/>
            <a:ext cx="1557423" cy="1503604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40051" y="297909"/>
            <a:ext cx="1633389" cy="400110"/>
            <a:chOff x="406799" y="347787"/>
            <a:chExt cx="1633389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739832" y="347787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팀원 소개</a:t>
              </a:r>
              <a:endParaRPr lang="ko-KR" altLang="en-US" sz="2000" dirty="0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3563255" y="3088294"/>
            <a:ext cx="2452916" cy="739213"/>
            <a:chOff x="3563255" y="3088294"/>
            <a:chExt cx="2452916" cy="739213"/>
          </a:xfrm>
        </p:grpSpPr>
        <p:sp>
          <p:nvSpPr>
            <p:cNvPr id="14" name="TextBox 13"/>
            <p:cNvSpPr txBox="1"/>
            <p:nvPr/>
          </p:nvSpPr>
          <p:spPr>
            <a:xfrm>
              <a:off x="4125910" y="3088294"/>
              <a:ext cx="1327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/>
                <a:t>팀장</a:t>
              </a:r>
              <a:r>
                <a:rPr lang="en-US" altLang="ko-KR" sz="1600" dirty="0" smtClean="0"/>
                <a:t>: </a:t>
              </a:r>
              <a:r>
                <a:rPr lang="ko-KR" altLang="en-US" sz="1600" dirty="0" smtClean="0"/>
                <a:t>김상엽</a:t>
              </a:r>
              <a:endParaRPr lang="ko-KR" alt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63255" y="3488953"/>
              <a:ext cx="24529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프로젝트 총괄 및 </a:t>
              </a:r>
              <a:r>
                <a:rPr lang="ko-KR" altLang="en-US" sz="1600" dirty="0" err="1"/>
                <a:t>백엔드</a:t>
              </a:r>
              <a:endParaRPr lang="ko-KR" altLang="en-US" sz="16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748578" y="3083757"/>
            <a:ext cx="1327608" cy="743750"/>
            <a:chOff x="4125910" y="3088294"/>
            <a:chExt cx="1327608" cy="743750"/>
          </a:xfrm>
        </p:grpSpPr>
        <p:sp>
          <p:nvSpPr>
            <p:cNvPr id="23" name="TextBox 22"/>
            <p:cNvSpPr txBox="1"/>
            <p:nvPr/>
          </p:nvSpPr>
          <p:spPr>
            <a:xfrm>
              <a:off x="4125910" y="3088294"/>
              <a:ext cx="1327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/>
                <a:t>팀원</a:t>
              </a:r>
              <a:r>
                <a:rPr lang="en-US" altLang="ko-KR" sz="1600" dirty="0" smtClean="0"/>
                <a:t>: </a:t>
              </a:r>
              <a:r>
                <a:rPr lang="ko-KR" altLang="en-US" sz="1600" dirty="0" err="1" smtClean="0"/>
                <a:t>박도재</a:t>
              </a:r>
              <a:endParaRPr lang="ko-KR" alt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89603" y="349349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/>
                <a:t>백엔드</a:t>
              </a:r>
              <a:endParaRPr lang="ko-KR" altLang="en-US" sz="16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100360" y="5453186"/>
            <a:ext cx="1327608" cy="761285"/>
            <a:chOff x="4125910" y="3088294"/>
            <a:chExt cx="1327608" cy="761285"/>
          </a:xfrm>
        </p:grpSpPr>
        <p:sp>
          <p:nvSpPr>
            <p:cNvPr id="26" name="TextBox 25"/>
            <p:cNvSpPr txBox="1"/>
            <p:nvPr/>
          </p:nvSpPr>
          <p:spPr>
            <a:xfrm>
              <a:off x="4125910" y="3088294"/>
              <a:ext cx="1327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/>
                <a:t>팀원</a:t>
              </a:r>
              <a:r>
                <a:rPr lang="en-US" altLang="ko-KR" sz="1600" dirty="0" smtClean="0"/>
                <a:t>: </a:t>
              </a:r>
              <a:r>
                <a:rPr lang="ko-KR" altLang="en-US" sz="1600" dirty="0" err="1" smtClean="0"/>
                <a:t>천이슬</a:t>
              </a:r>
              <a:endParaRPr lang="ko-KR" alt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84420" y="3511025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mtClean="0"/>
                <a:t>프론트엔드</a:t>
              </a:r>
              <a:endParaRPr lang="ko-KR" altLang="en-US" sz="16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433261" y="5453186"/>
            <a:ext cx="1327608" cy="755236"/>
            <a:chOff x="4125910" y="3088294"/>
            <a:chExt cx="1327608" cy="755236"/>
          </a:xfrm>
        </p:grpSpPr>
        <p:sp>
          <p:nvSpPr>
            <p:cNvPr id="29" name="TextBox 28"/>
            <p:cNvSpPr txBox="1"/>
            <p:nvPr/>
          </p:nvSpPr>
          <p:spPr>
            <a:xfrm>
              <a:off x="4125910" y="3088294"/>
              <a:ext cx="1327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/>
                <a:t>팀원</a:t>
              </a:r>
              <a:r>
                <a:rPr lang="en-US" altLang="ko-KR" sz="1600" dirty="0" smtClean="0"/>
                <a:t>: </a:t>
              </a:r>
              <a:r>
                <a:rPr lang="ko-KR" altLang="en-US" sz="1600" dirty="0" smtClean="0"/>
                <a:t>신동빈</a:t>
              </a:r>
              <a:endParaRPr lang="ko-KR" alt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18405" y="3504976"/>
              <a:ext cx="9348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/>
                <a:t>DB </a:t>
              </a:r>
              <a:r>
                <a:rPr lang="ko-KR" altLang="en-US" sz="1600" dirty="0" smtClean="0"/>
                <a:t>설계</a:t>
              </a:r>
              <a:endParaRPr lang="ko-KR" altLang="en-US" sz="16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758414" y="5453186"/>
            <a:ext cx="1327608" cy="756812"/>
            <a:chOff x="4125910" y="3088294"/>
            <a:chExt cx="1327608" cy="756812"/>
          </a:xfrm>
        </p:grpSpPr>
        <p:sp>
          <p:nvSpPr>
            <p:cNvPr id="32" name="TextBox 31"/>
            <p:cNvSpPr txBox="1"/>
            <p:nvPr/>
          </p:nvSpPr>
          <p:spPr>
            <a:xfrm>
              <a:off x="4125910" y="3088294"/>
              <a:ext cx="1327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/>
                <a:t>팀원</a:t>
              </a:r>
              <a:r>
                <a:rPr lang="en-US" altLang="ko-KR" sz="1600" dirty="0" smtClean="0"/>
                <a:t>: </a:t>
              </a:r>
              <a:r>
                <a:rPr lang="ko-KR" altLang="en-US" sz="1600" dirty="0" smtClean="0"/>
                <a:t>전우진</a:t>
              </a:r>
              <a:endParaRPr lang="ko-KR" alt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50944" y="3506552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자료 조사</a:t>
              </a:r>
              <a:endParaRPr lang="ko-KR" altLang="en-US" sz="16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633668" y="1580153"/>
            <a:ext cx="1557423" cy="1503604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314479" y="3946081"/>
            <a:ext cx="1557423" cy="1503604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985452" y="3972690"/>
            <a:ext cx="1557423" cy="1503604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643505" y="3957634"/>
            <a:ext cx="1557423" cy="1503604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2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1287140" cy="400110"/>
            <a:chOff x="406799" y="347787"/>
            <a:chExt cx="1287140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마무리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692410" y="2926083"/>
            <a:ext cx="2807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지금까지 팀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였습니다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334413" y="3326193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감사합니다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69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440051" y="297909"/>
            <a:ext cx="1030660" cy="400110"/>
            <a:chOff x="406799" y="347787"/>
            <a:chExt cx="1030660" cy="400110"/>
          </a:xfrm>
        </p:grpSpPr>
        <p:sp>
          <p:nvSpPr>
            <p:cNvPr id="33" name="TextBox 32"/>
            <p:cNvSpPr txBox="1"/>
            <p:nvPr/>
          </p:nvSpPr>
          <p:spPr>
            <a:xfrm>
              <a:off x="739832" y="34778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목차</a:t>
              </a:r>
              <a:endParaRPr lang="ko-KR" altLang="en-US" sz="2000" dirty="0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2839423" y="2243435"/>
            <a:ext cx="2460678" cy="1186289"/>
            <a:chOff x="994665" y="2613585"/>
            <a:chExt cx="2460678" cy="1186289"/>
          </a:xfrm>
        </p:grpSpPr>
        <p:sp>
          <p:nvSpPr>
            <p:cNvPr id="35" name="TextBox 34"/>
            <p:cNvSpPr txBox="1"/>
            <p:nvPr/>
          </p:nvSpPr>
          <p:spPr>
            <a:xfrm>
              <a:off x="994665" y="2613585"/>
              <a:ext cx="11528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01. </a:t>
              </a:r>
              <a:r>
                <a:rPr lang="ko-KR" altLang="en-US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서론</a:t>
              </a:r>
              <a:endParaRPr lang="ko-KR" altLang="en-US" sz="2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96391" y="3091988"/>
              <a:ext cx="21259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개발 배경 및 목표</a:t>
              </a:r>
              <a:endParaRPr lang="ko-KR" alt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96391" y="3461320"/>
              <a:ext cx="2258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프로젝트 개발 일정</a:t>
              </a:r>
              <a:endParaRPr lang="ko-KR" altLang="en-US" sz="16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413003" y="2242711"/>
            <a:ext cx="3425685" cy="1186289"/>
            <a:chOff x="3689478" y="2613585"/>
            <a:chExt cx="3425685" cy="1186289"/>
          </a:xfrm>
        </p:grpSpPr>
        <p:sp>
          <p:nvSpPr>
            <p:cNvPr id="38" name="TextBox 37"/>
            <p:cNvSpPr txBox="1"/>
            <p:nvPr/>
          </p:nvSpPr>
          <p:spPr>
            <a:xfrm>
              <a:off x="3689478" y="2613585"/>
              <a:ext cx="2358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02. </a:t>
              </a:r>
              <a:r>
                <a:rPr lang="ko-KR" altLang="en-US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주요 기능 소개</a:t>
              </a:r>
              <a:endParaRPr lang="ko-KR" altLang="en-US" sz="2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91204" y="3091988"/>
              <a:ext cx="1499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다이어그램</a:t>
              </a:r>
              <a:endParaRPr lang="ko-KR" alt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91204" y="3461320"/>
              <a:ext cx="3223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적용 </a:t>
              </a:r>
              <a:r>
                <a:rPr lang="ko-KR" altLang="en-US" sz="1600" dirty="0"/>
                <a:t>기술 및 시스템 </a:t>
              </a:r>
              <a:r>
                <a:rPr lang="ko-KR" altLang="en-US" sz="1600" dirty="0" err="1" smtClean="0"/>
                <a:t>아키텍쳐</a:t>
              </a:r>
              <a:endParaRPr lang="ko-KR" altLang="en-US" sz="16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839423" y="4086486"/>
            <a:ext cx="3148366" cy="816957"/>
            <a:chOff x="3689478" y="2613585"/>
            <a:chExt cx="3148366" cy="816957"/>
          </a:xfrm>
        </p:grpSpPr>
        <p:sp>
          <p:nvSpPr>
            <p:cNvPr id="44" name="TextBox 43"/>
            <p:cNvSpPr txBox="1"/>
            <p:nvPr/>
          </p:nvSpPr>
          <p:spPr>
            <a:xfrm>
              <a:off x="3689478" y="2613585"/>
              <a:ext cx="2268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03. </a:t>
              </a:r>
              <a:r>
                <a:rPr lang="ko-KR" altLang="en-US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프로그램 시연</a:t>
              </a:r>
              <a:endParaRPr lang="ko-KR" altLang="en-US" sz="2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91204" y="3091988"/>
              <a:ext cx="2946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사용자 입장과 관리자 입장</a:t>
              </a:r>
              <a:endParaRPr lang="ko-KR" altLang="en-US" sz="16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413003" y="4086486"/>
            <a:ext cx="3217638" cy="1173631"/>
            <a:chOff x="3689478" y="2613585"/>
            <a:chExt cx="3217638" cy="1173631"/>
          </a:xfrm>
        </p:grpSpPr>
        <p:sp>
          <p:nvSpPr>
            <p:cNvPr id="48" name="TextBox 47"/>
            <p:cNvSpPr txBox="1"/>
            <p:nvPr/>
          </p:nvSpPr>
          <p:spPr>
            <a:xfrm>
              <a:off x="3689478" y="2613585"/>
              <a:ext cx="11528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04. </a:t>
              </a:r>
              <a:r>
                <a:rPr lang="ko-KR" altLang="en-US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결론</a:t>
              </a:r>
              <a:endParaRPr lang="ko-KR" altLang="en-US" sz="2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91204" y="3091988"/>
              <a:ext cx="18485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smtClean="0"/>
                <a:t>문제 해결 과정</a:t>
              </a:r>
              <a:endParaRPr lang="ko-KR" alt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88341" y="3448662"/>
              <a:ext cx="30187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향후 개선 계획 및 질의응답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308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40051" y="297909"/>
            <a:ext cx="2582367" cy="400110"/>
            <a:chOff x="406799" y="347787"/>
            <a:chExt cx="2582367" cy="400110"/>
          </a:xfrm>
        </p:grpSpPr>
        <p:sp>
          <p:nvSpPr>
            <p:cNvPr id="13" name="TextBox 12"/>
            <p:cNvSpPr txBox="1"/>
            <p:nvPr/>
          </p:nvSpPr>
          <p:spPr>
            <a:xfrm>
              <a:off x="739832" y="347787"/>
              <a:ext cx="2249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개발 배경 및 목표</a:t>
              </a:r>
              <a:endParaRPr lang="ko-KR" altLang="en-US" sz="2000" dirty="0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2393481" y="1776668"/>
            <a:ext cx="8667757" cy="3861933"/>
            <a:chOff x="2401794" y="1776668"/>
            <a:chExt cx="8667757" cy="3861933"/>
          </a:xfrm>
        </p:grpSpPr>
        <p:sp>
          <p:nvSpPr>
            <p:cNvPr id="15" name="TextBox 14"/>
            <p:cNvSpPr txBox="1"/>
            <p:nvPr/>
          </p:nvSpPr>
          <p:spPr>
            <a:xfrm>
              <a:off x="3615451" y="1808132"/>
              <a:ext cx="2738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학습 </a:t>
              </a:r>
              <a:r>
                <a:rPr lang="ko-KR" altLang="en-US" dirty="0"/>
                <a:t>동기 부여의 필요성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401794" y="1776668"/>
              <a:ext cx="1188720" cy="432261"/>
            </a:xfrm>
            <a:prstGeom prst="roundRect">
              <a:avLst>
                <a:gd name="adj" fmla="val 39744"/>
              </a:avLst>
            </a:prstGeom>
            <a:solidFill>
              <a:srgbClr val="EFE6D9"/>
            </a:solidFill>
            <a:ln>
              <a:solidFill>
                <a:srgbClr val="EADF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배경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2401794" y="2404383"/>
              <a:ext cx="8257389" cy="1052849"/>
              <a:chOff x="2712536" y="4113008"/>
              <a:chExt cx="8257389" cy="105284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712536" y="4113008"/>
                <a:ext cx="74254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1. </a:t>
                </a:r>
                <a:r>
                  <a:rPr lang="ko-KR" altLang="en-US" sz="1600" dirty="0"/>
                  <a:t>기존 학습 플랫폼은 </a:t>
                </a:r>
                <a:r>
                  <a:rPr lang="ko-KR" altLang="en-US" sz="1600" dirty="0" err="1"/>
                  <a:t>일방향</a:t>
                </a:r>
                <a:r>
                  <a:rPr lang="ko-KR" altLang="en-US" sz="1600" dirty="0"/>
                  <a:t> 콘텐츠 제공에 머물러 학습자의 지속적인 참여를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712536" y="4456693"/>
                <a:ext cx="66351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   </a:t>
                </a:r>
                <a:r>
                  <a:rPr lang="ko-KR" altLang="en-US" sz="1600" dirty="0"/>
                  <a:t>유도하기 어렵고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그 결과 학습 </a:t>
                </a:r>
                <a:r>
                  <a:rPr lang="ko-KR" altLang="en-US" sz="1600" dirty="0" err="1"/>
                  <a:t>완료율이</a:t>
                </a:r>
                <a:r>
                  <a:rPr lang="ko-KR" altLang="en-US" sz="1600" dirty="0"/>
                  <a:t> 낮으며 중도 </a:t>
                </a:r>
                <a:r>
                  <a:rPr lang="ko-KR" altLang="en-US" sz="1600" dirty="0" err="1"/>
                  <a:t>포기율이</a:t>
                </a:r>
                <a:r>
                  <a:rPr lang="ko-KR" altLang="en-US" sz="1600" dirty="0"/>
                  <a:t> 높음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712536" y="4827303"/>
                <a:ext cx="8257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2. </a:t>
                </a:r>
                <a:r>
                  <a:rPr lang="ko-KR" altLang="en-US" sz="1600" dirty="0"/>
                  <a:t>자기주도 학습 환경에서도 동기 부여 장치의 부재가 학습 지속에 큰 장애 요소로 작용</a:t>
                </a:r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2401794" y="4005884"/>
              <a:ext cx="1188720" cy="432261"/>
            </a:xfrm>
            <a:prstGeom prst="roundRect">
              <a:avLst>
                <a:gd name="adj" fmla="val 39744"/>
              </a:avLst>
            </a:prstGeom>
            <a:solidFill>
              <a:srgbClr val="D4EBF8"/>
            </a:solidFill>
            <a:ln>
              <a:solidFill>
                <a:srgbClr val="C3E3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목표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401794" y="4585752"/>
              <a:ext cx="8667757" cy="1052849"/>
              <a:chOff x="2712536" y="4113008"/>
              <a:chExt cx="8667757" cy="105284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712536" y="4113008"/>
                <a:ext cx="78422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1. </a:t>
                </a:r>
                <a:r>
                  <a:rPr lang="ko-KR" altLang="en-US" sz="1600" dirty="0"/>
                  <a:t>학습</a:t>
                </a:r>
                <a:r>
                  <a:rPr lang="en-US" altLang="ko-KR" sz="1600" dirty="0"/>
                  <a:t>–</a:t>
                </a:r>
                <a:r>
                  <a:rPr lang="ko-KR" altLang="en-US" sz="1600" dirty="0"/>
                  <a:t>평가</a:t>
                </a:r>
                <a:r>
                  <a:rPr lang="en-US" altLang="ko-KR" sz="1600" dirty="0"/>
                  <a:t>–</a:t>
                </a:r>
                <a:r>
                  <a:rPr lang="ko-KR" altLang="en-US" sz="1600" dirty="0"/>
                  <a:t>보상이 연결된 선순환 구조를 마련하여 지속 가능한 학습 환경을 조성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712536" y="4473319"/>
                <a:ext cx="60500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2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포인트 시스템을 도입해 학습 동기를 강화하고 참여율을 높임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712536" y="4827303"/>
                <a:ext cx="8667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3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직관적이고 접근성 높은 인터페이스를 통해 누구나 쉽게 이용할 수 있는 학습 플랫폼 제공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26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40051" y="297909"/>
            <a:ext cx="2749079" cy="400110"/>
            <a:chOff x="406799" y="347787"/>
            <a:chExt cx="2749079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739832" y="347787"/>
              <a:ext cx="2416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프로젝트 개발 일정</a:t>
              </a:r>
              <a:endParaRPr lang="ko-KR" altLang="en-US" sz="2000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01" y="2041825"/>
            <a:ext cx="7971449" cy="318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1889869" cy="400110"/>
            <a:chOff x="406799" y="347787"/>
            <a:chExt cx="1889869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사용자 역할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13" y="1504152"/>
            <a:ext cx="7715574" cy="449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5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1889869" cy="400110"/>
            <a:chOff x="406799" y="347787"/>
            <a:chExt cx="1889869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관리자 역할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378" y="1521229"/>
            <a:ext cx="4899244" cy="481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710607" cy="400110"/>
            <a:chOff x="406799" y="347787"/>
            <a:chExt cx="2710607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377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데이터 베이스 </a:t>
              </a:r>
              <a:r>
                <a:rPr lang="en-US" altLang="ko-KR" sz="2000" dirty="0" smtClean="0"/>
                <a:t>ERD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58" y="1390210"/>
            <a:ext cx="5860059" cy="49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2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비디오 </a:t>
            </a:r>
            <a:r>
              <a:rPr lang="en-US" altLang="ko-KR" dirty="0"/>
              <a:t>: YouTube Embed API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3954537" cy="400110"/>
            <a:chOff x="406799" y="347787"/>
            <a:chExt cx="3954537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36215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적용 기술 및 시스템 </a:t>
              </a:r>
              <a:r>
                <a:rPr lang="ko-KR" altLang="en-US" sz="2000" dirty="0" err="1" smtClean="0"/>
                <a:t>아키텍쳐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046" y="1418826"/>
            <a:ext cx="2641620" cy="4720251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6096000" y="1546024"/>
            <a:ext cx="4854643" cy="2128058"/>
            <a:chOff x="5561203" y="1180407"/>
            <a:chExt cx="4854643" cy="212805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561203" y="1180407"/>
              <a:ext cx="4854643" cy="2128058"/>
            </a:xfrm>
            <a:prstGeom prst="roundRect">
              <a:avLst/>
            </a:prstGeom>
            <a:solidFill>
              <a:srgbClr val="FFEBEB"/>
            </a:solidFill>
            <a:ln>
              <a:solidFill>
                <a:srgbClr val="FF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32212" y="130509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백엔드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88696" y="1320486"/>
              <a:ext cx="2510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/>
                <a:t>프레임워크 </a:t>
              </a:r>
              <a:r>
                <a:rPr lang="en-US" altLang="ko-KR" sz="1600" dirty="0"/>
                <a:t>: Spring </a:t>
              </a:r>
              <a:r>
                <a:rPr lang="en-US" altLang="ko-KR" sz="1600" dirty="0" smtClean="0"/>
                <a:t>Boot</a:t>
              </a:r>
              <a:endParaRPr lang="en-US" altLang="ko-KR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89297" y="1634101"/>
              <a:ext cx="1165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언어 </a:t>
              </a:r>
              <a:r>
                <a:rPr lang="en-US" altLang="ko-KR" sz="1600" dirty="0"/>
                <a:t>: </a:t>
              </a:r>
              <a:r>
                <a:rPr lang="en-US" altLang="ko-KR" sz="1600" dirty="0" smtClean="0"/>
                <a:t>Java</a:t>
              </a:r>
              <a:endParaRPr lang="en-US" altLang="ko-KR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80383" y="1961002"/>
              <a:ext cx="28547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데이터 접근 </a:t>
              </a:r>
              <a:r>
                <a:rPr lang="en-US" altLang="ko-KR" sz="1600" dirty="0"/>
                <a:t>: JDBC </a:t>
              </a:r>
              <a:r>
                <a:rPr lang="en-US" altLang="ko-KR" sz="1600" dirty="0" smtClean="0"/>
                <a:t>Template</a:t>
              </a:r>
              <a:endParaRPr lang="en-US" altLang="ko-KR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85962" y="2284799"/>
              <a:ext cx="26064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/>
                <a:t>웹서버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: </a:t>
              </a:r>
              <a:r>
                <a:rPr lang="en-US" altLang="ko-KR" sz="1600" dirty="0" err="1"/>
                <a:t>Embedde</a:t>
              </a:r>
              <a:r>
                <a:rPr lang="en-US" altLang="ko-KR" sz="1600" dirty="0"/>
                <a:t> </a:t>
              </a:r>
              <a:r>
                <a:rPr lang="en-US" altLang="ko-KR" sz="1600" dirty="0" smtClean="0"/>
                <a:t>Tomcat</a:t>
              </a:r>
              <a:endParaRPr lang="en-US" altLang="ko-KR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86012" y="2587782"/>
              <a:ext cx="18758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빌드 도구 </a:t>
              </a:r>
              <a:r>
                <a:rPr lang="en-US" altLang="ko-KR" sz="1600" dirty="0"/>
                <a:t>: </a:t>
              </a:r>
              <a:r>
                <a:rPr lang="en-US" altLang="ko-KR" sz="1600" dirty="0" err="1" smtClean="0"/>
                <a:t>Gradle</a:t>
              </a:r>
              <a:endParaRPr lang="en-US" altLang="ko-KR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77649" y="2901397"/>
              <a:ext cx="23727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세션 관리 </a:t>
              </a:r>
              <a:r>
                <a:rPr lang="en-US" altLang="ko-KR" sz="1600" dirty="0"/>
                <a:t>: </a:t>
              </a:r>
              <a:r>
                <a:rPr lang="en-US" altLang="ko-KR" sz="1600" dirty="0" err="1" smtClean="0"/>
                <a:t>HttpSession</a:t>
              </a:r>
              <a:endParaRPr lang="en-US" altLang="ko-KR" sz="16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108207" y="3849450"/>
            <a:ext cx="4842436" cy="857624"/>
            <a:chOff x="5573411" y="3406806"/>
            <a:chExt cx="4842436" cy="85762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5573411" y="3406806"/>
              <a:ext cx="4842436" cy="85762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01379" y="347959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/>
                <a:t>프론트엔드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85962" y="3503229"/>
              <a:ext cx="24272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템플릿 엔진 </a:t>
              </a:r>
              <a:r>
                <a:rPr lang="en-US" altLang="ko-KR" sz="1600" dirty="0"/>
                <a:t>: </a:t>
              </a:r>
              <a:r>
                <a:rPr lang="en-US" altLang="ko-KR" sz="1600" dirty="0" err="1" smtClean="0"/>
                <a:t>Thymeleaf</a:t>
              </a:r>
              <a:endParaRPr lang="en-US" altLang="ko-KR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02588" y="3831336"/>
              <a:ext cx="2154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/>
                <a:t>HTML/CSS/JavaScript</a:t>
              </a:r>
              <a:endParaRPr lang="en-US" altLang="ko-KR" sz="16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099613" y="4882442"/>
            <a:ext cx="4851030" cy="1256635"/>
            <a:chOff x="5564817" y="4362769"/>
            <a:chExt cx="4851030" cy="1256635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5564817" y="4362769"/>
              <a:ext cx="4851030" cy="125663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96504" y="4442416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데이터 베이스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27336" y="481714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/>
                <a:t>파일 처리</a:t>
              </a:r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85043" y="5183000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외부 </a:t>
              </a:r>
              <a:r>
                <a:rPr lang="en-US" altLang="ko-KR" dirty="0" smtClean="0"/>
                <a:t>API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02588" y="4457805"/>
              <a:ext cx="1598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DBMS : </a:t>
              </a:r>
              <a:r>
                <a:rPr lang="en-US" altLang="ko-KR" sz="1600" dirty="0" smtClean="0"/>
                <a:t>MySQL</a:t>
              </a:r>
              <a:endParaRPr lang="en-US" altLang="ko-KR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85962" y="4832538"/>
              <a:ext cx="28491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이미지 업로드 </a:t>
              </a:r>
              <a:r>
                <a:rPr lang="en-US" altLang="ko-KR" sz="1600" dirty="0"/>
                <a:t>: </a:t>
              </a:r>
              <a:r>
                <a:rPr lang="en-US" altLang="ko-KR" sz="1600" dirty="0" err="1" smtClean="0"/>
                <a:t>MultipartFile</a:t>
              </a:r>
              <a:endParaRPr lang="en-US" altLang="ko-KR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85962" y="5198073"/>
              <a:ext cx="2866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비디오 </a:t>
              </a:r>
              <a:r>
                <a:rPr lang="en-US" altLang="ko-KR" sz="1600" dirty="0"/>
                <a:t>: YouTube Embed </a:t>
              </a:r>
              <a:r>
                <a:rPr lang="en-US" altLang="ko-KR" sz="1600" dirty="0" smtClean="0"/>
                <a:t>API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00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379</Words>
  <Application>Microsoft Office PowerPoint</Application>
  <PresentationFormat>와이드스크린</PresentationFormat>
  <Paragraphs>93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전주 완판본 순B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dw-019</dc:creator>
  <cp:lastModifiedBy>DW</cp:lastModifiedBy>
  <cp:revision>59</cp:revision>
  <dcterms:created xsi:type="dcterms:W3CDTF">2025-10-01T03:16:10Z</dcterms:created>
  <dcterms:modified xsi:type="dcterms:W3CDTF">2025-10-13T05:18:08Z</dcterms:modified>
</cp:coreProperties>
</file>