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72" r:id="rId10"/>
    <p:sldId id="268" r:id="rId11"/>
    <p:sldId id="286" r:id="rId12"/>
    <p:sldId id="283" r:id="rId13"/>
    <p:sldId id="277" r:id="rId14"/>
    <p:sldId id="278" r:id="rId15"/>
    <p:sldId id="280" r:id="rId16"/>
    <p:sldId id="281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945C"/>
    <a:srgbClr val="E2A16F"/>
    <a:srgbClr val="FFDDB3"/>
    <a:srgbClr val="FFF0DD"/>
    <a:srgbClr val="72A3B2"/>
    <a:srgbClr val="86B0BD"/>
    <a:srgbClr val="BABDBE"/>
    <a:srgbClr val="D1D3D4"/>
    <a:srgbClr val="FFFFFF"/>
    <a:srgbClr val="EA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2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4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960" y="2423319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2610" y="1628519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9156" y="2404495"/>
            <a:ext cx="10452844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71129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474606" y="6006353"/>
            <a:ext cx="132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발표자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팀</a:t>
            </a:r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21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핵심 기능 시연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2396832" y="1389285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6832" y="2003364"/>
            <a:ext cx="7421809" cy="1404852"/>
            <a:chOff x="1981196" y="2826329"/>
            <a:chExt cx="7421809" cy="1404852"/>
          </a:xfrm>
        </p:grpSpPr>
        <p:sp>
          <p:nvSpPr>
            <p:cNvPr id="23" name="타원 22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608BC1"/>
            </a:solidFill>
            <a:ln>
              <a:solidFill>
                <a:srgbClr val="518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퀴즈풀기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1F509A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포인트 사용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2396832" y="3849852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96832" y="4463931"/>
            <a:ext cx="7421809" cy="1404852"/>
            <a:chOff x="1981196" y="2826329"/>
            <a:chExt cx="7421809" cy="1404852"/>
          </a:xfrm>
        </p:grpSpPr>
        <p:sp>
          <p:nvSpPr>
            <p:cNvPr id="18" name="타원 17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D1D3D4"/>
            </a:solidFill>
            <a:ln>
              <a:solidFill>
                <a:srgbClr val="BAB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86B0BD"/>
            </a:solidFill>
            <a:ln>
              <a:solidFill>
                <a:srgbClr val="72A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ko-KR" altLang="en-US" dirty="0" smtClean="0">
                  <a:solidFill>
                    <a:schemeClr val="tx1"/>
                  </a:solidFill>
                </a:rPr>
                <a:t>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FFF0DD"/>
            </a:solidFill>
            <a:ln>
              <a:solidFill>
                <a:srgbClr val="FFDD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댓글관리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E2A16F"/>
            </a:solidFill>
            <a:ln>
              <a:solidFill>
                <a:srgbClr val="DE9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상점관리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회원관리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249105" y="2472230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학습하기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15111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퀴즈풀기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9400">
            <a:off x="8124413" y="2821365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공지사항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06799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댓글관리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상점관리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1" y="1414013"/>
            <a:ext cx="10058400" cy="4809600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472529" y="1460496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문제 해결 과정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144852" y="2346557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초반 프로젝트를 시작할 때 설계와 구조를 제대로 </a:t>
            </a:r>
            <a:r>
              <a:rPr lang="ko-KR" altLang="en-US" sz="1600" smtClean="0"/>
              <a:t>잡지 못해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4852" y="3889998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잦은 수정으로 인해 진행 과정이 </a:t>
            </a:r>
            <a:r>
              <a:rPr lang="ko-KR" altLang="en-US" sz="1600" dirty="0" err="1" smtClean="0"/>
              <a:t>수월하진</a:t>
            </a:r>
            <a:r>
              <a:rPr lang="ko-KR" altLang="en-US" sz="1600" dirty="0" smtClean="0"/>
              <a:t> 않았지만 그럴 때마다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4852" y="2685111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중간 과정에서 수정할 부분이 많아 어려움이 있었음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44852" y="4231211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팀원들과 소통하며 문제점을 빠르게 파악하고 해결하는 과정에서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44852" y="4572595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앞으로는 프로젝트를 진행할 때 초반에 설계와 구조를 좀 더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144852" y="4911149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체계적으로 세우고 시작하는 것이 중요하다는 걸 깨닫게 됨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61477" y="3332039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608BC1"/>
          </a:solidFill>
          <a:ln>
            <a:solidFill>
              <a:srgbClr val="518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해결 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61477" y="1789042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6" idx="2"/>
          </p:cNvCxnSpPr>
          <p:nvPr/>
        </p:nvCxnSpPr>
        <p:spPr>
          <a:xfrm flipH="1">
            <a:off x="5494713" y="267738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489171" y="423186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169429" y="3429000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6649" y="3727261"/>
            <a:ext cx="3915295" cy="997527"/>
          </a:xfrm>
          <a:prstGeom prst="roundRect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76649" y="2178620"/>
            <a:ext cx="3915295" cy="997527"/>
          </a:xfrm>
          <a:prstGeom prst="roundRect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91744" y="2930236"/>
            <a:ext cx="3915295" cy="997527"/>
          </a:xfrm>
          <a:prstGeom prst="roundRect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향후 개선 계획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76169" y="249148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 타이머 기능 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7289" y="310583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시간 및</a:t>
            </a:r>
            <a:endParaRPr lang="en-US" altLang="ko-KR" dirty="0" smtClean="0"/>
          </a:p>
          <a:p>
            <a:r>
              <a:rPr lang="ko-KR" altLang="en-US" dirty="0" smtClean="0"/>
              <a:t>퀴즈 점수 통계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2858" y="404135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활용한 자동 문제 출제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2140527"/>
            <a:ext cx="0" cy="273488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017029" y="2598413"/>
            <a:ext cx="157942" cy="157942"/>
          </a:xfrm>
          <a:prstGeom prst="ellipse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17029" y="3350029"/>
            <a:ext cx="157942" cy="157942"/>
          </a:xfrm>
          <a:prstGeom prst="ellipse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11487" y="4148051"/>
            <a:ext cx="157942" cy="157942"/>
          </a:xfrm>
          <a:prstGeom prst="ellipse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8832" y="2999313"/>
            <a:ext cx="859371" cy="859371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69213" y="2246463"/>
            <a:ext cx="859371" cy="859371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130" y="3796338"/>
            <a:ext cx="859371" cy="859371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287140" cy="400110"/>
            <a:chOff x="406799" y="347787"/>
            <a:chExt cx="128714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마무리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92410" y="2926083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지금까지 팀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였습니다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413" y="332619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감사합니다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69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1002" y="1580153"/>
            <a:ext cx="1557423" cy="150360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40051" y="297909"/>
            <a:ext cx="1633389" cy="400110"/>
            <a:chOff x="406799" y="347787"/>
            <a:chExt cx="1633389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739832" y="34778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팀원 소개</a:t>
              </a:r>
              <a:endParaRPr lang="ko-KR" altLang="en-US" sz="20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563255" y="3088294"/>
            <a:ext cx="2452916" cy="739213"/>
            <a:chOff x="3563255" y="3088294"/>
            <a:chExt cx="2452916" cy="739213"/>
          </a:xfrm>
        </p:grpSpPr>
        <p:sp>
          <p:nvSpPr>
            <p:cNvPr id="14" name="TextBox 13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팀장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김상엽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3255" y="3488953"/>
              <a:ext cx="2452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프로젝트 총괄 및 </a:t>
              </a:r>
              <a:r>
                <a:rPr lang="ko-KR" altLang="en-US" sz="1600" dirty="0" err="1"/>
                <a:t>백엔드</a:t>
              </a:r>
              <a:endParaRPr lang="ko-KR" altLang="en-US" sz="16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48578" y="3083757"/>
            <a:ext cx="1327608" cy="743750"/>
            <a:chOff x="4125910" y="3088294"/>
            <a:chExt cx="1327608" cy="743750"/>
          </a:xfrm>
        </p:grpSpPr>
        <p:sp>
          <p:nvSpPr>
            <p:cNvPr id="23" name="TextBox 22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박도재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89603" y="349349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백엔드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00360" y="5453186"/>
            <a:ext cx="1327608" cy="761285"/>
            <a:chOff x="4125910" y="3088294"/>
            <a:chExt cx="1327608" cy="761285"/>
          </a:xfrm>
        </p:grpSpPr>
        <p:sp>
          <p:nvSpPr>
            <p:cNvPr id="26" name="TextBox 25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천이슬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4420" y="351102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33261" y="5453186"/>
            <a:ext cx="1327608" cy="755236"/>
            <a:chOff x="4125910" y="3088294"/>
            <a:chExt cx="1327608" cy="755236"/>
          </a:xfrm>
        </p:grpSpPr>
        <p:sp>
          <p:nvSpPr>
            <p:cNvPr id="29" name="TextBox 28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신동빈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18405" y="3504976"/>
              <a:ext cx="934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DB </a:t>
              </a:r>
              <a:r>
                <a:rPr lang="ko-KR" altLang="en-US" sz="1600" dirty="0" smtClean="0"/>
                <a:t>설계</a:t>
              </a:r>
              <a:endParaRPr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58414" y="5453186"/>
            <a:ext cx="1327608" cy="756812"/>
            <a:chOff x="4125910" y="3088294"/>
            <a:chExt cx="1327608" cy="756812"/>
          </a:xfrm>
        </p:grpSpPr>
        <p:sp>
          <p:nvSpPr>
            <p:cNvPr id="32" name="TextBox 31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전우진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0944" y="3506552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자료 조사</a:t>
              </a:r>
              <a:endParaRPr lang="ko-KR" altLang="en-US" sz="16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33668" y="1580153"/>
            <a:ext cx="1557423" cy="150360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14479" y="3946081"/>
            <a:ext cx="1557423" cy="150360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85452" y="3972690"/>
            <a:ext cx="1557423" cy="1503604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43505" y="3957634"/>
            <a:ext cx="1557423" cy="1503604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40051" y="297909"/>
            <a:ext cx="1030660" cy="400110"/>
            <a:chOff x="406799" y="347787"/>
            <a:chExt cx="1030660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39832" y="34778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목차</a:t>
              </a:r>
              <a:endParaRPr lang="ko-KR" altLang="en-US" sz="2000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2839423" y="2243435"/>
            <a:ext cx="2460678" cy="1186289"/>
            <a:chOff x="994665" y="2613585"/>
            <a:chExt cx="2460678" cy="1186289"/>
          </a:xfrm>
        </p:grpSpPr>
        <p:sp>
          <p:nvSpPr>
            <p:cNvPr id="35" name="TextBox 34"/>
            <p:cNvSpPr txBox="1"/>
            <p:nvPr/>
          </p:nvSpPr>
          <p:spPr>
            <a:xfrm>
              <a:off x="994665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01.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서론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96391" y="3091988"/>
              <a:ext cx="2125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개발 배경 및 목표</a:t>
              </a:r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6391" y="3461320"/>
              <a:ext cx="2258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프로젝트 개발 일정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13003" y="2242711"/>
            <a:ext cx="3425685" cy="1186289"/>
            <a:chOff x="3689478" y="2613585"/>
            <a:chExt cx="3425685" cy="1186289"/>
          </a:xfrm>
        </p:grpSpPr>
        <p:sp>
          <p:nvSpPr>
            <p:cNvPr id="38" name="TextBox 37"/>
            <p:cNvSpPr txBox="1"/>
            <p:nvPr/>
          </p:nvSpPr>
          <p:spPr>
            <a:xfrm>
              <a:off x="3689478" y="2613585"/>
              <a:ext cx="2358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02.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주요 기능 소개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1204" y="3091988"/>
              <a:ext cx="1499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다이어그램</a:t>
              </a:r>
              <a:endParaRPr lang="ko-KR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204" y="3461320"/>
              <a:ext cx="3223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적용 </a:t>
              </a:r>
              <a:r>
                <a:rPr lang="ko-KR" altLang="en-US" sz="1600" dirty="0"/>
                <a:t>기술 및 시스템 </a:t>
              </a:r>
              <a:r>
                <a:rPr lang="ko-KR" altLang="en-US" sz="1600" dirty="0" err="1" smtClean="0"/>
                <a:t>아키텍쳐</a:t>
              </a:r>
              <a:endParaRPr lang="ko-KR" altLang="en-US" sz="1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39423" y="4086486"/>
            <a:ext cx="3148366" cy="816957"/>
            <a:chOff x="3689478" y="2613585"/>
            <a:chExt cx="3148366" cy="816957"/>
          </a:xfrm>
        </p:grpSpPr>
        <p:sp>
          <p:nvSpPr>
            <p:cNvPr id="44" name="TextBox 43"/>
            <p:cNvSpPr txBox="1"/>
            <p:nvPr/>
          </p:nvSpPr>
          <p:spPr>
            <a:xfrm>
              <a:off x="3689478" y="2613585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03.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프로그램 시연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204" y="3091988"/>
              <a:ext cx="2946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사용자 입장과 관리자 입장</a:t>
              </a:r>
              <a:endParaRPr lang="ko-KR" altLang="en-US" sz="16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13003" y="4086486"/>
            <a:ext cx="3217638" cy="1173631"/>
            <a:chOff x="3689478" y="2613585"/>
            <a:chExt cx="3217638" cy="1173631"/>
          </a:xfrm>
        </p:grpSpPr>
        <p:sp>
          <p:nvSpPr>
            <p:cNvPr id="48" name="TextBox 47"/>
            <p:cNvSpPr txBox="1"/>
            <p:nvPr/>
          </p:nvSpPr>
          <p:spPr>
            <a:xfrm>
              <a:off x="3689478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04.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결론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91204" y="3091988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문제 해결 과정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8341" y="3448662"/>
              <a:ext cx="3018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향후 개선 계획 및 질의응답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0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0051" y="297909"/>
            <a:ext cx="2582367" cy="400110"/>
            <a:chOff x="406799" y="347787"/>
            <a:chExt cx="2582367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739832" y="347787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개발 배경 및 목표</a:t>
              </a:r>
              <a:endParaRPr lang="ko-KR" altLang="en-US" sz="2000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393481" y="1776668"/>
            <a:ext cx="8667757" cy="3861933"/>
            <a:chOff x="2401794" y="1776668"/>
            <a:chExt cx="8667757" cy="3861933"/>
          </a:xfrm>
        </p:grpSpPr>
        <p:sp>
          <p:nvSpPr>
            <p:cNvPr id="15" name="TextBox 14"/>
            <p:cNvSpPr txBox="1"/>
            <p:nvPr/>
          </p:nvSpPr>
          <p:spPr>
            <a:xfrm>
              <a:off x="3615451" y="180813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학습 </a:t>
              </a:r>
              <a:r>
                <a:rPr lang="ko-KR" altLang="en-US" dirty="0"/>
                <a:t>동기 부여의 필요성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01794" y="1776668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배경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01794" y="2404383"/>
              <a:ext cx="8257389" cy="1052849"/>
              <a:chOff x="2712536" y="4113008"/>
              <a:chExt cx="8257389" cy="105284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12536" y="4113008"/>
                <a:ext cx="74254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기존 학습 플랫폼은 </a:t>
                </a:r>
                <a:r>
                  <a:rPr lang="ko-KR" altLang="en-US" sz="1600" dirty="0" err="1"/>
                  <a:t>일방향</a:t>
                </a:r>
                <a:r>
                  <a:rPr lang="ko-KR" altLang="en-US" sz="1600" dirty="0"/>
                  <a:t> 콘텐츠 제공에 머물러 학습자의 지속적인 참여를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12536" y="4456693"/>
                <a:ext cx="6635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   </a:t>
                </a:r>
                <a:r>
                  <a:rPr lang="ko-KR" altLang="en-US" sz="1600" dirty="0"/>
                  <a:t>유도하기 어렵고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결과 학습 </a:t>
                </a:r>
                <a:r>
                  <a:rPr lang="ko-KR" altLang="en-US" sz="1600" dirty="0" err="1"/>
                  <a:t>완료율이</a:t>
                </a:r>
                <a:r>
                  <a:rPr lang="ko-KR" altLang="en-US" sz="1600" dirty="0"/>
                  <a:t> 낮으며 중도 </a:t>
                </a:r>
                <a:r>
                  <a:rPr lang="ko-KR" altLang="en-US" sz="1600" dirty="0" err="1"/>
                  <a:t>포기율이</a:t>
                </a:r>
                <a:r>
                  <a:rPr lang="ko-KR" altLang="en-US" sz="1600" dirty="0"/>
                  <a:t> 높음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12536" y="4827303"/>
                <a:ext cx="825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2. </a:t>
                </a:r>
                <a:r>
                  <a:rPr lang="ko-KR" altLang="en-US" sz="1600" dirty="0"/>
                  <a:t>자기주도 학습 환경에서도 동기 부여 장치의 부재가 학습 지속에 큰 장애 요소로 작용</a:t>
                </a:r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2401794" y="4005884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목표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401794" y="4585752"/>
              <a:ext cx="8667757" cy="1052849"/>
              <a:chOff x="2712536" y="4113008"/>
              <a:chExt cx="8667757" cy="105284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12536" y="4113008"/>
                <a:ext cx="784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학습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평가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보상이 연결된 선순환 구조를 마련하여 지속 가능한 학습 환경을 조성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12536" y="4473319"/>
                <a:ext cx="6050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포인트 시스템을 도입해 학습 동기를 강화하고 참여율을 높임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12536" y="4827303"/>
                <a:ext cx="8667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3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직관적이고 접근성 높은 인터페이스를 통해 누구나 쉽게 이용할 수 있는 학습 플랫폼 제공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6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40051" y="297909"/>
            <a:ext cx="2749079" cy="400110"/>
            <a:chOff x="406799" y="347787"/>
            <a:chExt cx="274907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739832" y="34778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프로젝트 개발 일정</a:t>
              </a:r>
              <a:endParaRPr lang="ko-KR" altLang="en-US" sz="20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01" y="2041825"/>
            <a:ext cx="7971449" cy="31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889869" cy="400110"/>
            <a:chOff x="406799" y="347787"/>
            <a:chExt cx="188986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사용자 역할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3" y="1504152"/>
            <a:ext cx="7715574" cy="44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889869" cy="400110"/>
            <a:chOff x="406799" y="347787"/>
            <a:chExt cx="188986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관리자 역할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78" y="1521229"/>
            <a:ext cx="4899244" cy="48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659311" cy="400110"/>
            <a:chOff x="406799" y="347787"/>
            <a:chExt cx="2659311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클래스 다이어그램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09" y="1787236"/>
            <a:ext cx="8281382" cy="3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: YouTube Embed API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3954537" cy="400110"/>
            <a:chOff x="406799" y="347787"/>
            <a:chExt cx="395453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621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적용 기술 및 시스템 </a:t>
              </a:r>
              <a:r>
                <a:rPr lang="ko-KR" altLang="en-US" sz="2000" dirty="0" err="1" smtClean="0"/>
                <a:t>아키텍쳐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46" y="1418826"/>
            <a:ext cx="2641620" cy="47202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096000" y="1546024"/>
            <a:ext cx="4854643" cy="2128058"/>
            <a:chOff x="5561203" y="1180407"/>
            <a:chExt cx="4854643" cy="212805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61203" y="1180407"/>
              <a:ext cx="4854643" cy="2128058"/>
            </a:xfrm>
            <a:prstGeom prst="roundRect">
              <a:avLst/>
            </a:prstGeom>
            <a:solidFill>
              <a:srgbClr val="FFEBEB"/>
            </a:solidFill>
            <a:ln>
              <a:solidFill>
                <a:srgbClr val="FF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2212" y="13050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백엔드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88696" y="1320486"/>
              <a:ext cx="2510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프레임워크 </a:t>
              </a:r>
              <a:r>
                <a:rPr lang="en-US" altLang="ko-KR" sz="1600" dirty="0"/>
                <a:t>: Spring </a:t>
              </a:r>
              <a:r>
                <a:rPr lang="en-US" altLang="ko-KR" sz="1600" dirty="0" smtClean="0"/>
                <a:t>Boot</a:t>
              </a:r>
              <a:endParaRPr lang="en-US" altLang="ko-KR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9297" y="1634101"/>
              <a:ext cx="1165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언어 </a:t>
              </a:r>
              <a:r>
                <a:rPr lang="en-US" altLang="ko-KR" sz="1600" dirty="0"/>
                <a:t>: </a:t>
              </a:r>
              <a:r>
                <a:rPr lang="en-US" altLang="ko-KR" sz="1600" dirty="0" smtClean="0"/>
                <a:t>Java</a:t>
              </a:r>
              <a:endParaRPr lang="en-US" altLang="ko-KR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0383" y="1961002"/>
              <a:ext cx="28547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데이터 접근 </a:t>
              </a:r>
              <a:r>
                <a:rPr lang="en-US" altLang="ko-KR" sz="1600" dirty="0"/>
                <a:t>: JDBC </a:t>
              </a:r>
              <a:r>
                <a:rPr lang="en-US" altLang="ko-KR" sz="1600" dirty="0" smtClean="0"/>
                <a:t>Template</a:t>
              </a:r>
              <a:endParaRPr lang="en-US" altLang="ko-KR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5962" y="2284799"/>
              <a:ext cx="2606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웹서버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: </a:t>
              </a:r>
              <a:r>
                <a:rPr lang="en-US" altLang="ko-KR" sz="1600" dirty="0" err="1"/>
                <a:t>Embedde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Tomcat</a:t>
              </a:r>
              <a:endParaRPr lang="en-US" altLang="ko-KR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86012" y="2587782"/>
              <a:ext cx="1875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빌드 도구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Gradle</a:t>
              </a:r>
              <a:endParaRPr lang="en-US" altLang="ko-KR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77649" y="2901397"/>
              <a:ext cx="237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세션 관리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HttpSession</a:t>
              </a:r>
              <a:endParaRPr lang="en-US" altLang="ko-KR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08207" y="3849450"/>
            <a:ext cx="4842436" cy="857624"/>
            <a:chOff x="5573411" y="3406806"/>
            <a:chExt cx="4842436" cy="8576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573411" y="3406806"/>
              <a:ext cx="4842436" cy="85762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1379" y="34795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프론트엔드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5962" y="3503229"/>
              <a:ext cx="2427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템플릿 엔진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Thymeleaf</a:t>
              </a:r>
              <a:endParaRPr lang="en-US" altLang="ko-KR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02588" y="3831336"/>
              <a:ext cx="2154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HTML/CSS/JavaScript</a:t>
              </a:r>
              <a:endParaRPr lang="en-US" altLang="ko-KR" sz="16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099613" y="4882442"/>
            <a:ext cx="4851030" cy="1256635"/>
            <a:chOff x="5564817" y="4362769"/>
            <a:chExt cx="4851030" cy="125663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564817" y="4362769"/>
              <a:ext cx="4851030" cy="12566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96504" y="444241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데이터 베이스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7336" y="48171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/>
                <a:t>파일 처리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85043" y="5183000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외부 </a:t>
              </a:r>
              <a:r>
                <a:rPr lang="en-US" altLang="ko-KR" dirty="0" smtClean="0"/>
                <a:t>API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02588" y="4457805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DBMS : </a:t>
              </a:r>
              <a:r>
                <a:rPr lang="en-US" altLang="ko-KR" sz="1600" dirty="0" smtClean="0"/>
                <a:t>MySQL</a:t>
              </a:r>
              <a:endParaRPr lang="en-US" altLang="ko-K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5962" y="4832538"/>
              <a:ext cx="28491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이미지 업로드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MultipartFile</a:t>
              </a:r>
              <a:endParaRPr lang="en-US" altLang="ko-K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85962" y="5198073"/>
              <a:ext cx="2866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비디오 </a:t>
              </a:r>
              <a:r>
                <a:rPr lang="en-US" altLang="ko-KR" sz="1600" dirty="0"/>
                <a:t>: YouTube Embed </a:t>
              </a:r>
              <a:r>
                <a:rPr lang="en-US" altLang="ko-KR" sz="1600" dirty="0" smtClean="0"/>
                <a:t>API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0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362</Words>
  <Application>Microsoft Office PowerPoint</Application>
  <PresentationFormat>와이드스크린</PresentationFormat>
  <Paragraphs>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전주 완판본 순B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dw-019</dc:creator>
  <cp:lastModifiedBy>DW</cp:lastModifiedBy>
  <cp:revision>53</cp:revision>
  <dcterms:created xsi:type="dcterms:W3CDTF">2025-10-01T03:16:10Z</dcterms:created>
  <dcterms:modified xsi:type="dcterms:W3CDTF">2025-10-02T03:28:26Z</dcterms:modified>
</cp:coreProperties>
</file>