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87" r:id="rId9"/>
    <p:sldId id="264" r:id="rId10"/>
    <p:sldId id="272" r:id="rId11"/>
    <p:sldId id="268" r:id="rId12"/>
    <p:sldId id="286" r:id="rId13"/>
    <p:sldId id="283" r:id="rId14"/>
    <p:sldId id="277" r:id="rId15"/>
    <p:sldId id="278" r:id="rId16"/>
    <p:sldId id="280" r:id="rId17"/>
    <p:sldId id="281" r:id="rId18"/>
    <p:sldId id="275" r:id="rId19"/>
    <p:sldId id="270" r:id="rId20"/>
    <p:sldId id="271" r:id="rId2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E945C"/>
    <a:srgbClr val="E2A16F"/>
    <a:srgbClr val="FFDDB3"/>
    <a:srgbClr val="FFF0DD"/>
    <a:srgbClr val="72A3B2"/>
    <a:srgbClr val="86B0BD"/>
    <a:srgbClr val="BABDBE"/>
    <a:srgbClr val="D1D3D4"/>
    <a:srgbClr val="FFFFFF"/>
    <a:srgbClr val="EADFC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보통 스타일 4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74C1A8A3-306A-4EB7-A6B1-4F7E0EB9C5D6}" styleName="보통 스타일 3 - 강조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보통 스타일 3 - 강조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C4B1156A-380E-4F78-BDF5-A606A8083BF9}" styleName="보통 스타일 4 - 강조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22838BEF-8BB2-4498-84A7-C5851F593DF1}" styleName="보통 스타일 4 - 강조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E8034E78-7F5D-4C2E-B375-FC64B27BC917}" styleName="어두운 스타일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 showGuides="1">
      <p:cViewPr varScale="1">
        <p:scale>
          <a:sx n="115" d="100"/>
          <a:sy n="115" d="100"/>
        </p:scale>
        <p:origin x="37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3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162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7390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37264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97427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572541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8304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9144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70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0586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0870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F510D5-862B-4CAE-B005-645DC583E2E1}" type="datetimeFigureOut">
              <a:rPr lang="ko-KR" altLang="en-US" smtClean="0"/>
              <a:t>2025-10-02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74CB97-12B3-4E06-9C73-20C77236045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611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532960" y="2423319"/>
            <a:ext cx="6364943" cy="59167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1" dirty="0" smtClean="0">
                <a:solidFill>
                  <a:schemeClr val="tx1"/>
                </a:solidFill>
              </a:rPr>
              <a:t>역사가 어려운 중학생들을 위한 </a:t>
            </a:r>
            <a:r>
              <a:rPr lang="en-US" altLang="ko-KR" sz="2000" b="1" dirty="0" smtClean="0">
                <a:solidFill>
                  <a:schemeClr val="tx1"/>
                </a:solidFill>
              </a:rPr>
              <a:t>LMS </a:t>
            </a:r>
            <a:r>
              <a:rPr lang="ko-KR" altLang="en-US" sz="2000" b="1" dirty="0" smtClean="0">
                <a:solidFill>
                  <a:schemeClr val="tx1"/>
                </a:solidFill>
              </a:rPr>
              <a:t>교육 프로그램</a:t>
            </a:r>
            <a:endParaRPr lang="ko-KR" altLang="en-US" sz="2000" b="1" dirty="0">
              <a:solidFill>
                <a:schemeClr val="tx1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1622610" y="1628519"/>
            <a:ext cx="2545978" cy="7948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3200" dirty="0" smtClean="0">
                <a:solidFill>
                  <a:schemeClr val="tx1"/>
                </a:solidFill>
                <a:latin typeface="전주 완판본 순B" panose="02030603000101010101" pitchFamily="18" charset="-127"/>
                <a:ea typeface="전주 완판본 순B" panose="02030603000101010101" pitchFamily="18" charset="-127"/>
              </a:rPr>
              <a:t>역사 한 걸음</a:t>
            </a:r>
            <a:endParaRPr lang="ko-KR" altLang="en-US" sz="3200" dirty="0">
              <a:solidFill>
                <a:schemeClr val="tx1"/>
              </a:solidFill>
              <a:latin typeface="전주 완판본 순B" panose="02030603000101010101" pitchFamily="18" charset="-127"/>
              <a:ea typeface="전주 완판본 순B" panose="02030603000101010101" pitchFamily="18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739156" y="2404495"/>
            <a:ext cx="10452844" cy="4571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0" y="0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0" y="6571129"/>
            <a:ext cx="12192000" cy="286871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/>
          <p:cNvSpPr txBox="1"/>
          <p:nvPr/>
        </p:nvSpPr>
        <p:spPr>
          <a:xfrm>
            <a:off x="10474606" y="6006353"/>
            <a:ext cx="13292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1600" dirty="0" smtClean="0"/>
              <a:t>발표자 </a:t>
            </a:r>
            <a:r>
              <a:rPr lang="en-US" altLang="ko-KR" sz="1600" dirty="0" smtClean="0"/>
              <a:t>: </a:t>
            </a:r>
            <a:r>
              <a:rPr lang="ko-KR" altLang="en-US" sz="1600" dirty="0" smtClean="0"/>
              <a:t>팀</a:t>
            </a:r>
            <a:r>
              <a:rPr lang="en-US" altLang="ko-KR" sz="1600" dirty="0" smtClean="0"/>
              <a:t>A</a:t>
            </a:r>
            <a:endParaRPr lang="ko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002118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비디오 </a:t>
            </a:r>
            <a:r>
              <a:rPr lang="en-US" altLang="ko-KR" dirty="0"/>
              <a:t>: YouTube Embed API</a:t>
            </a:r>
            <a:endParaRPr lang="ko-KR" altLang="en-US" dirty="0"/>
          </a:p>
          <a:p>
            <a:pPr algn="ctr"/>
            <a:endParaRPr lang="ko-KR" altLang="en-US" dirty="0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3954537" cy="400110"/>
            <a:chOff x="406799" y="347787"/>
            <a:chExt cx="395453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36215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적용 기술 및 시스템 </a:t>
              </a:r>
              <a:r>
                <a:rPr lang="ko-KR" altLang="en-US" sz="2000" dirty="0" err="1" smtClean="0"/>
                <a:t>아키텍쳐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3046" y="1418826"/>
            <a:ext cx="2641620" cy="4720251"/>
          </a:xfrm>
          <a:prstGeom prst="rect">
            <a:avLst/>
          </a:prstGeom>
        </p:spPr>
      </p:pic>
      <p:grpSp>
        <p:nvGrpSpPr>
          <p:cNvPr id="29" name="그룹 28"/>
          <p:cNvGrpSpPr/>
          <p:nvPr/>
        </p:nvGrpSpPr>
        <p:grpSpPr>
          <a:xfrm>
            <a:off x="6096000" y="1546024"/>
            <a:ext cx="4854643" cy="2128058"/>
            <a:chOff x="5561203" y="1180407"/>
            <a:chExt cx="4854643" cy="2128058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5561203" y="1180407"/>
              <a:ext cx="4854643" cy="2128058"/>
            </a:xfrm>
            <a:prstGeom prst="roundRect">
              <a:avLst/>
            </a:prstGeom>
            <a:solidFill>
              <a:srgbClr val="FFEBEB"/>
            </a:solidFill>
            <a:ln>
              <a:solidFill>
                <a:srgbClr val="FFD9D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" name="TextBox 4"/>
            <p:cNvSpPr txBox="1"/>
            <p:nvPr/>
          </p:nvSpPr>
          <p:spPr>
            <a:xfrm>
              <a:off x="6032212" y="1305097"/>
              <a:ext cx="87716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err="1" smtClean="0"/>
                <a:t>백엔드</a:t>
              </a:r>
              <a:endParaRPr lang="ko-KR" altLang="en-US" dirty="0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7388696" y="1320486"/>
              <a:ext cx="25106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smtClean="0"/>
                <a:t>프레임워크 </a:t>
              </a:r>
              <a:r>
                <a:rPr lang="en-US" altLang="ko-KR" sz="1600" dirty="0"/>
                <a:t>: Spring </a:t>
              </a:r>
              <a:r>
                <a:rPr lang="en-US" altLang="ko-KR" sz="1600" dirty="0" smtClean="0"/>
                <a:t>Boot</a:t>
              </a:r>
              <a:endParaRPr lang="en-US" altLang="ko-KR" sz="1600" dirty="0"/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7389297" y="1634101"/>
              <a:ext cx="116519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언어 </a:t>
              </a:r>
              <a:r>
                <a:rPr lang="en-US" altLang="ko-KR" sz="1600" dirty="0"/>
                <a:t>: </a:t>
              </a:r>
              <a:r>
                <a:rPr lang="en-US" altLang="ko-KR" sz="1600" dirty="0" smtClean="0"/>
                <a:t>Java</a:t>
              </a:r>
              <a:endParaRPr lang="en-US" altLang="ko-KR" sz="1600" dirty="0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380383" y="1961002"/>
              <a:ext cx="28547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데이터 접근 </a:t>
              </a:r>
              <a:r>
                <a:rPr lang="en-US" altLang="ko-KR" sz="1600" dirty="0"/>
                <a:t>: JDBC </a:t>
              </a:r>
              <a:r>
                <a:rPr lang="en-US" altLang="ko-KR" sz="1600" dirty="0" smtClean="0"/>
                <a:t>Template</a:t>
              </a:r>
              <a:endParaRPr lang="en-US" altLang="ko-KR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7385962" y="2284799"/>
              <a:ext cx="260641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 err="1"/>
                <a:t>웹서버</a:t>
              </a:r>
              <a:r>
                <a:rPr lang="ko-KR" altLang="en-US" sz="1600" dirty="0"/>
                <a:t> </a:t>
              </a:r>
              <a:r>
                <a:rPr lang="en-US" altLang="ko-KR" sz="1600" dirty="0"/>
                <a:t>: </a:t>
              </a:r>
              <a:r>
                <a:rPr lang="en-US" altLang="ko-KR" sz="1600" dirty="0" err="1"/>
                <a:t>Embedde</a:t>
              </a:r>
              <a:r>
                <a:rPr lang="en-US" altLang="ko-KR" sz="1600" dirty="0"/>
                <a:t> </a:t>
              </a:r>
              <a:r>
                <a:rPr lang="en-US" altLang="ko-KR" sz="1600" dirty="0" smtClean="0"/>
                <a:t>Tomcat</a:t>
              </a:r>
              <a:endParaRPr lang="en-US" altLang="ko-KR" sz="1600" dirty="0"/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7386012" y="2587782"/>
              <a:ext cx="18758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빌드 도구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Gradle</a:t>
              </a:r>
              <a:endParaRPr lang="en-US" altLang="ko-KR" sz="1600" dirty="0"/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377649" y="2901397"/>
              <a:ext cx="237276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세션 관리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HttpSession</a:t>
              </a:r>
              <a:endParaRPr lang="en-US" altLang="ko-KR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6108207" y="3849450"/>
            <a:ext cx="4842436" cy="857624"/>
            <a:chOff x="5573411" y="3406806"/>
            <a:chExt cx="4842436" cy="857624"/>
          </a:xfrm>
        </p:grpSpPr>
        <p:sp>
          <p:nvSpPr>
            <p:cNvPr id="16" name="모서리가 둥근 직사각형 15"/>
            <p:cNvSpPr/>
            <p:nvPr/>
          </p:nvSpPr>
          <p:spPr>
            <a:xfrm>
              <a:off x="5573411" y="3406806"/>
              <a:ext cx="4842436" cy="857624"/>
            </a:xfrm>
            <a:prstGeom prst="roundRect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4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801379" y="3479594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err="1" smtClean="0"/>
                <a:t>프론트엔드</a:t>
              </a:r>
              <a:endParaRPr lang="ko-KR" altLang="en-US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385962" y="3503229"/>
              <a:ext cx="242726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템플릿 엔진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Thymeleaf</a:t>
              </a:r>
              <a:endParaRPr lang="en-US" altLang="ko-KR" sz="1600" dirty="0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7402588" y="3831336"/>
              <a:ext cx="2154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 smtClean="0"/>
                <a:t>HTML/CSS/JavaScript</a:t>
              </a:r>
              <a:endParaRPr lang="en-US" altLang="ko-KR" sz="1600" dirty="0"/>
            </a:p>
          </p:txBody>
        </p:sp>
      </p:grpSp>
      <p:grpSp>
        <p:nvGrpSpPr>
          <p:cNvPr id="27" name="그룹 26"/>
          <p:cNvGrpSpPr/>
          <p:nvPr/>
        </p:nvGrpSpPr>
        <p:grpSpPr>
          <a:xfrm>
            <a:off x="6099613" y="4882442"/>
            <a:ext cx="4851030" cy="1256635"/>
            <a:chOff x="5564817" y="4362769"/>
            <a:chExt cx="4851030" cy="1256635"/>
          </a:xfrm>
        </p:grpSpPr>
        <p:sp>
          <p:nvSpPr>
            <p:cNvPr id="20" name="모서리가 둥근 직사각형 19"/>
            <p:cNvSpPr/>
            <p:nvPr/>
          </p:nvSpPr>
          <p:spPr>
            <a:xfrm>
              <a:off x="5564817" y="4362769"/>
              <a:ext cx="4851030" cy="1256635"/>
            </a:xfrm>
            <a:prstGeom prst="round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696504" y="4442416"/>
              <a:ext cx="16514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데이터 베이스</a:t>
              </a:r>
              <a:endParaRPr lang="ko-KR" altLang="en-US" dirty="0"/>
            </a:p>
          </p:txBody>
        </p:sp>
        <p:sp>
          <p:nvSpPr>
            <p:cNvPr id="22" name="TextBox 21"/>
            <p:cNvSpPr txBox="1"/>
            <p:nvPr/>
          </p:nvSpPr>
          <p:spPr>
            <a:xfrm>
              <a:off x="5927336" y="4817149"/>
              <a:ext cx="11897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mtClean="0"/>
                <a:t>파일 처리</a:t>
              </a:r>
              <a:endParaRPr lang="ko-KR" altLang="en-US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5985043" y="5183000"/>
              <a:ext cx="107433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dirty="0" smtClean="0"/>
                <a:t>외부 </a:t>
              </a:r>
              <a:r>
                <a:rPr lang="en-US" altLang="ko-KR" dirty="0" smtClean="0"/>
                <a:t>API</a:t>
              </a:r>
              <a:endParaRPr lang="ko-KR" altLang="en-US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7402588" y="4457805"/>
              <a:ext cx="159851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1600" dirty="0"/>
                <a:t>DBMS : </a:t>
              </a:r>
              <a:r>
                <a:rPr lang="en-US" altLang="ko-KR" sz="1600" dirty="0" smtClean="0"/>
                <a:t>MySQL</a:t>
              </a:r>
              <a:endParaRPr lang="en-US" altLang="ko-KR" sz="16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7385962" y="4832538"/>
              <a:ext cx="28491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이미지 업로드 </a:t>
              </a:r>
              <a:r>
                <a:rPr lang="en-US" altLang="ko-KR" sz="1600" dirty="0"/>
                <a:t>: </a:t>
              </a:r>
              <a:r>
                <a:rPr lang="en-US" altLang="ko-KR" sz="1600" dirty="0" err="1" smtClean="0"/>
                <a:t>MultipartFile</a:t>
              </a:r>
              <a:endParaRPr lang="en-US" altLang="ko-KR" sz="1600" dirty="0"/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7385962" y="5198073"/>
              <a:ext cx="286629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ko-KR" altLang="en-US" sz="1600" dirty="0"/>
                <a:t>비디오 </a:t>
              </a:r>
              <a:r>
                <a:rPr lang="en-US" altLang="ko-KR" sz="1600" dirty="0"/>
                <a:t>: YouTube Embed </a:t>
              </a:r>
              <a:r>
                <a:rPr lang="en-US" altLang="ko-KR" sz="1600" dirty="0" smtClean="0"/>
                <a:t>API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3930002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핵심 기능 시연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15" name="모서리가 둥근 직사각형 14"/>
          <p:cNvSpPr/>
          <p:nvPr/>
        </p:nvSpPr>
        <p:spPr>
          <a:xfrm>
            <a:off x="2396832" y="1389285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사용자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2396832" y="2003364"/>
            <a:ext cx="7421809" cy="1404852"/>
            <a:chOff x="1981196" y="2826329"/>
            <a:chExt cx="7421809" cy="1404852"/>
          </a:xfrm>
        </p:grpSpPr>
        <p:sp>
          <p:nvSpPr>
            <p:cNvPr id="23" name="타원 22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회원가입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4" name="타원 23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학습하기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5" name="타원 24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608BC1"/>
            </a:solidFill>
            <a:ln>
              <a:solidFill>
                <a:srgbClr val="5181B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/>
                <a:t>퀴즈풀기</a:t>
              </a:r>
              <a:endParaRPr lang="ko-KR" altLang="en-US" dirty="0"/>
            </a:p>
          </p:txBody>
        </p:sp>
        <p:sp>
          <p:nvSpPr>
            <p:cNvPr id="26" name="타원 25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1F509A"/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/>
                <a:t>포인트 사용</a:t>
              </a:r>
              <a:endParaRPr lang="ko-KR" altLang="en-US" dirty="0"/>
            </a:p>
          </p:txBody>
        </p:sp>
        <p:pic>
          <p:nvPicPr>
            <p:cNvPr id="5" name="그림 4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31" name="그림 3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32" name="그림 3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  <p:sp>
        <p:nvSpPr>
          <p:cNvPr id="16" name="모서리가 둥근 직사각형 15"/>
          <p:cNvSpPr/>
          <p:nvPr/>
        </p:nvSpPr>
        <p:spPr>
          <a:xfrm>
            <a:off x="2396832" y="3849852"/>
            <a:ext cx="1665256" cy="432261"/>
          </a:xfrm>
          <a:prstGeom prst="roundRect">
            <a:avLst>
              <a:gd name="adj" fmla="val 39744"/>
            </a:avLst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관리자 입장</a:t>
            </a:r>
            <a:endParaRPr lang="ko-KR" altLang="en-US" dirty="0">
              <a:solidFill>
                <a:schemeClr val="tx1"/>
              </a:solidFill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2396832" y="4463931"/>
            <a:ext cx="7421809" cy="1404852"/>
            <a:chOff x="1981196" y="2826329"/>
            <a:chExt cx="7421809" cy="1404852"/>
          </a:xfrm>
        </p:grpSpPr>
        <p:sp>
          <p:nvSpPr>
            <p:cNvPr id="18" name="타원 17"/>
            <p:cNvSpPr/>
            <p:nvPr/>
          </p:nvSpPr>
          <p:spPr>
            <a:xfrm>
              <a:off x="1981196" y="2826329"/>
              <a:ext cx="1665256" cy="1404852"/>
            </a:xfrm>
            <a:prstGeom prst="ellipse">
              <a:avLst/>
            </a:prstGeom>
            <a:solidFill>
              <a:srgbClr val="D1D3D4"/>
            </a:solidFill>
            <a:ln>
              <a:solidFill>
                <a:srgbClr val="BABDB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회원관리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타원 18"/>
            <p:cNvSpPr/>
            <p:nvPr/>
          </p:nvSpPr>
          <p:spPr>
            <a:xfrm>
              <a:off x="3900047" y="2826329"/>
              <a:ext cx="1665256" cy="1404852"/>
            </a:xfrm>
            <a:prstGeom prst="ellipse">
              <a:avLst/>
            </a:prstGeom>
            <a:solidFill>
              <a:srgbClr val="86B0BD"/>
            </a:solidFill>
            <a:ln>
              <a:solidFill>
                <a:srgbClr val="72A3B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게시글</a:t>
              </a:r>
              <a:r>
                <a:rPr lang="en-US" altLang="ko-KR" dirty="0" smtClean="0">
                  <a:solidFill>
                    <a:schemeClr val="tx1"/>
                  </a:solidFill>
                </a:rPr>
                <a:t/>
              </a:r>
              <a:br>
                <a:rPr lang="en-US" altLang="ko-KR" dirty="0" smtClean="0">
                  <a:solidFill>
                    <a:schemeClr val="tx1"/>
                  </a:solidFill>
                </a:rPr>
              </a:br>
              <a:r>
                <a:rPr lang="ko-KR" altLang="en-US" dirty="0" smtClean="0">
                  <a:solidFill>
                    <a:schemeClr val="tx1"/>
                  </a:solidFill>
                </a:rPr>
                <a:t>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타원 19"/>
            <p:cNvSpPr/>
            <p:nvPr/>
          </p:nvSpPr>
          <p:spPr>
            <a:xfrm>
              <a:off x="5818898" y="2826329"/>
              <a:ext cx="1665256" cy="1404852"/>
            </a:xfrm>
            <a:prstGeom prst="ellipse">
              <a:avLst/>
            </a:prstGeom>
            <a:solidFill>
              <a:srgbClr val="FFF0DD"/>
            </a:solidFill>
            <a:ln>
              <a:solidFill>
                <a:srgbClr val="FFDDB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댓글관리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1" name="타원 20"/>
            <p:cNvSpPr/>
            <p:nvPr/>
          </p:nvSpPr>
          <p:spPr>
            <a:xfrm>
              <a:off x="7737749" y="2826329"/>
              <a:ext cx="1665256" cy="1404852"/>
            </a:xfrm>
            <a:prstGeom prst="ellipse">
              <a:avLst/>
            </a:prstGeom>
            <a:solidFill>
              <a:srgbClr val="E2A16F"/>
            </a:solidFill>
            <a:ln>
              <a:solidFill>
                <a:srgbClr val="DE945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 smtClean="0">
                  <a:solidFill>
                    <a:schemeClr val="tx1"/>
                  </a:solidFill>
                </a:rPr>
                <a:t>상점관리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pic>
          <p:nvPicPr>
            <p:cNvPr id="22" name="그림 2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29180" y="3084685"/>
              <a:ext cx="888140" cy="888140"/>
            </a:xfrm>
            <a:prstGeom prst="rect">
              <a:avLst/>
            </a:prstGeom>
          </p:spPr>
        </p:pic>
        <p:pic>
          <p:nvPicPr>
            <p:cNvPr id="27" name="그림 2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248031" y="3084685"/>
              <a:ext cx="888140" cy="888140"/>
            </a:xfrm>
            <a:prstGeom prst="rect">
              <a:avLst/>
            </a:prstGeom>
          </p:spPr>
        </p:pic>
        <p:pic>
          <p:nvPicPr>
            <p:cNvPr id="28" name="그림 27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66882" y="3084685"/>
              <a:ext cx="888140" cy="88814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9766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회원관리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249105" y="2472230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392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학습하기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8" name="그림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15111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0537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퀴즈풀기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49400">
            <a:off x="8124413" y="2821365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673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smtClean="0"/>
                <a:t>공지사항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506799" y="1890339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2793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댓글관리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직사각형 7"/>
          <p:cNvSpPr/>
          <p:nvPr/>
        </p:nvSpPr>
        <p:spPr>
          <a:xfrm>
            <a:off x="1066800" y="1395500"/>
            <a:ext cx="10058400" cy="4809172"/>
          </a:xfrm>
          <a:prstGeom prst="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525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559925" cy="400110"/>
            <a:chOff x="406799" y="347787"/>
            <a:chExt cx="2559925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2268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dirty="0" smtClean="0"/>
                <a:t>(</a:t>
              </a:r>
              <a:r>
                <a:rPr lang="ko-KR" altLang="en-US" sz="2000" dirty="0" smtClean="0"/>
                <a:t>관리자</a:t>
              </a:r>
              <a:r>
                <a:rPr lang="en-US" altLang="ko-KR" sz="2000" dirty="0" smtClean="0"/>
                <a:t>) </a:t>
              </a:r>
              <a:r>
                <a:rPr lang="ko-KR" altLang="en-US" sz="2000" dirty="0" err="1" smtClean="0"/>
                <a:t>상점관리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381" y="1414013"/>
            <a:ext cx="10058400" cy="4809600"/>
          </a:xfrm>
          <a:prstGeom prst="rect">
            <a:avLst/>
          </a:prstGeom>
          <a:ln w="12700">
            <a:solidFill>
              <a:schemeClr val="accent5">
                <a:lumMod val="40000"/>
                <a:lumOff val="60000"/>
              </a:schemeClr>
            </a:solidFill>
          </a:ln>
        </p:spPr>
      </p:pic>
      <p:pic>
        <p:nvPicPr>
          <p:cNvPr id="13" name="그림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9392502">
            <a:off x="8472529" y="1460496"/>
            <a:ext cx="672144" cy="672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0150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문제 해결 과정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3" name="TextBox 2"/>
          <p:cNvSpPr txBox="1"/>
          <p:nvPr/>
        </p:nvSpPr>
        <p:spPr>
          <a:xfrm>
            <a:off x="3144852" y="2346557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초반 프로젝트를 시작할 때 설계와 구조를 제대로 </a:t>
            </a:r>
            <a:r>
              <a:rPr lang="ko-KR" altLang="en-US" sz="1600" smtClean="0"/>
              <a:t>잡지 못해</a:t>
            </a:r>
            <a:endParaRPr lang="ko-KR" altLang="en-US" sz="1600" dirty="0"/>
          </a:p>
        </p:txBody>
      </p:sp>
      <p:sp>
        <p:nvSpPr>
          <p:cNvPr id="13" name="TextBox 12"/>
          <p:cNvSpPr txBox="1"/>
          <p:nvPr/>
        </p:nvSpPr>
        <p:spPr>
          <a:xfrm>
            <a:off x="3144852" y="3889998"/>
            <a:ext cx="60965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잦은 수정으로 인해 진행 과정이 </a:t>
            </a:r>
            <a:r>
              <a:rPr lang="ko-KR" altLang="en-US" sz="1600" dirty="0" err="1" smtClean="0"/>
              <a:t>수월하진</a:t>
            </a:r>
            <a:r>
              <a:rPr lang="ko-KR" altLang="en-US" sz="1600" dirty="0" smtClean="0"/>
              <a:t> 않았지만 그럴 때마다</a:t>
            </a:r>
            <a:endParaRPr lang="ko-KR" altLang="en-US" sz="1600" dirty="0"/>
          </a:p>
        </p:txBody>
      </p:sp>
      <p:sp>
        <p:nvSpPr>
          <p:cNvPr id="14" name="TextBox 13"/>
          <p:cNvSpPr txBox="1"/>
          <p:nvPr/>
        </p:nvSpPr>
        <p:spPr>
          <a:xfrm>
            <a:off x="3144852" y="2685111"/>
            <a:ext cx="49263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중간 과정에서 수정할 부분이 많아 어려움이 있었음</a:t>
            </a:r>
            <a:endParaRPr lang="ko-KR" altLang="en-US" sz="1600" dirty="0"/>
          </a:p>
        </p:txBody>
      </p:sp>
      <p:sp>
        <p:nvSpPr>
          <p:cNvPr id="15" name="TextBox 14"/>
          <p:cNvSpPr txBox="1"/>
          <p:nvPr/>
        </p:nvSpPr>
        <p:spPr>
          <a:xfrm>
            <a:off x="3144852" y="4231211"/>
            <a:ext cx="615745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팀원들과 소통하며 문제점을 빠르게 파악하고 해결하는 과정에서</a:t>
            </a:r>
            <a:endParaRPr lang="ko-KR" altLang="en-US" sz="1600" dirty="0"/>
          </a:p>
        </p:txBody>
      </p:sp>
      <p:sp>
        <p:nvSpPr>
          <p:cNvPr id="16" name="TextBox 15"/>
          <p:cNvSpPr txBox="1"/>
          <p:nvPr/>
        </p:nvSpPr>
        <p:spPr>
          <a:xfrm>
            <a:off x="3144852" y="4572595"/>
            <a:ext cx="568617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앞으로는 프로젝트를 진행할 때 초반에 설계와 구조를 좀 더</a:t>
            </a:r>
            <a:endParaRPr lang="ko-KR" altLang="en-US" sz="1600" dirty="0"/>
          </a:p>
        </p:txBody>
      </p:sp>
      <p:sp>
        <p:nvSpPr>
          <p:cNvPr id="17" name="TextBox 16"/>
          <p:cNvSpPr txBox="1"/>
          <p:nvPr/>
        </p:nvSpPr>
        <p:spPr>
          <a:xfrm>
            <a:off x="3144852" y="4911149"/>
            <a:ext cx="561403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dirty="0" smtClean="0"/>
              <a:t>체계적으로 세우고 시작하는 것이 중요하다는 걸 깨닫게 됨</a:t>
            </a:r>
            <a:endParaRPr lang="ko-KR" altLang="en-US" sz="1600" dirty="0"/>
          </a:p>
        </p:txBody>
      </p:sp>
      <p:sp>
        <p:nvSpPr>
          <p:cNvPr id="18" name="모서리가 둥근 직사각형 17"/>
          <p:cNvSpPr/>
          <p:nvPr/>
        </p:nvSpPr>
        <p:spPr>
          <a:xfrm>
            <a:off x="3161477" y="3332039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608BC1"/>
          </a:solidFill>
          <a:ln>
            <a:solidFill>
              <a:srgbClr val="5181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bg1"/>
                </a:solidFill>
              </a:rPr>
              <a:t>해결 과정</a:t>
            </a:r>
            <a:endParaRPr lang="ko-KR" altLang="en-US" dirty="0">
              <a:solidFill>
                <a:schemeClr val="bg1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3161477" y="1789042"/>
            <a:ext cx="1302457" cy="432261"/>
          </a:xfrm>
          <a:prstGeom prst="roundRect">
            <a:avLst>
              <a:gd name="adj" fmla="val 39744"/>
            </a:avLst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smtClean="0">
                <a:solidFill>
                  <a:schemeClr val="tx1"/>
                </a:solidFill>
              </a:rPr>
              <a:t>문제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11257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직선 연결선 16"/>
          <p:cNvCxnSpPr>
            <a:stCxn id="6" idx="2"/>
          </p:cNvCxnSpPr>
          <p:nvPr/>
        </p:nvCxnSpPr>
        <p:spPr>
          <a:xfrm flipH="1">
            <a:off x="5494713" y="267738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/>
          <p:cNvCxnSpPr/>
          <p:nvPr/>
        </p:nvCxnSpPr>
        <p:spPr>
          <a:xfrm flipH="1">
            <a:off x="5489171" y="4231864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/>
          <p:cNvCxnSpPr/>
          <p:nvPr/>
        </p:nvCxnSpPr>
        <p:spPr>
          <a:xfrm flipH="1">
            <a:off x="6169429" y="3429000"/>
            <a:ext cx="522316" cy="0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모서리가 둥근 직사각형 24"/>
          <p:cNvSpPr/>
          <p:nvPr/>
        </p:nvSpPr>
        <p:spPr>
          <a:xfrm>
            <a:off x="1576649" y="3727261"/>
            <a:ext cx="3915295" cy="997527"/>
          </a:xfrm>
          <a:prstGeom prst="roundRect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모서리가 둥근 직사각형 21"/>
          <p:cNvSpPr/>
          <p:nvPr/>
        </p:nvSpPr>
        <p:spPr>
          <a:xfrm>
            <a:off x="1576649" y="2178620"/>
            <a:ext cx="3915295" cy="997527"/>
          </a:xfrm>
          <a:prstGeom prst="roundRect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모서리가 둥근 직사각형 19"/>
          <p:cNvSpPr/>
          <p:nvPr/>
        </p:nvSpPr>
        <p:spPr>
          <a:xfrm>
            <a:off x="6691744" y="2930236"/>
            <a:ext cx="3915295" cy="997527"/>
          </a:xfrm>
          <a:prstGeom prst="roundRect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236118" cy="400110"/>
            <a:chOff x="406799" y="347787"/>
            <a:chExt cx="2236118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90308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향후 개선 계획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8" name="TextBox 7"/>
          <p:cNvSpPr txBox="1"/>
          <p:nvPr/>
        </p:nvSpPr>
        <p:spPr>
          <a:xfrm>
            <a:off x="2676169" y="2491482"/>
            <a:ext cx="25074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시험 타이머 기능 추가</a:t>
            </a:r>
            <a:endParaRPr lang="ko-KR" alt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007289" y="3105834"/>
            <a:ext cx="173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학습 시간 및</a:t>
            </a:r>
            <a:endParaRPr lang="en-US" altLang="ko-KR" dirty="0" smtClean="0"/>
          </a:p>
          <a:p>
            <a:r>
              <a:rPr lang="ko-KR" altLang="en-US" dirty="0" smtClean="0"/>
              <a:t>퀴즈 점수 통계</a:t>
            </a:r>
            <a:endParaRPr lang="ko-KR" alt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502858" y="4041358"/>
            <a:ext cx="30348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smtClean="0"/>
              <a:t>AI</a:t>
            </a:r>
            <a:r>
              <a:rPr lang="ko-KR" altLang="en-US" dirty="0" smtClean="0"/>
              <a:t>를 활용한 자동 문제 출제</a:t>
            </a:r>
            <a:endParaRPr lang="ko-KR" altLang="en-US" dirty="0"/>
          </a:p>
        </p:txBody>
      </p:sp>
      <p:cxnSp>
        <p:nvCxnSpPr>
          <p:cNvPr id="4" name="직선 연결선 3"/>
          <p:cNvCxnSpPr/>
          <p:nvPr/>
        </p:nvCxnSpPr>
        <p:spPr>
          <a:xfrm>
            <a:off x="6096000" y="2140527"/>
            <a:ext cx="0" cy="2734888"/>
          </a:xfrm>
          <a:prstGeom prst="line">
            <a:avLst/>
          </a:prstGeom>
          <a:ln w="5715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타원 5"/>
          <p:cNvSpPr/>
          <p:nvPr/>
        </p:nvSpPr>
        <p:spPr>
          <a:xfrm>
            <a:off x="6017029" y="2598413"/>
            <a:ext cx="157942" cy="157942"/>
          </a:xfrm>
          <a:prstGeom prst="ellipse">
            <a:avLst/>
          </a:prstGeom>
          <a:solidFill>
            <a:srgbClr val="FFEBEB"/>
          </a:solid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타원 13"/>
          <p:cNvSpPr/>
          <p:nvPr/>
        </p:nvSpPr>
        <p:spPr>
          <a:xfrm>
            <a:off x="6017029" y="3350029"/>
            <a:ext cx="157942" cy="157942"/>
          </a:xfrm>
          <a:prstGeom prst="ellipse">
            <a:avLst/>
          </a:prstGeom>
          <a:solidFill>
            <a:srgbClr val="EFE6D9"/>
          </a:solid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6011487" y="4148051"/>
            <a:ext cx="157942" cy="157942"/>
          </a:xfrm>
          <a:prstGeom prst="ellipse">
            <a:avLst/>
          </a:prstGeom>
          <a:solidFill>
            <a:srgbClr val="D4EBF8"/>
          </a:solid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모서리가 둥근 직사각형 27"/>
          <p:cNvSpPr/>
          <p:nvPr/>
        </p:nvSpPr>
        <p:spPr>
          <a:xfrm>
            <a:off x="6778832" y="2999313"/>
            <a:ext cx="859371" cy="859371"/>
          </a:xfrm>
          <a:prstGeom prst="roundRect">
            <a:avLst/>
          </a:prstGeom>
          <a:blipFill dpi="0"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EADFC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모서리가 둥근 직사각형 28"/>
          <p:cNvSpPr/>
          <p:nvPr/>
        </p:nvSpPr>
        <p:spPr>
          <a:xfrm>
            <a:off x="1669213" y="2246463"/>
            <a:ext cx="859371" cy="859371"/>
          </a:xfrm>
          <a:prstGeom prst="round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FFD9D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모서리가 둥근 직사각형 29"/>
          <p:cNvSpPr/>
          <p:nvPr/>
        </p:nvSpPr>
        <p:spPr>
          <a:xfrm>
            <a:off x="1671130" y="3796338"/>
            <a:ext cx="859371" cy="859371"/>
          </a:xfrm>
          <a:prstGeom prst="round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rgbClr val="C3E3F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9275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/>
          <p:cNvSpPr/>
          <p:nvPr/>
        </p:nvSpPr>
        <p:spPr>
          <a:xfrm>
            <a:off x="4011002" y="1580153"/>
            <a:ext cx="1557423" cy="1503604"/>
          </a:xfrm>
          <a:prstGeom prst="rect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/>
          <p:cNvGrpSpPr/>
          <p:nvPr/>
        </p:nvGrpSpPr>
        <p:grpSpPr>
          <a:xfrm>
            <a:off x="440051" y="297909"/>
            <a:ext cx="1633389" cy="400110"/>
            <a:chOff x="406799" y="347787"/>
            <a:chExt cx="1633389" cy="400110"/>
          </a:xfrm>
        </p:grpSpPr>
        <p:sp>
          <p:nvSpPr>
            <p:cNvPr id="5" name="TextBox 4"/>
            <p:cNvSpPr txBox="1"/>
            <p:nvPr/>
          </p:nvSpPr>
          <p:spPr>
            <a:xfrm>
              <a:off x="739832" y="347787"/>
              <a:ext cx="130035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팀원 소개</a:t>
              </a:r>
              <a:endParaRPr lang="ko-KR" altLang="en-US" sz="2000" dirty="0"/>
            </a:p>
          </p:txBody>
        </p:sp>
        <p:pic>
          <p:nvPicPr>
            <p:cNvPr id="6" name="그림 5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1" name="그룹 20"/>
          <p:cNvGrpSpPr/>
          <p:nvPr/>
        </p:nvGrpSpPr>
        <p:grpSpPr>
          <a:xfrm>
            <a:off x="3563255" y="3088294"/>
            <a:ext cx="2452916" cy="739213"/>
            <a:chOff x="3563255" y="3088294"/>
            <a:chExt cx="2452916" cy="739213"/>
          </a:xfrm>
        </p:grpSpPr>
        <p:sp>
          <p:nvSpPr>
            <p:cNvPr id="14" name="TextBox 13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팀장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김상엽</a:t>
              </a:r>
              <a:endParaRPr lang="ko-KR" altLang="en-US" sz="1600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3563255" y="3488953"/>
              <a:ext cx="245291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/>
                <a:t>프로젝트 총괄 및 </a:t>
              </a:r>
              <a:r>
                <a:rPr lang="ko-KR" altLang="en-US" sz="1600" dirty="0" err="1"/>
                <a:t>백엔드</a:t>
              </a:r>
              <a:endParaRPr lang="ko-KR" altLang="en-US" sz="1600" dirty="0"/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6748578" y="3083757"/>
            <a:ext cx="1327608" cy="743750"/>
            <a:chOff x="4125910" y="3088294"/>
            <a:chExt cx="1327608" cy="743750"/>
          </a:xfrm>
        </p:grpSpPr>
        <p:sp>
          <p:nvSpPr>
            <p:cNvPr id="23" name="TextBox 22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박도재</a:t>
              </a:r>
              <a:endParaRPr lang="ko-KR" altLang="en-US" sz="16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389603" y="3493490"/>
              <a:ext cx="80021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err="1" smtClean="0"/>
                <a:t>백엔드</a:t>
              </a:r>
              <a:endParaRPr lang="ko-KR" altLang="en-US" sz="1600" dirty="0"/>
            </a:p>
          </p:txBody>
        </p:sp>
      </p:grpSp>
      <p:grpSp>
        <p:nvGrpSpPr>
          <p:cNvPr id="25" name="그룹 24"/>
          <p:cNvGrpSpPr/>
          <p:nvPr/>
        </p:nvGrpSpPr>
        <p:grpSpPr>
          <a:xfrm>
            <a:off x="3100360" y="5453186"/>
            <a:ext cx="1327608" cy="761285"/>
            <a:chOff x="4125910" y="3088294"/>
            <a:chExt cx="1327608" cy="761285"/>
          </a:xfrm>
        </p:grpSpPr>
        <p:sp>
          <p:nvSpPr>
            <p:cNvPr id="26" name="TextBox 25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err="1" smtClean="0"/>
                <a:t>천이슬</a:t>
              </a:r>
              <a:endParaRPr lang="ko-KR" altLang="en-US" sz="1600" dirty="0"/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4184420" y="3511025"/>
              <a:ext cx="121058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smtClean="0"/>
                <a:t>프론트엔드</a:t>
              </a:r>
              <a:endParaRPr lang="ko-KR" altLang="en-US" sz="1600" dirty="0"/>
            </a:p>
          </p:txBody>
        </p:sp>
      </p:grpSp>
      <p:grpSp>
        <p:nvGrpSpPr>
          <p:cNvPr id="28" name="그룹 27"/>
          <p:cNvGrpSpPr/>
          <p:nvPr/>
        </p:nvGrpSpPr>
        <p:grpSpPr>
          <a:xfrm>
            <a:off x="5433261" y="5453186"/>
            <a:ext cx="1327608" cy="755236"/>
            <a:chOff x="4125910" y="3088294"/>
            <a:chExt cx="1327608" cy="755236"/>
          </a:xfrm>
        </p:grpSpPr>
        <p:sp>
          <p:nvSpPr>
            <p:cNvPr id="29" name="TextBox 28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신동빈</a:t>
              </a:r>
              <a:endParaRPr lang="ko-KR" altLang="en-US" sz="1600" dirty="0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318405" y="3504976"/>
              <a:ext cx="93487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1600" smtClean="0"/>
                <a:t>DB </a:t>
              </a:r>
              <a:r>
                <a:rPr lang="ko-KR" altLang="en-US" sz="1600" dirty="0" smtClean="0"/>
                <a:t>설계</a:t>
              </a:r>
              <a:endParaRPr lang="ko-KR" altLang="en-US" sz="1600" dirty="0"/>
            </a:p>
          </p:txBody>
        </p:sp>
      </p:grpSp>
      <p:grpSp>
        <p:nvGrpSpPr>
          <p:cNvPr id="31" name="그룹 30"/>
          <p:cNvGrpSpPr/>
          <p:nvPr/>
        </p:nvGrpSpPr>
        <p:grpSpPr>
          <a:xfrm>
            <a:off x="7758414" y="5453186"/>
            <a:ext cx="1327608" cy="756812"/>
            <a:chOff x="4125910" y="3088294"/>
            <a:chExt cx="1327608" cy="756812"/>
          </a:xfrm>
        </p:grpSpPr>
        <p:sp>
          <p:nvSpPr>
            <p:cNvPr id="32" name="TextBox 31"/>
            <p:cNvSpPr txBox="1"/>
            <p:nvPr/>
          </p:nvSpPr>
          <p:spPr>
            <a:xfrm>
              <a:off x="4125910" y="3088294"/>
              <a:ext cx="132760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600" dirty="0" smtClean="0"/>
                <a:t>팀원</a:t>
              </a:r>
              <a:r>
                <a:rPr lang="en-US" altLang="ko-KR" sz="1600" dirty="0" smtClean="0"/>
                <a:t>: </a:t>
              </a:r>
              <a:r>
                <a:rPr lang="ko-KR" altLang="en-US" sz="1600" dirty="0" smtClean="0"/>
                <a:t>전우진</a:t>
              </a:r>
              <a:endParaRPr lang="ko-KR" altLang="en-US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4250944" y="3506552"/>
              <a:ext cx="10775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600" dirty="0" smtClean="0"/>
                <a:t>자료 조사</a:t>
              </a:r>
              <a:endParaRPr lang="ko-KR" altLang="en-US" sz="1600" dirty="0"/>
            </a:p>
          </p:txBody>
        </p:sp>
      </p:grpSp>
      <p:sp>
        <p:nvSpPr>
          <p:cNvPr id="35" name="직사각형 34"/>
          <p:cNvSpPr/>
          <p:nvPr/>
        </p:nvSpPr>
        <p:spPr>
          <a:xfrm>
            <a:off x="6633668" y="1580153"/>
            <a:ext cx="1557423" cy="1503604"/>
          </a:xfrm>
          <a:prstGeom prst="rect">
            <a:avLst/>
          </a:prstGeom>
          <a:blipFill dpi="0"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5314479" y="3946081"/>
            <a:ext cx="1557423" cy="1503604"/>
          </a:xfrm>
          <a:prstGeom prst="rect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/>
          <p:cNvSpPr/>
          <p:nvPr/>
        </p:nvSpPr>
        <p:spPr>
          <a:xfrm>
            <a:off x="2985452" y="3972690"/>
            <a:ext cx="1557423" cy="1503604"/>
          </a:xfrm>
          <a:prstGeom prst="rect">
            <a:avLst/>
          </a:prstGeom>
          <a:blipFill dpi="0" rotWithShape="1"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/>
          <p:cNvSpPr/>
          <p:nvPr/>
        </p:nvSpPr>
        <p:spPr>
          <a:xfrm>
            <a:off x="7643505" y="3957634"/>
            <a:ext cx="1557423" cy="1503604"/>
          </a:xfrm>
          <a:prstGeom prst="rect">
            <a:avLst/>
          </a:prstGeom>
          <a:blipFill dpi="0"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62244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287140" cy="400110"/>
            <a:chOff x="406799" y="347787"/>
            <a:chExt cx="1287140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마무리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sp>
        <p:nvSpPr>
          <p:cNvPr id="2" name="TextBox 1"/>
          <p:cNvSpPr txBox="1"/>
          <p:nvPr/>
        </p:nvSpPr>
        <p:spPr>
          <a:xfrm>
            <a:off x="4692410" y="2926083"/>
            <a:ext cx="280717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지금까지 팀</a:t>
            </a:r>
            <a:r>
              <a:rPr lang="en-US" altLang="ko-KR" sz="2000" dirty="0" smtClean="0"/>
              <a:t>A</a:t>
            </a:r>
            <a:r>
              <a:rPr lang="ko-KR" altLang="en-US" sz="2000" dirty="0" smtClean="0"/>
              <a:t>였습니다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5334413" y="3326193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 smtClean="0"/>
              <a:t>감사합니다</a:t>
            </a:r>
            <a:r>
              <a:rPr lang="en-US" altLang="ko-KR" sz="2000" dirty="0" smtClean="0"/>
              <a:t>.</a:t>
            </a:r>
            <a:endParaRPr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126692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2" name="그룹 31"/>
          <p:cNvGrpSpPr/>
          <p:nvPr/>
        </p:nvGrpSpPr>
        <p:grpSpPr>
          <a:xfrm>
            <a:off x="440051" y="297909"/>
            <a:ext cx="1030660" cy="400110"/>
            <a:chOff x="406799" y="347787"/>
            <a:chExt cx="1030660" cy="400110"/>
          </a:xfrm>
        </p:grpSpPr>
        <p:sp>
          <p:nvSpPr>
            <p:cNvPr id="33" name="TextBox 32"/>
            <p:cNvSpPr txBox="1"/>
            <p:nvPr/>
          </p:nvSpPr>
          <p:spPr>
            <a:xfrm>
              <a:off x="739832" y="347787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목차</a:t>
              </a:r>
              <a:endParaRPr lang="ko-KR" altLang="en-US" sz="2000" dirty="0"/>
            </a:p>
          </p:txBody>
        </p:sp>
        <p:pic>
          <p:nvPicPr>
            <p:cNvPr id="34" name="그림 3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41" name="그룹 40"/>
          <p:cNvGrpSpPr/>
          <p:nvPr/>
        </p:nvGrpSpPr>
        <p:grpSpPr>
          <a:xfrm>
            <a:off x="2839423" y="2243435"/>
            <a:ext cx="2460678" cy="1186289"/>
            <a:chOff x="994665" y="2613585"/>
            <a:chExt cx="2460678" cy="1186289"/>
          </a:xfrm>
        </p:grpSpPr>
        <p:sp>
          <p:nvSpPr>
            <p:cNvPr id="35" name="TextBox 34"/>
            <p:cNvSpPr txBox="1"/>
            <p:nvPr/>
          </p:nvSpPr>
          <p:spPr>
            <a:xfrm>
              <a:off x="994665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01.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서론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196391" y="3091988"/>
              <a:ext cx="21259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개발 배경 및 목표</a:t>
              </a:r>
              <a:endParaRPr lang="ko-KR" altLang="en-US" sz="16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196391" y="3461320"/>
              <a:ext cx="225895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프로젝트 개발 일정</a:t>
              </a:r>
              <a:endParaRPr lang="ko-KR" altLang="en-US" sz="1600" dirty="0"/>
            </a:p>
          </p:txBody>
        </p:sp>
      </p:grpSp>
      <p:grpSp>
        <p:nvGrpSpPr>
          <p:cNvPr id="42" name="그룹 41"/>
          <p:cNvGrpSpPr/>
          <p:nvPr/>
        </p:nvGrpSpPr>
        <p:grpSpPr>
          <a:xfrm>
            <a:off x="6413003" y="2242711"/>
            <a:ext cx="3425685" cy="1186289"/>
            <a:chOff x="3689478" y="2613585"/>
            <a:chExt cx="3425685" cy="1186289"/>
          </a:xfrm>
        </p:grpSpPr>
        <p:sp>
          <p:nvSpPr>
            <p:cNvPr id="38" name="TextBox 37"/>
            <p:cNvSpPr txBox="1"/>
            <p:nvPr/>
          </p:nvSpPr>
          <p:spPr>
            <a:xfrm>
              <a:off x="3689478" y="2613585"/>
              <a:ext cx="235833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02.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주요 기능 소개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891204" y="3091988"/>
              <a:ext cx="149912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다이어그램</a:t>
              </a:r>
              <a:endParaRPr lang="ko-KR" altLang="en-US" sz="1600" dirty="0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891204" y="3461320"/>
              <a:ext cx="32239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적용 </a:t>
              </a:r>
              <a:r>
                <a:rPr lang="ko-KR" altLang="en-US" sz="1600" dirty="0"/>
                <a:t>기술 및 시스템 </a:t>
              </a:r>
              <a:r>
                <a:rPr lang="ko-KR" altLang="en-US" sz="1600" dirty="0" err="1" smtClean="0"/>
                <a:t>아키텍쳐</a:t>
              </a:r>
              <a:endParaRPr lang="ko-KR" altLang="en-US" sz="1600" dirty="0"/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2839423" y="4086486"/>
            <a:ext cx="3148366" cy="816957"/>
            <a:chOff x="3689478" y="2613585"/>
            <a:chExt cx="3148366" cy="816957"/>
          </a:xfrm>
        </p:grpSpPr>
        <p:sp>
          <p:nvSpPr>
            <p:cNvPr id="44" name="TextBox 43"/>
            <p:cNvSpPr txBox="1"/>
            <p:nvPr/>
          </p:nvSpPr>
          <p:spPr>
            <a:xfrm>
              <a:off x="3689478" y="2613585"/>
              <a:ext cx="226857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03.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프로그램 시연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3891204" y="3091988"/>
              <a:ext cx="29466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사용자 입장과 관리자 입장</a:t>
              </a:r>
              <a:endParaRPr lang="ko-KR" altLang="en-US" sz="1600" dirty="0"/>
            </a:p>
          </p:txBody>
        </p:sp>
      </p:grpSp>
      <p:grpSp>
        <p:nvGrpSpPr>
          <p:cNvPr id="47" name="그룹 46"/>
          <p:cNvGrpSpPr/>
          <p:nvPr/>
        </p:nvGrpSpPr>
        <p:grpSpPr>
          <a:xfrm>
            <a:off x="6413003" y="4086486"/>
            <a:ext cx="3217638" cy="1173631"/>
            <a:chOff x="3689478" y="2613585"/>
            <a:chExt cx="3217638" cy="1173631"/>
          </a:xfrm>
        </p:grpSpPr>
        <p:sp>
          <p:nvSpPr>
            <p:cNvPr id="48" name="TextBox 47"/>
            <p:cNvSpPr txBox="1"/>
            <p:nvPr/>
          </p:nvSpPr>
          <p:spPr>
            <a:xfrm>
              <a:off x="3689478" y="2613585"/>
              <a:ext cx="115288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04. </a:t>
              </a:r>
              <a:r>
                <a:rPr lang="ko-KR" altLang="en-US" sz="2000" b="1" dirty="0" smtClean="0">
                  <a:solidFill>
                    <a:schemeClr val="accent5">
                      <a:lumMod val="50000"/>
                    </a:schemeClr>
                  </a:solidFill>
                </a:rPr>
                <a:t>결론</a:t>
              </a:r>
              <a:endParaRPr lang="ko-KR" altLang="en-US" sz="2000" b="1" dirty="0">
                <a:solidFill>
                  <a:schemeClr val="accent5">
                    <a:lumMod val="50000"/>
                  </a:schemeClr>
                </a:solidFill>
              </a:endParaRP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3891204" y="3091988"/>
              <a:ext cx="184858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smtClean="0"/>
                <a:t>문제 해결 과정</a:t>
              </a:r>
              <a:endParaRPr lang="ko-KR" altLang="en-US" sz="16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3888341" y="3448662"/>
              <a:ext cx="301877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ko-KR" altLang="en-US" sz="1600" dirty="0" smtClean="0"/>
                <a:t>향후 개선 계획 및 질의응답</a:t>
              </a:r>
              <a:endParaRPr lang="ko-KR" altLang="en-US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2033089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" name="그룹 11"/>
          <p:cNvGrpSpPr/>
          <p:nvPr/>
        </p:nvGrpSpPr>
        <p:grpSpPr>
          <a:xfrm>
            <a:off x="440051" y="297909"/>
            <a:ext cx="2582367" cy="400110"/>
            <a:chOff x="406799" y="347787"/>
            <a:chExt cx="2582367" cy="400110"/>
          </a:xfrm>
        </p:grpSpPr>
        <p:sp>
          <p:nvSpPr>
            <p:cNvPr id="13" name="TextBox 12"/>
            <p:cNvSpPr txBox="1"/>
            <p:nvPr/>
          </p:nvSpPr>
          <p:spPr>
            <a:xfrm>
              <a:off x="739832" y="347787"/>
              <a:ext cx="2249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개발 배경 및 목표</a:t>
              </a:r>
              <a:endParaRPr lang="ko-KR" altLang="en-US" sz="2000" dirty="0"/>
            </a:p>
          </p:txBody>
        </p:sp>
        <p:pic>
          <p:nvPicPr>
            <p:cNvPr id="14" name="그림 13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grpSp>
        <p:nvGrpSpPr>
          <p:cNvPr id="26" name="그룹 25"/>
          <p:cNvGrpSpPr/>
          <p:nvPr/>
        </p:nvGrpSpPr>
        <p:grpSpPr>
          <a:xfrm>
            <a:off x="2393481" y="1776668"/>
            <a:ext cx="8667757" cy="3861933"/>
            <a:chOff x="2401794" y="1776668"/>
            <a:chExt cx="8667757" cy="3861933"/>
          </a:xfrm>
        </p:grpSpPr>
        <p:sp>
          <p:nvSpPr>
            <p:cNvPr id="15" name="TextBox 14"/>
            <p:cNvSpPr txBox="1"/>
            <p:nvPr/>
          </p:nvSpPr>
          <p:spPr>
            <a:xfrm>
              <a:off x="3615451" y="1808132"/>
              <a:ext cx="27382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dirty="0" smtClean="0"/>
                <a:t>학습 </a:t>
              </a:r>
              <a:r>
                <a:rPr lang="ko-KR" altLang="en-US" dirty="0"/>
                <a:t>동기 부여의 필요성</a:t>
              </a:r>
            </a:p>
          </p:txBody>
        </p:sp>
        <p:sp>
          <p:nvSpPr>
            <p:cNvPr id="16" name="모서리가 둥근 직사각형 15"/>
            <p:cNvSpPr/>
            <p:nvPr/>
          </p:nvSpPr>
          <p:spPr>
            <a:xfrm>
              <a:off x="2401794" y="1776668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EFE6D9"/>
            </a:solidFill>
            <a:ln>
              <a:solidFill>
                <a:srgbClr val="EADFC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배경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/>
            <p:cNvGrpSpPr/>
            <p:nvPr/>
          </p:nvGrpSpPr>
          <p:grpSpPr>
            <a:xfrm>
              <a:off x="2401794" y="2404383"/>
              <a:ext cx="8257389" cy="1052849"/>
              <a:chOff x="2712536" y="4113008"/>
              <a:chExt cx="8257389" cy="1052849"/>
            </a:xfrm>
          </p:grpSpPr>
          <p:sp>
            <p:nvSpPr>
              <p:cNvPr id="18" name="TextBox 17"/>
              <p:cNvSpPr txBox="1"/>
              <p:nvPr/>
            </p:nvSpPr>
            <p:spPr>
              <a:xfrm>
                <a:off x="2712536" y="4113008"/>
                <a:ext cx="742543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기존 학습 플랫폼은 </a:t>
                </a:r>
                <a:r>
                  <a:rPr lang="ko-KR" altLang="en-US" sz="1600" dirty="0" err="1"/>
                  <a:t>일방향</a:t>
                </a:r>
                <a:r>
                  <a:rPr lang="ko-KR" altLang="en-US" sz="1600" dirty="0"/>
                  <a:t> 콘텐츠 제공에 머물러 학습자의 지속적인 참여를</a:t>
                </a: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2712536" y="4456693"/>
                <a:ext cx="663515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600" dirty="0" smtClean="0"/>
                  <a:t>   </a:t>
                </a:r>
                <a:r>
                  <a:rPr lang="ko-KR" altLang="en-US" sz="1600" dirty="0"/>
                  <a:t>유도하기 어렵고</a:t>
                </a:r>
                <a:r>
                  <a:rPr lang="en-US" altLang="ko-KR" sz="1600" dirty="0"/>
                  <a:t>, </a:t>
                </a:r>
                <a:r>
                  <a:rPr lang="ko-KR" altLang="en-US" sz="1600" dirty="0"/>
                  <a:t>그 결과 학습 </a:t>
                </a:r>
                <a:r>
                  <a:rPr lang="ko-KR" altLang="en-US" sz="1600" dirty="0" err="1"/>
                  <a:t>완료율이</a:t>
                </a:r>
                <a:r>
                  <a:rPr lang="ko-KR" altLang="en-US" sz="1600" dirty="0"/>
                  <a:t> 낮으며 중도 </a:t>
                </a:r>
                <a:r>
                  <a:rPr lang="ko-KR" altLang="en-US" sz="1600" dirty="0" err="1"/>
                  <a:t>포기율이</a:t>
                </a:r>
                <a:r>
                  <a:rPr lang="ko-KR" altLang="en-US" sz="1600" dirty="0"/>
                  <a:t> 높음</a:t>
                </a:r>
              </a:p>
            </p:txBody>
          </p:sp>
          <p:sp>
            <p:nvSpPr>
              <p:cNvPr id="20" name="TextBox 19"/>
              <p:cNvSpPr txBox="1"/>
              <p:nvPr/>
            </p:nvSpPr>
            <p:spPr>
              <a:xfrm>
                <a:off x="2712536" y="4827303"/>
                <a:ext cx="825738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2. </a:t>
                </a:r>
                <a:r>
                  <a:rPr lang="ko-KR" altLang="en-US" sz="1600" dirty="0"/>
                  <a:t>자기주도 학습 환경에서도 동기 부여 장치의 부재가 학습 지속에 큰 장애 요소로 작용</a:t>
                </a:r>
              </a:p>
            </p:txBody>
          </p:sp>
        </p:grpSp>
        <p:sp>
          <p:nvSpPr>
            <p:cNvPr id="21" name="모서리가 둥근 직사각형 20"/>
            <p:cNvSpPr/>
            <p:nvPr/>
          </p:nvSpPr>
          <p:spPr>
            <a:xfrm>
              <a:off x="2401794" y="4005884"/>
              <a:ext cx="1188720" cy="432261"/>
            </a:xfrm>
            <a:prstGeom prst="roundRect">
              <a:avLst>
                <a:gd name="adj" fmla="val 39744"/>
              </a:avLst>
            </a:prstGeom>
            <a:solidFill>
              <a:srgbClr val="D4EBF8"/>
            </a:solidFill>
            <a:ln>
              <a:solidFill>
                <a:srgbClr val="C3E3F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smtClean="0">
                  <a:solidFill>
                    <a:schemeClr val="tx1"/>
                  </a:solidFill>
                </a:rPr>
                <a:t>목표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grpSp>
          <p:nvGrpSpPr>
            <p:cNvPr id="22" name="그룹 21"/>
            <p:cNvGrpSpPr/>
            <p:nvPr/>
          </p:nvGrpSpPr>
          <p:grpSpPr>
            <a:xfrm>
              <a:off x="2401794" y="4585752"/>
              <a:ext cx="8667757" cy="1052849"/>
              <a:chOff x="2712536" y="4113008"/>
              <a:chExt cx="8667757" cy="1052849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2712536" y="4113008"/>
                <a:ext cx="784221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/>
                  <a:t>1. </a:t>
                </a:r>
                <a:r>
                  <a:rPr lang="ko-KR" altLang="en-US" sz="1600" dirty="0"/>
                  <a:t>학습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평가</a:t>
                </a:r>
                <a:r>
                  <a:rPr lang="en-US" altLang="ko-KR" sz="1600" dirty="0"/>
                  <a:t>–</a:t>
                </a:r>
                <a:r>
                  <a:rPr lang="ko-KR" altLang="en-US" sz="1600" dirty="0"/>
                  <a:t>보상이 연결된 선순환 구조를 마련하여 지속 가능한 학습 환경을 조성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2712536" y="4473319"/>
                <a:ext cx="6050054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2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포인트 시스템을 도입해 학습 동기를 강화하고 참여율을 높임</a:t>
                </a:r>
              </a:p>
            </p:txBody>
          </p:sp>
          <p:sp>
            <p:nvSpPr>
              <p:cNvPr id="25" name="TextBox 24"/>
              <p:cNvSpPr txBox="1"/>
              <p:nvPr/>
            </p:nvSpPr>
            <p:spPr>
              <a:xfrm>
                <a:off x="2712536" y="4827303"/>
                <a:ext cx="866775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1600" dirty="0" smtClean="0"/>
                  <a:t>3</a:t>
                </a:r>
                <a:r>
                  <a:rPr lang="en-US" altLang="ko-KR" sz="1600" dirty="0"/>
                  <a:t>. </a:t>
                </a:r>
                <a:r>
                  <a:rPr lang="ko-KR" altLang="en-US" sz="1600" dirty="0"/>
                  <a:t>직관적이고 접근성 높은 인터페이스를 통해 누구나 쉽게 이용할 수 있는 학습 플랫폼 제공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3326859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0" name="그룹 9"/>
          <p:cNvGrpSpPr/>
          <p:nvPr/>
        </p:nvGrpSpPr>
        <p:grpSpPr>
          <a:xfrm>
            <a:off x="440051" y="297909"/>
            <a:ext cx="2749079" cy="400110"/>
            <a:chOff x="406799" y="347787"/>
            <a:chExt cx="2749079" cy="400110"/>
          </a:xfrm>
        </p:grpSpPr>
        <p:sp>
          <p:nvSpPr>
            <p:cNvPr id="11" name="TextBox 10"/>
            <p:cNvSpPr txBox="1"/>
            <p:nvPr/>
          </p:nvSpPr>
          <p:spPr>
            <a:xfrm>
              <a:off x="739832" y="347787"/>
              <a:ext cx="241604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프로젝트 개발 일정</a:t>
              </a:r>
              <a:endParaRPr lang="ko-KR" altLang="en-US" sz="2000" dirty="0"/>
            </a:p>
          </p:txBody>
        </p:sp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3" name="그림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6901" y="2041825"/>
            <a:ext cx="7971449" cy="3186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5625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889869" cy="400110"/>
            <a:chOff x="406799" y="347787"/>
            <a:chExt cx="188986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사용자 역할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38213" y="1504152"/>
            <a:ext cx="7715574" cy="4499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85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1889869" cy="400110"/>
            <a:chOff x="406799" y="347787"/>
            <a:chExt cx="1889869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15568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관리자 역할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12" name="그림 1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6378" y="1521229"/>
            <a:ext cx="4899244" cy="4811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37029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710607" cy="400110"/>
            <a:chOff x="406799" y="347787"/>
            <a:chExt cx="2710607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3775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데이터 베이스 </a:t>
              </a:r>
              <a:r>
                <a:rPr lang="en-US" altLang="ko-KR" sz="2000" dirty="0" smtClean="0"/>
                <a:t>ERD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0658" y="1390210"/>
            <a:ext cx="5860059" cy="4960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8725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340296" y="754907"/>
            <a:ext cx="11851703" cy="59739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9" name="그룹 8"/>
          <p:cNvGrpSpPr/>
          <p:nvPr/>
        </p:nvGrpSpPr>
        <p:grpSpPr>
          <a:xfrm>
            <a:off x="440051" y="297909"/>
            <a:ext cx="2659311" cy="400110"/>
            <a:chOff x="406799" y="347787"/>
            <a:chExt cx="2659311" cy="400110"/>
          </a:xfrm>
        </p:grpSpPr>
        <p:sp>
          <p:nvSpPr>
            <p:cNvPr id="10" name="TextBox 9"/>
            <p:cNvSpPr txBox="1"/>
            <p:nvPr/>
          </p:nvSpPr>
          <p:spPr>
            <a:xfrm>
              <a:off x="739832" y="347787"/>
              <a:ext cx="232627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2000" dirty="0" smtClean="0"/>
                <a:t>클래스 다이어그램</a:t>
              </a:r>
              <a:endParaRPr lang="ko-KR" altLang="en-US" sz="2000" dirty="0"/>
            </a:p>
          </p:txBody>
        </p:sp>
        <p:pic>
          <p:nvPicPr>
            <p:cNvPr id="11" name="그림 10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06799" y="359901"/>
              <a:ext cx="357972" cy="342630"/>
            </a:xfrm>
            <a:prstGeom prst="rect">
              <a:avLst/>
            </a:prstGeom>
          </p:spPr>
        </p:pic>
      </p:grpSp>
      <p:pic>
        <p:nvPicPr>
          <p:cNvPr id="4" name="그림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309" y="1787236"/>
            <a:ext cx="8281382" cy="3897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041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579</TotalTime>
  <Words>365</Words>
  <Application>Microsoft Office PowerPoint</Application>
  <PresentationFormat>와이드스크린</PresentationFormat>
  <Paragraphs>93</Paragraphs>
  <Slides>20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20</vt:i4>
      </vt:variant>
    </vt:vector>
  </HeadingPairs>
  <TitlesOfParts>
    <vt:vector size="24" baseType="lpstr">
      <vt:lpstr>맑은 고딕</vt:lpstr>
      <vt:lpstr>전주 완판본 순B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dw-019</dc:creator>
  <cp:lastModifiedBy>dw-019</cp:lastModifiedBy>
  <cp:revision>54</cp:revision>
  <dcterms:created xsi:type="dcterms:W3CDTF">2025-10-01T03:16:10Z</dcterms:created>
  <dcterms:modified xsi:type="dcterms:W3CDTF">2025-10-02T03:34:08Z</dcterms:modified>
</cp:coreProperties>
</file>