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60" r:id="rId3"/>
    <p:sldId id="262" r:id="rId4"/>
    <p:sldId id="275" r:id="rId5"/>
    <p:sldId id="291" r:id="rId6"/>
    <p:sldId id="293" r:id="rId7"/>
    <p:sldId id="289" r:id="rId8"/>
    <p:sldId id="301" r:id="rId9"/>
    <p:sldId id="303" r:id="rId10"/>
    <p:sldId id="304" r:id="rId11"/>
    <p:sldId id="334" r:id="rId12"/>
    <p:sldId id="313" r:id="rId13"/>
    <p:sldId id="315" r:id="rId14"/>
    <p:sldId id="328" r:id="rId15"/>
    <p:sldId id="317" r:id="rId16"/>
    <p:sldId id="327" r:id="rId17"/>
    <p:sldId id="319" r:id="rId18"/>
    <p:sldId id="320" r:id="rId19"/>
    <p:sldId id="324" r:id="rId20"/>
    <p:sldId id="325" r:id="rId21"/>
    <p:sldId id="330" r:id="rId22"/>
    <p:sldId id="308" r:id="rId23"/>
    <p:sldId id="331" r:id="rId24"/>
    <p:sldId id="309" r:id="rId25"/>
    <p:sldId id="332" r:id="rId26"/>
    <p:sldId id="337" r:id="rId27"/>
    <p:sldId id="311" r:id="rId28"/>
    <p:sldId id="336" r:id="rId29"/>
    <p:sldId id="312" r:id="rId30"/>
    <p:sldId id="298" r:id="rId31"/>
    <p:sldId id="341" r:id="rId32"/>
    <p:sldId id="342" r:id="rId33"/>
    <p:sldId id="343" r:id="rId34"/>
    <p:sldId id="339" r:id="rId35"/>
    <p:sldId id="340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93B9"/>
    <a:srgbClr val="6C9CC2"/>
    <a:srgbClr val="F9EAE7"/>
    <a:srgbClr val="D1CCC5"/>
    <a:srgbClr val="B2AA9F"/>
    <a:srgbClr val="A2978D"/>
    <a:srgbClr val="D7DBDC"/>
    <a:srgbClr val="91BAD0"/>
    <a:srgbClr val="C6BBCA"/>
    <a:srgbClr val="F5D8D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74" autoAdjust="0"/>
    <p:restoredTop sz="96235" autoAdjust="0"/>
  </p:normalViewPr>
  <p:slideViewPr>
    <p:cSldViewPr snapToGrid="0" showGuides="1">
      <p:cViewPr varScale="1">
        <p:scale>
          <a:sx n="90" d="100"/>
          <a:sy n="90" d="100"/>
        </p:scale>
        <p:origin x="96" y="78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F8093-4786-4163-8217-6F45FF4E2ADC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CE3DA-9CFE-4B30-984E-2CD35ADFE7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06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9577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4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884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9889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460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38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85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CE3DA-9CFE-4B30-984E-2CD35ADFE7C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337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1103A-7397-009C-DD5F-754361CB9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20FB2F-5154-484C-FC73-B7BBB88A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58877A-2951-2459-7987-38045612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7D1883-F8E5-2F3F-C599-6240F838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D23E0-D721-7323-D71E-44D94C3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149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5456F2-119A-494E-63F4-8E49B516E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68A0B4-4FE3-A4CD-A9D4-77A8235340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3DDC89-B861-6692-9208-D4592B3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7F4A45-2291-C8EF-B19A-253B68786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09E998-CCE6-8F1C-B8F0-6EEB7B0E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8FC3D4-2A4B-82F3-3D82-C97C3E73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56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0569B-273F-CFC3-E056-C5248962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E7BBF8-2B09-33FB-B05D-8DBC36DA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B9767-B890-6D38-1CFA-6EBAD1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3B00C5-23E7-605E-2F37-65226F28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3BF979-D39C-67DC-2B99-A3E90ED5A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2561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F3032E4-D1DF-8A15-6FAC-C9A61A493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60BFE6-7C59-92B7-FF9A-B9B28777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F91D2-6E29-697C-F9FF-694B432A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081BD2-465B-68EA-2924-5554CF0D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DE87B9-91DD-75B8-1EF6-2FF11328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25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5665A-4322-36A8-5811-3C193458B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B8D1DD-4390-964F-34DF-2DB71D373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12E807-FD77-B12E-74A5-7E840CC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C5B82-0135-5247-263A-23FE3336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40D6F-B926-AED6-1EC7-2EEE5614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871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FE2DA-528A-0D64-81A7-2E524222F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0321BA-2D83-A110-BB39-F0A139D03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3D8C0-CE7E-A5B1-43DB-E50851FC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821D15-009E-A9E2-53B6-79F1140CE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3C38E3-F122-973F-5545-BC1B1772A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10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6FABA6-42F2-C937-D62A-77D8BE96F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1AB73-E6B8-C378-B41F-5755AE95F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7A754F-F371-095B-E607-2C877861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2A1F9A-E063-386C-BE15-2B18785E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D5D7AA-9577-AEBC-1DBE-74A1103DD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19AF0F-C251-A4B3-7CD7-990D0B1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828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B501-E00B-291A-8B84-D1FA8B408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146715-B2E4-96BF-7669-983F58F5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6D76B2-41AE-2794-5CA2-480BEC521C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14CF1D-1A6E-EF99-F7E6-DABAC33B5F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BEB468-26FA-A980-BF7D-F0B0F31557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28DE0C-BEC9-B305-9D44-0FA29949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EE0E16-BDC1-B203-F6AC-DF7EFC42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C40DDC-29B0-357F-11AB-00BDBF03B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865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2CD-BE2D-9C79-256A-8403A0B7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8A864A-BA24-9EC8-82AE-D2AA9BE7E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2FE2A7-9E89-C8F1-02A0-1D22B94F7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2FEC4C-CF4C-48FC-9708-DE4A679D5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71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5342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CEB8C3-142A-EE25-B23A-27A2498B4A73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C7CDD9-022D-2F2D-1E17-994180C34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AC3038-9448-A567-0EA5-7E6DE02C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E6244-00E9-F849-A2C6-DDC75598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81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022ED2-9E4B-6CF9-27F4-542A7B0DA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CEA536-C101-10F2-AAA2-8655E666C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E2EA8F-74CC-8E7D-B11D-55D25CB50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312E5E-87F3-A546-C46E-F618D05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B1663-7C2A-42E9-8AF3-A2BF2206EF26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0420B9-CA0F-EA3D-0764-B82DB597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5EFBAF-4893-3D99-8763-3BA21EB7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6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AF7759-6F6C-C594-5A80-FE323A42A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064223-0AE9-4CEB-02AC-8EEAE2A1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412F4D-662B-865D-90ED-1160E3FCD6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B1663-7C2A-42E9-8AF3-A2BF2206EF26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A83461-97E4-F9C7-509F-5FC359F86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A9DD75-A437-4112-42DC-768E5A1A4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F39CB-7778-48FC-80BF-AB553563C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63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eg"/><Relationship Id="rId7" Type="http://schemas.openxmlformats.org/officeDocument/2006/relationships/image" Target="../media/image18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10.png"/><Relationship Id="rId5" Type="http://schemas.openxmlformats.org/officeDocument/2006/relationships/image" Target="../media/image16.pn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7" Type="http://schemas.openxmlformats.org/officeDocument/2006/relationships/image" Target="../media/image4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0.png"/><Relationship Id="rId3" Type="http://schemas.openxmlformats.org/officeDocument/2006/relationships/image" Target="../media/image23.png"/><Relationship Id="rId7" Type="http://schemas.openxmlformats.org/officeDocument/2006/relationships/image" Target="../media/image15.jpe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19.png"/><Relationship Id="rId5" Type="http://schemas.openxmlformats.org/officeDocument/2006/relationships/image" Target="../media/image25.png"/><Relationship Id="rId10" Type="http://schemas.openxmlformats.org/officeDocument/2006/relationships/image" Target="../media/image18.png"/><Relationship Id="rId4" Type="http://schemas.openxmlformats.org/officeDocument/2006/relationships/image" Target="../media/image24.png"/><Relationship Id="rId9" Type="http://schemas.openxmlformats.org/officeDocument/2006/relationships/image" Target="../media/image17.png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8.png"/><Relationship Id="rId7" Type="http://schemas.openxmlformats.org/officeDocument/2006/relationships/image" Target="../media/image16.png"/><Relationship Id="rId12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openxmlformats.org/officeDocument/2006/relationships/image" Target="../media/image20.png"/><Relationship Id="rId5" Type="http://schemas.openxmlformats.org/officeDocument/2006/relationships/image" Target="../media/image10.png"/><Relationship Id="rId10" Type="http://schemas.openxmlformats.org/officeDocument/2006/relationships/image" Target="../media/image19.png"/><Relationship Id="rId4" Type="http://schemas.openxmlformats.org/officeDocument/2006/relationships/image" Target="../media/image29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1.png"/><Relationship Id="rId7" Type="http://schemas.openxmlformats.org/officeDocument/2006/relationships/image" Target="../media/image1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29.png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C808A2-A882-48AB-A0F6-A9A1FA50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17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4404574" y="2998113"/>
            <a:ext cx="338284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>
                <a:solidFill>
                  <a:schemeClr val="bg1"/>
                </a:solidFill>
              </a:rPr>
              <a:t>B</a:t>
            </a:r>
            <a:r>
              <a:rPr lang="ko-KR" altLang="en-US" sz="5000" b="1">
                <a:solidFill>
                  <a:schemeClr val="bg1"/>
                </a:solidFill>
              </a:rPr>
              <a:t>팀 </a:t>
            </a:r>
            <a:r>
              <a:rPr lang="en-US" altLang="ko-KR" sz="5000" b="1">
                <a:solidFill>
                  <a:schemeClr val="bg1"/>
                </a:solidFill>
              </a:rPr>
              <a:t>Project</a:t>
            </a:r>
            <a:r>
              <a:rPr lang="en-US" altLang="ko-KR" sz="5000" b="1" dirty="0">
                <a:solidFill>
                  <a:schemeClr val="bg1"/>
                </a:solidFill>
              </a:rPr>
              <a:t>.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74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프로젝트산출물</a:t>
            </a:r>
            <a:endParaRPr lang="ko-KR" altLang="en-US" spc="3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40C7E5-9F87-4CEC-B533-04D6D8C66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6ACE84-525F-410F-B7F9-954899D5C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80" y="969189"/>
            <a:ext cx="10683070" cy="560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3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192355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5CBB8F6-D50D-48EB-8AEA-16AE67D4EF16}"/>
              </a:ext>
            </a:extLst>
          </p:cNvPr>
          <p:cNvGrpSpPr/>
          <p:nvPr/>
        </p:nvGrpSpPr>
        <p:grpSpPr>
          <a:xfrm>
            <a:off x="832691" y="998934"/>
            <a:ext cx="7013575" cy="5578838"/>
            <a:chOff x="222250" y="803275"/>
            <a:chExt cx="7013575" cy="5251450"/>
          </a:xfrm>
        </p:grpSpPr>
        <p:pic>
          <p:nvPicPr>
            <p:cNvPr id="13" name="그림 17">
              <a:extLst>
                <a:ext uri="{FF2B5EF4-FFF2-40B4-BE49-F238E27FC236}">
                  <a16:creationId xmlns:a16="http://schemas.microsoft.com/office/drawing/2014/main" id="{72E32BD6-167A-4A36-9C01-1CE3F067E8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250" y="803275"/>
              <a:ext cx="7013575" cy="525145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8">
              <a:extLst>
                <a:ext uri="{FF2B5EF4-FFF2-40B4-BE49-F238E27FC236}">
                  <a16:creationId xmlns:a16="http://schemas.microsoft.com/office/drawing/2014/main" id="{9067CD34-D1E0-4F51-99FC-1C525EBF6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456" y="3125175"/>
              <a:ext cx="2510576" cy="695012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혁신을 이끌어가는  </a:t>
              </a:r>
              <a:endParaRPr lang="en-US" altLang="ko-KR" sz="12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우리는 </a:t>
              </a:r>
              <a:r>
                <a:rPr lang="en-US" altLang="ko-KR" sz="1200" dirty="0">
                  <a:solidFill>
                    <a:schemeClr val="bg1"/>
                  </a:solidFill>
                </a:rPr>
                <a:t>EZEN – ICONIC </a:t>
              </a:r>
              <a:r>
                <a:rPr lang="ko-KR" altLang="en-US" sz="1200" dirty="0">
                  <a:solidFill>
                    <a:schemeClr val="bg1"/>
                  </a:solidFill>
                </a:rPr>
                <a:t>입니다</a:t>
              </a:r>
              <a:r>
                <a:rPr lang="en-US" altLang="ko-KR" sz="1200" dirty="0">
                  <a:solidFill>
                    <a:schemeClr val="bg1"/>
                  </a:solidFill>
                </a:rPr>
                <a:t>.</a:t>
              </a:r>
            </a:p>
            <a:p>
              <a:pPr algn="ctr"/>
              <a:endParaRPr lang="en-US" altLang="ko-KR" sz="12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로그인하기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16" name="Group 399">
            <a:extLst>
              <a:ext uri="{FF2B5EF4-FFF2-40B4-BE49-F238E27FC236}">
                <a16:creationId xmlns:a16="http://schemas.microsoft.com/office/drawing/2014/main" id="{65F0C099-AD15-4D56-B5EF-B612F8989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53340"/>
              </p:ext>
            </p:extLst>
          </p:nvPr>
        </p:nvGraphicFramePr>
        <p:xfrm>
          <a:off x="8088395" y="2931291"/>
          <a:ext cx="3968926" cy="418818"/>
        </p:xfrm>
        <a:graphic>
          <a:graphicData uri="http://schemas.openxmlformats.org/drawingml/2006/table">
            <a:tbl>
              <a:tblPr/>
              <a:tblGrid>
                <a:gridCol w="383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5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68" marB="3606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2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68" marB="360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로그인 화면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 열림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. 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6068" marB="3606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Rectangle 175">
            <a:extLst>
              <a:ext uri="{FF2B5EF4-FFF2-40B4-BE49-F238E27FC236}">
                <a16:creationId xmlns:a16="http://schemas.microsoft.com/office/drawing/2014/main" id="{B464E320-C77F-4821-BE09-C74FABD83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7842" y="2114258"/>
            <a:ext cx="1035946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36000" tIns="36000" rIns="36000" bIns="36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solidFill>
                  <a:schemeClr val="tx2"/>
                </a:solidFill>
                <a:latin typeface="Pretendard (본문)"/>
              </a:rPr>
              <a:t>서비스</a:t>
            </a:r>
            <a:r>
              <a:rPr lang="en-US" altLang="ko-KR" sz="800">
                <a:solidFill>
                  <a:schemeClr val="tx2"/>
                </a:solidFill>
                <a:latin typeface="Pretendard (본문)"/>
              </a:rPr>
              <a:t>1</a:t>
            </a:r>
            <a:r>
              <a:rPr lang="ko-KR" altLang="en-US" sz="800">
                <a:solidFill>
                  <a:schemeClr val="tx2"/>
                </a:solidFill>
                <a:latin typeface="Pretendard (본문)"/>
              </a:rPr>
              <a:t>방 메인</a:t>
            </a:r>
          </a:p>
        </p:txBody>
      </p:sp>
      <p:sp>
        <p:nvSpPr>
          <p:cNvPr id="21" name="Rectangle 191">
            <a:extLst>
              <a:ext uri="{FF2B5EF4-FFF2-40B4-BE49-F238E27FC236}">
                <a16:creationId xmlns:a16="http://schemas.microsoft.com/office/drawing/2014/main" id="{5DF1D4BC-7BFA-40B1-8052-D848700C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231" y="3987474"/>
            <a:ext cx="215900" cy="1611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</a:p>
        </p:txBody>
      </p:sp>
      <p:graphicFrame>
        <p:nvGraphicFramePr>
          <p:cNvPr id="23" name="Group 399">
            <a:extLst>
              <a:ext uri="{FF2B5EF4-FFF2-40B4-BE49-F238E27FC236}">
                <a16:creationId xmlns:a16="http://schemas.microsoft.com/office/drawing/2014/main" id="{B286128D-4893-4807-BAA9-8BC185C5FF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838203"/>
              </p:ext>
            </p:extLst>
          </p:nvPr>
        </p:nvGraphicFramePr>
        <p:xfrm>
          <a:off x="8088395" y="994337"/>
          <a:ext cx="3947661" cy="1407698"/>
        </p:xfrm>
        <a:graphic>
          <a:graphicData uri="http://schemas.openxmlformats.org/drawingml/2006/table">
            <a:tbl>
              <a:tblPr/>
              <a:tblGrid>
                <a:gridCol w="1008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93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60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홈페이지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68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home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43C654E-C6F9-403B-9418-14FC33879918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CE1081-BEAA-41D9-B658-79ACE4CEB595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화면 설계</a:t>
            </a:r>
            <a:endParaRPr lang="ko-KR" altLang="en-US" spc="3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F7ADC8E-F7FF-4922-9AF7-57A468A5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08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grpSp>
        <p:nvGrpSpPr>
          <p:cNvPr id="24" name="그룹 22">
            <a:extLst>
              <a:ext uri="{FF2B5EF4-FFF2-40B4-BE49-F238E27FC236}">
                <a16:creationId xmlns:a16="http://schemas.microsoft.com/office/drawing/2014/main" id="{81206BF3-518B-4712-A298-142DDBFAFD16}"/>
              </a:ext>
            </a:extLst>
          </p:cNvPr>
          <p:cNvGrpSpPr>
            <a:grpSpLocks/>
          </p:cNvGrpSpPr>
          <p:nvPr/>
        </p:nvGrpSpPr>
        <p:grpSpPr bwMode="auto">
          <a:xfrm>
            <a:off x="832867" y="988302"/>
            <a:ext cx="7077744" cy="5578837"/>
            <a:chOff x="353961" y="284088"/>
            <a:chExt cx="8384458" cy="6278943"/>
          </a:xfrm>
        </p:grpSpPr>
        <p:pic>
          <p:nvPicPr>
            <p:cNvPr id="25" name="그림 23">
              <a:extLst>
                <a:ext uri="{FF2B5EF4-FFF2-40B4-BE49-F238E27FC236}">
                  <a16:creationId xmlns:a16="http://schemas.microsoft.com/office/drawing/2014/main" id="{5FC5D6A0-EF50-441B-AB4F-273E2697DE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961" y="284088"/>
              <a:ext cx="8384458" cy="627894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그림 24">
              <a:extLst>
                <a:ext uri="{FF2B5EF4-FFF2-40B4-BE49-F238E27FC236}">
                  <a16:creationId xmlns:a16="http://schemas.microsoft.com/office/drawing/2014/main" id="{36A79FBB-C309-4627-A201-203D8E6E18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9691" y="2050373"/>
              <a:ext cx="2482059" cy="250688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28" name="Group 399">
            <a:extLst>
              <a:ext uri="{FF2B5EF4-FFF2-40B4-BE49-F238E27FC236}">
                <a16:creationId xmlns:a16="http://schemas.microsoft.com/office/drawing/2014/main" id="{939B3992-EE7A-4343-846A-9E3BC94508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230394"/>
              </p:ext>
            </p:extLst>
          </p:nvPr>
        </p:nvGraphicFramePr>
        <p:xfrm>
          <a:off x="8088395" y="2914095"/>
          <a:ext cx="3915764" cy="1146244"/>
        </p:xfrm>
        <a:graphic>
          <a:graphicData uri="http://schemas.openxmlformats.org/drawingml/2006/table">
            <a:tbl>
              <a:tblPr/>
              <a:tblGrid>
                <a:gridCol w="377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7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59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6" marB="35986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81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회사 지정 아이디 입력 창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81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비밀번호 입력 창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173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로그인 진행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데이터 확인되면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 index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페이지로 이동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81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비밀번호 변경 페이지로 이동</a:t>
                      </a:r>
                    </a:p>
                  </a:txBody>
                  <a:tcPr marL="36000" marR="36000" marT="35986" marB="3598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4" name="Group 399">
            <a:extLst>
              <a:ext uri="{FF2B5EF4-FFF2-40B4-BE49-F238E27FC236}">
                <a16:creationId xmlns:a16="http://schemas.microsoft.com/office/drawing/2014/main" id="{6586C3BB-5AD6-473A-BC3B-D8309A5F2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73582"/>
              </p:ext>
            </p:extLst>
          </p:nvPr>
        </p:nvGraphicFramePr>
        <p:xfrm>
          <a:off x="8093044" y="1007268"/>
          <a:ext cx="3932380" cy="1416030"/>
        </p:xfrm>
        <a:graphic>
          <a:graphicData uri="http://schemas.openxmlformats.org/drawingml/2006/table">
            <a:tbl>
              <a:tblPr/>
              <a:tblGrid>
                <a:gridCol w="100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7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954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83127" marR="83127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홈페이지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retendard (본문)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784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retendard (본문)"/>
                          <a:ea typeface="굴림체" panose="020B0609000101010101" pitchFamily="49" charset="-127"/>
                        </a:rPr>
                        <a:t>Home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" name="Rectangle 191">
            <a:extLst>
              <a:ext uri="{FF2B5EF4-FFF2-40B4-BE49-F238E27FC236}">
                <a16:creationId xmlns:a16="http://schemas.microsoft.com/office/drawing/2014/main" id="{A917486E-C03B-4490-95F4-322B2539D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2236" y="3290712"/>
            <a:ext cx="287338" cy="23091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1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8DBD6D01-7A01-4B5F-9BF8-1F93FE5B2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993" y="3854329"/>
            <a:ext cx="215900" cy="15450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  <a:latin typeface="Pretendard (본문)"/>
              </a:rPr>
              <a:t>2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6CE57961-5123-4754-B7E5-546FABD2B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985" y="4130640"/>
            <a:ext cx="215900" cy="15450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 dirty="0">
                <a:solidFill>
                  <a:schemeClr val="bg1"/>
                </a:solidFill>
                <a:latin typeface="Pretendard (본문)"/>
              </a:rPr>
              <a:t>3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7047346D-863D-4C4E-8C34-466BB2373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988" y="4468031"/>
            <a:ext cx="215900" cy="15620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4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70D3D3F6-F4BC-4A9C-988E-BFC44C7B2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8518" y="4576048"/>
            <a:ext cx="576262" cy="15450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  <a:latin typeface="Pretendard (본문)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08C814-8227-4C75-8F09-8F712E267E47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6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20F05A-DC31-4981-80E1-3B99851119D1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화면 설계</a:t>
            </a:r>
            <a:endParaRPr lang="ko-KR" altLang="en-US" spc="300" dirty="0">
              <a:latin typeface="Pretendard (본문)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4EC6D89-504A-4401-A72A-951AB17E0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9F9836E-749D-47E2-B3BB-D826FC43E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5957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51">
            <a:extLst>
              <a:ext uri="{FF2B5EF4-FFF2-40B4-BE49-F238E27FC236}">
                <a16:creationId xmlns:a16="http://schemas.microsoft.com/office/drawing/2014/main" id="{3CA05589-591E-448A-8351-2B3CB762FC7C}"/>
              </a:ext>
            </a:extLst>
          </p:cNvPr>
          <p:cNvGrpSpPr>
            <a:grpSpLocks/>
          </p:cNvGrpSpPr>
          <p:nvPr/>
        </p:nvGrpSpPr>
        <p:grpSpPr bwMode="auto">
          <a:xfrm>
            <a:off x="673767" y="1027642"/>
            <a:ext cx="7183438" cy="5550129"/>
            <a:chOff x="157316" y="88492"/>
            <a:chExt cx="8829368" cy="662202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D7B9C2E-A547-41B7-A1A0-69FBB183831C}"/>
                </a:ext>
              </a:extLst>
            </p:cNvPr>
            <p:cNvSpPr/>
            <p:nvPr/>
          </p:nvSpPr>
          <p:spPr>
            <a:xfrm>
              <a:off x="157316" y="88492"/>
              <a:ext cx="8829368" cy="662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E36E623-9B06-4E20-9170-BC19B79202DE}"/>
                </a:ext>
              </a:extLst>
            </p:cNvPr>
            <p:cNvSpPr/>
            <p:nvPr/>
          </p:nvSpPr>
          <p:spPr>
            <a:xfrm>
              <a:off x="3259790" y="822321"/>
              <a:ext cx="840986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조직도</a:t>
              </a:r>
              <a:endParaRPr lang="ko-KR" altLang="en-US" sz="9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8FFF585-37EF-48EC-A2A2-9925541FA1D7}"/>
                </a:ext>
              </a:extLst>
            </p:cNvPr>
            <p:cNvSpPr/>
            <p:nvPr/>
          </p:nvSpPr>
          <p:spPr>
            <a:xfrm>
              <a:off x="7304714" y="108009"/>
              <a:ext cx="1672213" cy="2908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ysClr val="windowText" lastClr="000000"/>
                  </a:solidFill>
                </a:rPr>
                <a:t>로그아웃 </a:t>
              </a:r>
              <a:r>
                <a:rPr lang="en-US" altLang="ko-KR" sz="80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80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0BC7E6-8499-4A93-AF03-B6DEB8E9EEB2}"/>
                </a:ext>
              </a:extLst>
            </p:cNvPr>
            <p:cNvSpPr/>
            <p:nvPr/>
          </p:nvSpPr>
          <p:spPr>
            <a:xfrm>
              <a:off x="516344" y="2445654"/>
              <a:ext cx="8111310" cy="411802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1100" dirty="0">
                  <a:solidFill>
                    <a:sysClr val="windowText" lastClr="000000"/>
                  </a:solidFill>
                </a:rPr>
                <a:t>공지사항                    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|                   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사내 커뮤니티                    </a:t>
              </a:r>
              <a:r>
                <a:rPr lang="en-US" altLang="ko-KR" sz="1100" dirty="0">
                  <a:solidFill>
                    <a:sysClr val="windowText" lastClr="000000"/>
                  </a:solidFill>
                </a:rPr>
                <a:t>|               </a:t>
              </a:r>
              <a:r>
                <a:rPr lang="ko-KR" altLang="en-US" sz="1100" dirty="0">
                  <a:solidFill>
                    <a:sysClr val="windowText" lastClr="000000"/>
                  </a:solidFill>
                </a:rPr>
                <a:t>나의 부서 업무상황</a:t>
              </a:r>
            </a:p>
          </p:txBody>
        </p:sp>
        <p:pic>
          <p:nvPicPr>
            <p:cNvPr id="12" name="그림 56">
              <a:extLst>
                <a:ext uri="{FF2B5EF4-FFF2-40B4-BE49-F238E27FC236}">
                  <a16:creationId xmlns:a16="http://schemas.microsoft.com/office/drawing/2014/main" id="{40757890-620D-405E-A7D4-9F7982810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061" y="2928107"/>
              <a:ext cx="7931282" cy="215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그림 57">
              <a:extLst>
                <a:ext uri="{FF2B5EF4-FFF2-40B4-BE49-F238E27FC236}">
                  <a16:creationId xmlns:a16="http://schemas.microsoft.com/office/drawing/2014/main" id="{6980F7A0-5505-4383-94EB-FDE632F34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0770" y="725043"/>
              <a:ext cx="1137282" cy="15117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58">
              <a:extLst>
                <a:ext uri="{FF2B5EF4-FFF2-40B4-BE49-F238E27FC236}">
                  <a16:creationId xmlns:a16="http://schemas.microsoft.com/office/drawing/2014/main" id="{793E4298-6F75-4A8B-9198-D875244950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22276" y="2282266"/>
              <a:ext cx="137897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/>
              <a:r>
                <a:rPr lang="en-US" altLang="ko-KR" sz="900"/>
                <a:t>JJ417976 </a:t>
              </a:r>
              <a:r>
                <a:rPr lang="ko-KR" altLang="en-US" sz="900"/>
                <a:t>홍길자</a:t>
              </a: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6C00A87-3BBF-4F6B-9CC7-DED8CD99D30D}"/>
                </a:ext>
              </a:extLst>
            </p:cNvPr>
            <p:cNvSpPr/>
            <p:nvPr/>
          </p:nvSpPr>
          <p:spPr>
            <a:xfrm>
              <a:off x="4307607" y="822321"/>
              <a:ext cx="840984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/>
                <a:t>근태</a:t>
              </a:r>
              <a:endParaRPr lang="ko-KR" altLang="en-US" sz="8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69BB839-7908-4276-A0DC-C71B8488C153}"/>
                </a:ext>
              </a:extLst>
            </p:cNvPr>
            <p:cNvSpPr/>
            <p:nvPr/>
          </p:nvSpPr>
          <p:spPr>
            <a:xfrm>
              <a:off x="5355423" y="822321"/>
              <a:ext cx="840986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대화</a:t>
              </a:r>
              <a:endParaRPr lang="ko-KR" altLang="en-US" sz="900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C9CE25B-A053-4634-851B-90CB179283EA}"/>
                </a:ext>
              </a:extLst>
            </p:cNvPr>
            <p:cNvSpPr/>
            <p:nvPr/>
          </p:nvSpPr>
          <p:spPr>
            <a:xfrm>
              <a:off x="395367" y="625202"/>
              <a:ext cx="2602956" cy="1512545"/>
            </a:xfrm>
            <a:prstGeom prst="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ko-KR" altLang="en-US" sz="1100" dirty="0">
                  <a:solidFill>
                    <a:sysClr val="windowText" lastClr="000000"/>
                  </a:solidFill>
                </a:rPr>
                <a:t>근태 정보</a:t>
              </a: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en-US" altLang="ko-KR" sz="1000" dirty="0">
                  <a:solidFill>
                    <a:sysClr val="windowText" lastClr="000000"/>
                  </a:solidFill>
                </a:rPr>
                <a:t>2024 – 11 – 00  00:00:00 PM</a:t>
              </a:r>
            </a:p>
            <a:p>
              <a:pPr>
                <a:defRPr/>
              </a:pPr>
              <a:endParaRPr lang="en-US" altLang="ko-KR" sz="1100" dirty="0">
                <a:solidFill>
                  <a:sysClr val="windowText" lastClr="000000"/>
                </a:solidFill>
              </a:endParaRPr>
            </a:p>
            <a:p>
              <a:pPr>
                <a:defRPr/>
              </a:pPr>
              <a:r>
                <a:rPr lang="ko-KR" altLang="en-US" sz="1000" dirty="0">
                  <a:solidFill>
                    <a:sysClr val="windowText" lastClr="000000"/>
                  </a:solidFill>
                </a:rPr>
                <a:t>출근 시각 </a:t>
              </a:r>
              <a:r>
                <a:rPr lang="en-US" altLang="ko-KR" sz="1000" dirty="0">
                  <a:solidFill>
                    <a:sysClr val="windowText" lastClr="000000"/>
                  </a:solidFill>
                </a:rPr>
                <a:t>: 00:00:00	    </a:t>
              </a:r>
              <a:r>
                <a:rPr lang="ko-KR" altLang="en-US" sz="1000" dirty="0">
                  <a:solidFill>
                    <a:sysClr val="windowText" lastClr="000000"/>
                  </a:solidFill>
                </a:rPr>
                <a:t>퇴근 미등록</a:t>
              </a:r>
              <a:endParaRPr lang="en-US" altLang="ko-KR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8A234DA-7B28-4959-B9A7-74D8F82488D7}"/>
                </a:ext>
              </a:extLst>
            </p:cNvPr>
            <p:cNvSpPr/>
            <p:nvPr/>
          </p:nvSpPr>
          <p:spPr>
            <a:xfrm>
              <a:off x="6403240" y="822321"/>
              <a:ext cx="840984" cy="821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900"/>
                <a:t>관리자</a:t>
              </a:r>
              <a:endParaRPr lang="ko-KR" altLang="en-US" sz="900" dirty="0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1E3ECEF-6B04-402E-BB04-694E3660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47033" y="800334"/>
              <a:ext cx="865003" cy="865003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8F5E1EFA-E034-4AFA-A1E4-824FA34DA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94925" y="797724"/>
              <a:ext cx="865002" cy="867613"/>
            </a:xfrm>
            <a:prstGeom prst="ellipse">
              <a:avLst/>
            </a:prstGeom>
            <a:ln w="3175" cap="rnd">
              <a:noFill/>
            </a:ln>
            <a:effectLst/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82429A7-267A-4DA1-B461-A813B844F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46895" y="807766"/>
              <a:ext cx="840656" cy="847528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8925C35A-CC5C-4633-A543-D104E8B04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6390705" y="814888"/>
              <a:ext cx="852831" cy="833284"/>
            </a:xfrm>
            <a:prstGeom prst="ellipse">
              <a:avLst/>
            </a:prstGeom>
            <a:ln w="3175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6CC2DBF5-4958-40C0-BCC8-CEA0FF921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36661" y="725044"/>
              <a:ext cx="347697" cy="381086"/>
            </a:xfrm>
            <a:prstGeom prst="ellipse">
              <a:avLst/>
            </a:prstGeom>
            <a:ln w="63500" cap="rnd">
              <a:noFill/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25" name="그림 68">
              <a:extLst>
                <a:ext uri="{FF2B5EF4-FFF2-40B4-BE49-F238E27FC236}">
                  <a16:creationId xmlns:a16="http://schemas.microsoft.com/office/drawing/2014/main" id="{217F1D5F-3535-42A2-8706-278F36EC4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459" y="5078054"/>
              <a:ext cx="7931282" cy="1501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" name="Rectangle 48">
            <a:extLst>
              <a:ext uri="{FF2B5EF4-FFF2-40B4-BE49-F238E27FC236}">
                <a16:creationId xmlns:a16="http://schemas.microsoft.com/office/drawing/2014/main" id="{539CCB90-1813-4A76-B296-FBD3A29BC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1433513"/>
            <a:ext cx="81121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/>
              <a:t>서비스</a:t>
            </a:r>
            <a:r>
              <a:rPr lang="en-US" altLang="ko-KR" sz="800"/>
              <a:t>1</a:t>
            </a:r>
            <a:r>
              <a:rPr lang="ko-KR" altLang="en-US" sz="800"/>
              <a:t>방</a:t>
            </a:r>
            <a:r>
              <a:rPr lang="en-US" altLang="ko-KR" sz="800"/>
              <a:t>_Main</a:t>
            </a:r>
          </a:p>
        </p:txBody>
      </p:sp>
      <p:sp>
        <p:nvSpPr>
          <p:cNvPr id="30" name="Rectangle 175">
            <a:extLst>
              <a:ext uri="{FF2B5EF4-FFF2-40B4-BE49-F238E27FC236}">
                <a16:creationId xmlns:a16="http://schemas.microsoft.com/office/drawing/2014/main" id="{ADFF89EC-8FE0-4330-B007-C3F015A11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8" y="1217613"/>
            <a:ext cx="7747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solidFill>
                  <a:schemeClr val="tx2"/>
                </a:solidFill>
              </a:rPr>
              <a:t>서비스</a:t>
            </a:r>
            <a:r>
              <a:rPr lang="en-US" altLang="ko-KR" sz="800">
                <a:solidFill>
                  <a:schemeClr val="tx2"/>
                </a:solidFill>
              </a:rPr>
              <a:t>1</a:t>
            </a:r>
            <a:r>
              <a:rPr lang="ko-KR" altLang="en-US" sz="800">
                <a:solidFill>
                  <a:schemeClr val="tx2"/>
                </a:solidFill>
              </a:rPr>
              <a:t>방 메인</a:t>
            </a:r>
          </a:p>
        </p:txBody>
      </p:sp>
      <p:sp>
        <p:nvSpPr>
          <p:cNvPr id="32" name="Rectangle 191">
            <a:extLst>
              <a:ext uri="{FF2B5EF4-FFF2-40B4-BE49-F238E27FC236}">
                <a16:creationId xmlns:a16="http://schemas.microsoft.com/office/drawing/2014/main" id="{751D363A-5250-4E98-92B5-0AE4F1913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8165" y="14774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4" name="Rectangle 191">
            <a:extLst>
              <a:ext uri="{FF2B5EF4-FFF2-40B4-BE49-F238E27FC236}">
                <a16:creationId xmlns:a16="http://schemas.microsoft.com/office/drawing/2014/main" id="{A907A31F-C049-4AB7-B47E-97B6AEE7B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8390" y="14774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5" name="Rectangle 191">
            <a:extLst>
              <a:ext uri="{FF2B5EF4-FFF2-40B4-BE49-F238E27FC236}">
                <a16:creationId xmlns:a16="http://schemas.microsoft.com/office/drawing/2014/main" id="{37B90BE2-C206-4C7A-8D30-A6C067F29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0553" y="15536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80E8CCCC-7F19-4126-BE79-4DA49FCAA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4153" y="15536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F18CC950-EBBB-4AF4-AB3E-EFA42FAB1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753" y="1548856"/>
            <a:ext cx="215900" cy="14683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E594C22D-7653-4FDB-94EA-284A28771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780" y="84849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0DB31CFC-6416-4D37-9E94-0EE0CD709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10" y="849507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0" name="Rectangle 191">
            <a:extLst>
              <a:ext uri="{FF2B5EF4-FFF2-40B4-BE49-F238E27FC236}">
                <a16:creationId xmlns:a16="http://schemas.microsoft.com/office/drawing/2014/main" id="{A0996C73-9985-4E10-92E5-C05BD3950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5981" y="2754184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1" name="Rectangle 191">
            <a:extLst>
              <a:ext uri="{FF2B5EF4-FFF2-40B4-BE49-F238E27FC236}">
                <a16:creationId xmlns:a16="http://schemas.microsoft.com/office/drawing/2014/main" id="{9E799C0E-B873-4258-A3C3-B2BE0BBE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0570" y="5002586"/>
            <a:ext cx="215900" cy="146836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F907918D-532C-471C-831E-92B971B6C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2440" y="1477418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3" name="Rectangle 191">
            <a:extLst>
              <a:ext uri="{FF2B5EF4-FFF2-40B4-BE49-F238E27FC236}">
                <a16:creationId xmlns:a16="http://schemas.microsoft.com/office/drawing/2014/main" id="{A4BFB09A-E7B6-45FF-9EDD-40CDA038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525" y="2732241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4" name="Rectangle 191">
            <a:extLst>
              <a:ext uri="{FF2B5EF4-FFF2-40B4-BE49-F238E27FC236}">
                <a16:creationId xmlns:a16="http://schemas.microsoft.com/office/drawing/2014/main" id="{AB8897E8-4E04-47E2-95FC-2B3E0CF56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437" y="2732241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0E1B268A-94EA-453D-8932-29AA25CAC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5717" y="3314083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12</a:t>
            </a:r>
          </a:p>
        </p:txBody>
      </p:sp>
      <p:graphicFrame>
        <p:nvGraphicFramePr>
          <p:cNvPr id="46" name="Group 399">
            <a:extLst>
              <a:ext uri="{FF2B5EF4-FFF2-40B4-BE49-F238E27FC236}">
                <a16:creationId xmlns:a16="http://schemas.microsoft.com/office/drawing/2014/main" id="{D7516A78-9D9C-4B84-B24B-550B77758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04981"/>
              </p:ext>
            </p:extLst>
          </p:nvPr>
        </p:nvGraphicFramePr>
        <p:xfrm>
          <a:off x="8101579" y="2931513"/>
          <a:ext cx="3902580" cy="3494092"/>
        </p:xfrm>
        <a:graphic>
          <a:graphicData uri="http://schemas.openxmlformats.org/drawingml/2006/table">
            <a:tbl>
              <a:tblPr/>
              <a:tblGrid>
                <a:gridCol w="376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5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09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05" marB="3600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회원의 근태 정보를 게시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3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작성한 글에 댓글이 달리거나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대화방에 초대되면 알림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회사 조직도 페이지로 이동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근태 페이지로 이동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 신청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열림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23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권한인 사람만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오픈되는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페이지로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근무관련 결제 처리 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8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023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프로필 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마이페이지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8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89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사내 커뮤니티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89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부서 업무 상황으로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89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12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이번주 나의 총 근무시간 그래프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489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13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이번주 나의 근태관리 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47" name="Group 399">
            <a:extLst>
              <a:ext uri="{FF2B5EF4-FFF2-40B4-BE49-F238E27FC236}">
                <a16:creationId xmlns:a16="http://schemas.microsoft.com/office/drawing/2014/main" id="{091EA52B-CB44-4128-B5D8-5D4F3F21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038730"/>
              </p:ext>
            </p:extLst>
          </p:nvPr>
        </p:nvGraphicFramePr>
        <p:xfrm>
          <a:off x="8104744" y="996344"/>
          <a:ext cx="3920679" cy="1387486"/>
        </p:xfrm>
        <a:graphic>
          <a:graphicData uri="http://schemas.openxmlformats.org/drawingml/2006/table">
            <a:tbl>
              <a:tblPr/>
              <a:tblGrid>
                <a:gridCol w="1001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9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Rectangle 191">
            <a:extLst>
              <a:ext uri="{FF2B5EF4-FFF2-40B4-BE49-F238E27FC236}">
                <a16:creationId xmlns:a16="http://schemas.microsoft.com/office/drawing/2014/main" id="{FD158856-8ED8-4206-9078-25F7C139F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153" y="1563143"/>
            <a:ext cx="215900" cy="14683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6B3A8B-F658-44FA-A5D3-CFA67BB793A6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8832F92-773A-406E-B0AB-7A5D307D2527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화면 설계</a:t>
            </a:r>
            <a:endParaRPr lang="ko-KR" altLang="en-US" spc="300" dirty="0"/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756FCFE-8D4B-4620-8813-D877DBB0DB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522D85B5-6746-4DCB-B3D3-A41F346A0F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12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인덱스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230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45837A1B-46C6-4ACA-8A74-660E1DFA1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1433513"/>
            <a:ext cx="811212" cy="195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800"/>
              <a:t>서비스</a:t>
            </a:r>
            <a:r>
              <a:rPr lang="en-US" altLang="ko-KR" sz="800"/>
              <a:t>1</a:t>
            </a:r>
            <a:r>
              <a:rPr lang="ko-KR" altLang="en-US" sz="800"/>
              <a:t>방</a:t>
            </a:r>
            <a:r>
              <a:rPr lang="en-US" altLang="ko-KR" sz="800"/>
              <a:t>_Main</a:t>
            </a:r>
          </a:p>
        </p:txBody>
      </p:sp>
      <p:sp>
        <p:nvSpPr>
          <p:cNvPr id="11" name="Rectangle 175">
            <a:extLst>
              <a:ext uri="{FF2B5EF4-FFF2-40B4-BE49-F238E27FC236}">
                <a16:creationId xmlns:a16="http://schemas.microsoft.com/office/drawing/2014/main" id="{9EFC211E-061E-4F74-8C7C-0C9222525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8" y="1217613"/>
            <a:ext cx="774700" cy="195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36000" tIns="36000" rIns="36000" bIns="36000" anchor="ctr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latinLnBrk="1" hangingPunct="1"/>
            <a:r>
              <a:rPr lang="ko-KR" altLang="en-US" sz="800">
                <a:solidFill>
                  <a:schemeClr val="tx2"/>
                </a:solidFill>
              </a:rPr>
              <a:t>서비스</a:t>
            </a:r>
            <a:r>
              <a:rPr lang="en-US" altLang="ko-KR" sz="800">
                <a:solidFill>
                  <a:schemeClr val="tx2"/>
                </a:solidFill>
              </a:rPr>
              <a:t>1</a:t>
            </a:r>
            <a:r>
              <a:rPr lang="ko-KR" altLang="en-US" sz="800">
                <a:solidFill>
                  <a:schemeClr val="tx2"/>
                </a:solidFill>
              </a:rPr>
              <a:t>방 메인</a:t>
            </a:r>
          </a:p>
        </p:txBody>
      </p:sp>
      <p:graphicFrame>
        <p:nvGraphicFramePr>
          <p:cNvPr id="13" name="Group 399">
            <a:extLst>
              <a:ext uri="{FF2B5EF4-FFF2-40B4-BE49-F238E27FC236}">
                <a16:creationId xmlns:a16="http://schemas.microsoft.com/office/drawing/2014/main" id="{0D3BDFC9-2958-4B84-AD3B-98E2925AE0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056889"/>
              </p:ext>
            </p:extLst>
          </p:nvPr>
        </p:nvGraphicFramePr>
        <p:xfrm>
          <a:off x="8108542" y="1016831"/>
          <a:ext cx="3916881" cy="1387486"/>
        </p:xfrm>
        <a:graphic>
          <a:graphicData uri="http://schemas.openxmlformats.org/drawingml/2006/table">
            <a:tbl>
              <a:tblPr/>
              <a:tblGrid>
                <a:gridCol w="10004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9288EE-5962-473A-9BDB-66E881423F08}"/>
              </a:ext>
            </a:extLst>
          </p:cNvPr>
          <p:cNvSpPr/>
          <p:nvPr/>
        </p:nvSpPr>
        <p:spPr bwMode="auto">
          <a:xfrm>
            <a:off x="673420" y="1016832"/>
            <a:ext cx="7183784" cy="55609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094C877C-FD4A-459B-A004-594287E2B4B3}"/>
              </a:ext>
            </a:extLst>
          </p:cNvPr>
          <p:cNvSpPr/>
          <p:nvPr/>
        </p:nvSpPr>
        <p:spPr bwMode="auto">
          <a:xfrm>
            <a:off x="3299506" y="1551923"/>
            <a:ext cx="684785" cy="688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854CFA-5955-489E-8381-4518E89BEA32}"/>
              </a:ext>
            </a:extLst>
          </p:cNvPr>
          <p:cNvSpPr/>
          <p:nvPr/>
        </p:nvSpPr>
        <p:spPr bwMode="auto">
          <a:xfrm>
            <a:off x="6489249" y="1033501"/>
            <a:ext cx="1359880" cy="2433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3060500-A505-4B7F-957A-3BBC0F8EE66B}"/>
              </a:ext>
            </a:extLst>
          </p:cNvPr>
          <p:cNvSpPr/>
          <p:nvPr/>
        </p:nvSpPr>
        <p:spPr bwMode="auto">
          <a:xfrm>
            <a:off x="910719" y="2845476"/>
            <a:ext cx="6599133" cy="34672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공지사항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사내 커뮤니티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나의 부서 업무상황</a:t>
            </a:r>
          </a:p>
        </p:txBody>
      </p:sp>
      <p:pic>
        <p:nvPicPr>
          <p:cNvPr id="19" name="그림 20">
            <a:extLst>
              <a:ext uri="{FF2B5EF4-FFF2-40B4-BE49-F238E27FC236}">
                <a16:creationId xmlns:a16="http://schemas.microsoft.com/office/drawing/2014/main" id="{AC3FB60D-B5F5-490E-97E7-BD3DAC617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718" y="3265332"/>
            <a:ext cx="6599133" cy="1713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21">
            <a:extLst>
              <a:ext uri="{FF2B5EF4-FFF2-40B4-BE49-F238E27FC236}">
                <a16:creationId xmlns:a16="http://schemas.microsoft.com/office/drawing/2014/main" id="{6C317FAC-FC63-4FC2-9CD7-BA4A9CD9B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287" y="1433153"/>
            <a:ext cx="925320" cy="126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2">
            <a:extLst>
              <a:ext uri="{FF2B5EF4-FFF2-40B4-BE49-F238E27FC236}">
                <a16:creationId xmlns:a16="http://schemas.microsoft.com/office/drawing/2014/main" id="{254019A9-4670-4E35-8C87-83C2698F0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3002" y="2743279"/>
            <a:ext cx="1121967" cy="193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834537E-BD4F-47FD-932A-32C94CFF25B8}"/>
              </a:ext>
            </a:extLst>
          </p:cNvPr>
          <p:cNvSpPr/>
          <p:nvPr/>
        </p:nvSpPr>
        <p:spPr bwMode="auto">
          <a:xfrm>
            <a:off x="4405822" y="1551923"/>
            <a:ext cx="684785" cy="688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3F79D2B-F315-46C8-8C19-CDEF337EA2E0}"/>
              </a:ext>
            </a:extLst>
          </p:cNvPr>
          <p:cNvSpPr/>
          <p:nvPr/>
        </p:nvSpPr>
        <p:spPr bwMode="auto">
          <a:xfrm>
            <a:off x="5495987" y="1551923"/>
            <a:ext cx="684785" cy="6884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512682-0119-4FA7-A076-05216F7C888B}"/>
              </a:ext>
            </a:extLst>
          </p:cNvPr>
          <p:cNvSpPr/>
          <p:nvPr/>
        </p:nvSpPr>
        <p:spPr bwMode="auto">
          <a:xfrm>
            <a:off x="786474" y="1425235"/>
            <a:ext cx="2117342" cy="1270215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AACD9D2-DF30-437D-93EE-70138C618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2609312" y="1551386"/>
            <a:ext cx="282895" cy="320022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그림 27">
            <a:extLst>
              <a:ext uri="{FF2B5EF4-FFF2-40B4-BE49-F238E27FC236}">
                <a16:creationId xmlns:a16="http://schemas.microsoft.com/office/drawing/2014/main" id="{7B33ACF0-40DD-47B2-A3FB-FC6CFD85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9" y="4927187"/>
            <a:ext cx="6599803" cy="1541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191">
            <a:extLst>
              <a:ext uri="{FF2B5EF4-FFF2-40B4-BE49-F238E27FC236}">
                <a16:creationId xmlns:a16="http://schemas.microsoft.com/office/drawing/2014/main" id="{B04FF0C3-25AC-42EA-8299-EE68AEB5F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882" y="13603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9" name="Rectangle 191">
            <a:extLst>
              <a:ext uri="{FF2B5EF4-FFF2-40B4-BE49-F238E27FC236}">
                <a16:creationId xmlns:a16="http://schemas.microsoft.com/office/drawing/2014/main" id="{AFDD0585-42A0-47AD-BB44-6CA07F492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8107" y="13603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" name="Rectangle 191">
            <a:extLst>
              <a:ext uri="{FF2B5EF4-FFF2-40B4-BE49-F238E27FC236}">
                <a16:creationId xmlns:a16="http://schemas.microsoft.com/office/drawing/2014/main" id="{702CA3FD-CFB5-4363-8E58-7E1853AC3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7245" y="14365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1" name="Rectangle 191">
            <a:extLst>
              <a:ext uri="{FF2B5EF4-FFF2-40B4-BE49-F238E27FC236}">
                <a16:creationId xmlns:a16="http://schemas.microsoft.com/office/drawing/2014/main" id="{A5123BF4-EBBB-4BEB-B5C8-1C58E993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345" y="14365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2" name="Rectangle 191">
            <a:extLst>
              <a:ext uri="{FF2B5EF4-FFF2-40B4-BE49-F238E27FC236}">
                <a16:creationId xmlns:a16="http://schemas.microsoft.com/office/drawing/2014/main" id="{9761CD69-E7E9-44EF-8D35-ED1B1E5B3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120" y="1431737"/>
            <a:ext cx="214644" cy="1526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4" name="Rectangle 191">
            <a:extLst>
              <a:ext uri="{FF2B5EF4-FFF2-40B4-BE49-F238E27FC236}">
                <a16:creationId xmlns:a16="http://schemas.microsoft.com/office/drawing/2014/main" id="{6191B0E9-CD50-4C3C-AC53-C1A67E570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3002" y="846659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5" name="Rectangle 191">
            <a:extLst>
              <a:ext uri="{FF2B5EF4-FFF2-40B4-BE49-F238E27FC236}">
                <a16:creationId xmlns:a16="http://schemas.microsoft.com/office/drawing/2014/main" id="{65D1AABB-A993-4BF0-8838-314B78DB4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2972" y="846659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982D57ED-9A46-454E-BD1B-77CB3EB3F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1659" y="2728126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9DF42B03-8A82-4802-927D-15986656F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57" y="4890121"/>
            <a:ext cx="214644" cy="15267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B2D6D357-FF67-4F30-875D-C3E8F871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695" y="1360300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D77B823B-2D36-44E2-8CCE-44D8EFB01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658" y="2726912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8</a:t>
            </a:r>
          </a:p>
        </p:txBody>
      </p:sp>
      <p:graphicFrame>
        <p:nvGraphicFramePr>
          <p:cNvPr id="40" name="Group 399">
            <a:extLst>
              <a:ext uri="{FF2B5EF4-FFF2-40B4-BE49-F238E27FC236}">
                <a16:creationId xmlns:a16="http://schemas.microsoft.com/office/drawing/2014/main" id="{1471C391-B3A8-48DE-B8C3-4CD968E1A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498710"/>
              </p:ext>
            </p:extLst>
          </p:nvPr>
        </p:nvGraphicFramePr>
        <p:xfrm>
          <a:off x="8104120" y="2944727"/>
          <a:ext cx="3889406" cy="3154367"/>
        </p:xfrm>
        <a:graphic>
          <a:graphicData uri="http://schemas.openxmlformats.org/drawingml/2006/table">
            <a:tbl>
              <a:tblPr/>
              <a:tblGrid>
                <a:gridCol w="375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4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37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12" marB="36012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로그인 회원의 근태 정보를 게시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27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작성한 글에 댓글이 달리거나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대화방에 초대되면 알림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회사 조직도 페이지로 이동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3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근태 페이지로 이동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대화 신청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열림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.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로그아웃버튼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027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프로필 이미지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마이페이지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8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9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사내 커뮤니티 리스트로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939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10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부서 업무 상황으로 이동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93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11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이번주 나의 총 근무시간 그래프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939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12</a:t>
                      </a: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이번주 나의 근태관리 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2" marB="3601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1" name="Rectangle 191">
            <a:extLst>
              <a:ext uri="{FF2B5EF4-FFF2-40B4-BE49-F238E27FC236}">
                <a16:creationId xmlns:a16="http://schemas.microsoft.com/office/drawing/2014/main" id="{E682A722-BEB8-4723-9C52-57B17C85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9976" y="2728126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7D5CDE19-030C-4BF6-9726-4471E23E3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728" y="3275701"/>
            <a:ext cx="214644" cy="15267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7C8677-F52F-4C1D-B5F5-75A03800DB2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483F07-6E4B-40AA-AB65-D2F9C23046F3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화면 설계</a:t>
            </a:r>
            <a:endParaRPr lang="ko-KR" altLang="en-US" spc="300" dirty="0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2E6E1AD1-6828-4019-A988-1DF817591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4D499AD3-C7EE-46F2-8322-D4DF584704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692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공지사항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관리자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lang="ko-KR" altLang="en-US" sz="240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678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8" name="그룹 98">
            <a:extLst>
              <a:ext uri="{FF2B5EF4-FFF2-40B4-BE49-F238E27FC236}">
                <a16:creationId xmlns:a16="http://schemas.microsoft.com/office/drawing/2014/main" id="{43EDA5CE-3B2D-4B8A-A5B9-82CCF8FA7A87}"/>
              </a:ext>
            </a:extLst>
          </p:cNvPr>
          <p:cNvGrpSpPr>
            <a:grpSpLocks/>
          </p:cNvGrpSpPr>
          <p:nvPr/>
        </p:nvGrpSpPr>
        <p:grpSpPr bwMode="auto">
          <a:xfrm>
            <a:off x="1189990" y="3539852"/>
            <a:ext cx="6321732" cy="2737002"/>
            <a:chOff x="729159" y="3427090"/>
            <a:chExt cx="7743825" cy="3146377"/>
          </a:xfrm>
        </p:grpSpPr>
        <p:pic>
          <p:nvPicPr>
            <p:cNvPr id="9" name="그림 99">
              <a:extLst>
                <a:ext uri="{FF2B5EF4-FFF2-40B4-BE49-F238E27FC236}">
                  <a16:creationId xmlns:a16="http://schemas.microsoft.com/office/drawing/2014/main" id="{55458B7B-E0B5-4885-A060-04A1A0C0C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159" y="3636767"/>
              <a:ext cx="7743825" cy="264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그림 100">
              <a:extLst>
                <a:ext uri="{FF2B5EF4-FFF2-40B4-BE49-F238E27FC236}">
                  <a16:creationId xmlns:a16="http://schemas.microsoft.com/office/drawing/2014/main" id="{41D3E761-43B6-42AE-877B-8157FC9C62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7491" y="6397962"/>
              <a:ext cx="923925" cy="142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그림 101">
              <a:extLst>
                <a:ext uri="{FF2B5EF4-FFF2-40B4-BE49-F238E27FC236}">
                  <a16:creationId xmlns:a16="http://schemas.microsoft.com/office/drawing/2014/main" id="{6711D827-A941-427A-84B5-78294BFF3D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21072" y="6306767"/>
              <a:ext cx="819150" cy="266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그림 102">
              <a:extLst>
                <a:ext uri="{FF2B5EF4-FFF2-40B4-BE49-F238E27FC236}">
                  <a16:creationId xmlns:a16="http://schemas.microsoft.com/office/drawing/2014/main" id="{4C5C5420-826B-438D-A4DB-1D1F6BA8CE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9968" y="3427090"/>
              <a:ext cx="2463016" cy="209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6674C5-933C-4B6B-9025-C69D9FD61249}"/>
              </a:ext>
            </a:extLst>
          </p:cNvPr>
          <p:cNvSpPr/>
          <p:nvPr/>
        </p:nvSpPr>
        <p:spPr>
          <a:xfrm>
            <a:off x="673420" y="998460"/>
            <a:ext cx="7183786" cy="5579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3BD1230-9DC3-448C-AB16-6807A9236357}"/>
              </a:ext>
            </a:extLst>
          </p:cNvPr>
          <p:cNvSpPr/>
          <p:nvPr/>
        </p:nvSpPr>
        <p:spPr>
          <a:xfrm>
            <a:off x="3357917" y="1607863"/>
            <a:ext cx="684246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7D0DE7C-F1D8-497C-B20C-C7B30D52DCCE}"/>
              </a:ext>
            </a:extLst>
          </p:cNvPr>
          <p:cNvSpPr/>
          <p:nvPr/>
        </p:nvSpPr>
        <p:spPr>
          <a:xfrm>
            <a:off x="6487321" y="1017510"/>
            <a:ext cx="1360554" cy="2459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A8333E-C9BC-473A-A8FB-01B6306815E6}"/>
              </a:ext>
            </a:extLst>
          </p:cNvPr>
          <p:cNvSpPr/>
          <p:nvPr/>
        </p:nvSpPr>
        <p:spPr>
          <a:xfrm>
            <a:off x="1003747" y="3079476"/>
            <a:ext cx="6599557" cy="35714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공지사항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사내 커뮤니티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나의 부서 업무상황</a:t>
            </a:r>
          </a:p>
        </p:txBody>
      </p:sp>
      <p:pic>
        <p:nvPicPr>
          <p:cNvPr id="17" name="그림 57">
            <a:extLst>
              <a:ext uri="{FF2B5EF4-FFF2-40B4-BE49-F238E27FC236}">
                <a16:creationId xmlns:a16="http://schemas.microsoft.com/office/drawing/2014/main" id="{26D31268-F05E-4A13-8BBB-07A9FAA68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13" y="1528489"/>
            <a:ext cx="925557" cy="131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58">
            <a:extLst>
              <a:ext uri="{FF2B5EF4-FFF2-40B4-BE49-F238E27FC236}">
                <a16:creationId xmlns:a16="http://schemas.microsoft.com/office/drawing/2014/main" id="{3449C6FA-E3FC-4312-9E25-9A1B12A25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280" y="2795314"/>
            <a:ext cx="11224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563FC4A5-4120-4B1C-B63C-FA746A927C86}"/>
              </a:ext>
            </a:extLst>
          </p:cNvPr>
          <p:cNvSpPr/>
          <p:nvPr/>
        </p:nvSpPr>
        <p:spPr>
          <a:xfrm>
            <a:off x="4210404" y="1607863"/>
            <a:ext cx="684245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58F9C50B-F161-46BC-8DC9-1F1E2E10F556}"/>
              </a:ext>
            </a:extLst>
          </p:cNvPr>
          <p:cNvSpPr/>
          <p:nvPr/>
        </p:nvSpPr>
        <p:spPr>
          <a:xfrm>
            <a:off x="5062892" y="1607863"/>
            <a:ext cx="684246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37E4E7-F30F-4E39-9CA9-4A8C49D6A14A}"/>
              </a:ext>
            </a:extLst>
          </p:cNvPr>
          <p:cNvSpPr/>
          <p:nvPr/>
        </p:nvSpPr>
        <p:spPr>
          <a:xfrm>
            <a:off x="992095" y="1447526"/>
            <a:ext cx="2117828" cy="13117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4365BC76-8CA7-4606-B6D7-F707046B56A2}"/>
              </a:ext>
            </a:extLst>
          </p:cNvPr>
          <p:cNvSpPr/>
          <p:nvPr/>
        </p:nvSpPr>
        <p:spPr>
          <a:xfrm>
            <a:off x="5915379" y="1607863"/>
            <a:ext cx="684245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관리자</a:t>
            </a:r>
            <a:endParaRPr lang="ko-KR" altLang="en-US" sz="9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831A4DA-2FE8-437F-A87E-BC3057CEA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7677" y="1589534"/>
            <a:ext cx="703813" cy="7503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1F606699-1A5F-42B4-87EA-B53CAA16B0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0257" y="1587409"/>
            <a:ext cx="703812" cy="752655"/>
          </a:xfrm>
          <a:prstGeom prst="ellipse">
            <a:avLst/>
          </a:prstGeom>
          <a:ln w="3175" cap="rnd">
            <a:noFill/>
          </a:ln>
          <a:effectLst/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4B6FE38E-13E0-408F-851A-A559F2F89E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6642" y="1595581"/>
            <a:ext cx="684004" cy="735232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025F11D5-1F5E-4EBD-B2F6-C24D4C22703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5905657" y="1601374"/>
            <a:ext cx="693909" cy="722875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D67E162D-4268-43A5-A2B9-477170C7FFB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80093" y="1528277"/>
            <a:ext cx="282905" cy="33059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6" name="Rectangle 191">
            <a:extLst>
              <a:ext uri="{FF2B5EF4-FFF2-40B4-BE49-F238E27FC236}">
                <a16:creationId xmlns:a16="http://schemas.microsoft.com/office/drawing/2014/main" id="{E70EAF1F-14E7-453D-AE01-9CDBC6CCE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984" y="3530327"/>
            <a:ext cx="215911" cy="1540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C758CA52-4ABB-4636-9749-44CA0196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296" y="4076427"/>
            <a:ext cx="215911" cy="1540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CEB3C037-B949-4C20-86F7-FC559AC10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6359" y="5935389"/>
            <a:ext cx="215911" cy="15403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8E4600FD-B1A8-48AF-82B1-60457376A0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2734" y="5924277"/>
            <a:ext cx="215911" cy="15403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graphicFrame>
        <p:nvGraphicFramePr>
          <p:cNvPr id="40" name="Group 399">
            <a:extLst>
              <a:ext uri="{FF2B5EF4-FFF2-40B4-BE49-F238E27FC236}">
                <a16:creationId xmlns:a16="http://schemas.microsoft.com/office/drawing/2014/main" id="{EBA0EFD3-F7B3-4668-A897-210FB2603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092040"/>
              </p:ext>
            </p:extLst>
          </p:nvPr>
        </p:nvGraphicFramePr>
        <p:xfrm>
          <a:off x="8092818" y="2934841"/>
          <a:ext cx="3921973" cy="1239839"/>
        </p:xfrm>
        <a:graphic>
          <a:graphicData uri="http://schemas.openxmlformats.org/drawingml/2006/table">
            <a:tbl>
              <a:tblPr/>
              <a:tblGrid>
                <a:gridCol w="37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94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21" marB="3602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9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제목으로 검색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0357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중요한 공지는 리스트 상단에 고정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9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페이징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9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글쓰기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관리자 권한만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CRUD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가능</a:t>
                      </a:r>
                    </a:p>
                  </a:txBody>
                  <a:tcPr marL="36000" marR="36000" marT="36021" marB="3602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1" name="Group 399">
            <a:extLst>
              <a:ext uri="{FF2B5EF4-FFF2-40B4-BE49-F238E27FC236}">
                <a16:creationId xmlns:a16="http://schemas.microsoft.com/office/drawing/2014/main" id="{09A0695C-2BD3-4B8D-BEAD-3F4C99EAD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591386"/>
              </p:ext>
            </p:extLst>
          </p:nvPr>
        </p:nvGraphicFramePr>
        <p:xfrm>
          <a:off x="8093904" y="998460"/>
          <a:ext cx="3952784" cy="1387486"/>
        </p:xfrm>
        <a:graphic>
          <a:graphicData uri="http://schemas.openxmlformats.org/drawingml/2006/table">
            <a:tbl>
              <a:tblPr/>
              <a:tblGrid>
                <a:gridCol w="1009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B10BEF76-E1E4-4EA6-B728-D9BEF76DC111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1837D9B-BB8C-47FD-8743-5F60601539F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화면 설계</a:t>
            </a:r>
            <a:endParaRPr lang="ko-KR" altLang="en-US" spc="3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C1D69419-B771-4B61-8F5C-C14B39ADDF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B507577-800B-4276-BA7E-EA99E1E413F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4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E56937B-FD6E-33C5-CF71-0693438652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0F16938-4AB3-C31E-90F7-0E878D78B7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양쪽 대괄호 4">
            <a:extLst>
              <a:ext uri="{FF2B5EF4-FFF2-40B4-BE49-F238E27FC236}">
                <a16:creationId xmlns:a16="http://schemas.microsoft.com/office/drawing/2014/main" id="{A85AD9A1-C6CD-390A-EC4C-B0EF5C170030}"/>
              </a:ext>
            </a:extLst>
          </p:cNvPr>
          <p:cNvSpPr/>
          <p:nvPr/>
        </p:nvSpPr>
        <p:spPr>
          <a:xfrm>
            <a:off x="1026695" y="2342148"/>
            <a:ext cx="10299031" cy="2197768"/>
          </a:xfrm>
          <a:prstGeom prst="bracketPair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99F7BD-985D-25E8-0155-602A31D9B744}"/>
              </a:ext>
            </a:extLst>
          </p:cNvPr>
          <p:cNvSpPr txBox="1"/>
          <p:nvPr/>
        </p:nvSpPr>
        <p:spPr>
          <a:xfrm>
            <a:off x="3347491" y="2823410"/>
            <a:ext cx="5497019" cy="4639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ctr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kern="0" spc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AWS</a:t>
            </a:r>
            <a:r>
              <a:rPr lang="ko-KR" altLang="en-US" sz="1800" b="1" kern="0" spc="0">
                <a:solidFill>
                  <a:schemeClr val="bg1"/>
                </a:solidFill>
                <a:effectLst/>
                <a:latin typeface="굴림" panose="020B0600000101010101" pitchFamily="50" charset="-127"/>
                <a:ea typeface="굴림" panose="020B0600000101010101" pitchFamily="50" charset="-127"/>
              </a:rPr>
              <a:t>를 활용한 자바 스프링 기반 풀스택 개발자 양성</a:t>
            </a:r>
            <a:endParaRPr lang="ko-KR" altLang="en-US" sz="1800" kern="0" spc="0">
              <a:solidFill>
                <a:schemeClr val="bg1"/>
              </a:solidFill>
              <a:effectLst/>
              <a:latin typeface="바탕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D104D-2799-1AAD-000E-28652FD45B3B}"/>
              </a:ext>
            </a:extLst>
          </p:cNvPr>
          <p:cNvSpPr txBox="1"/>
          <p:nvPr/>
        </p:nvSpPr>
        <p:spPr>
          <a:xfrm>
            <a:off x="1733270" y="3438435"/>
            <a:ext cx="8725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kern="0">
                <a:solidFill>
                  <a:schemeClr val="bg1"/>
                </a:solidFill>
                <a:latin typeface="휴먼고딕" panose="02010504000101010101" pitchFamily="2" charset="-127"/>
                <a:ea typeface="휴먼고딕" panose="02010504000101010101" pitchFamily="2" charset="-127"/>
              </a:rPr>
              <a:t>사내 근무 관리 및 커뮤니티 시스템개발</a:t>
            </a:r>
            <a:endParaRPr lang="ko-KR" altLang="en-US" sz="3600" b="1" spc="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E62FC6-2EE4-8706-4D37-4DA0360C96BF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878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33">
            <a:extLst>
              <a:ext uri="{FF2B5EF4-FFF2-40B4-BE49-F238E27FC236}">
                <a16:creationId xmlns:a16="http://schemas.microsoft.com/office/drawing/2014/main" id="{69373315-809C-4CF6-9341-2503AD256FE8}"/>
              </a:ext>
            </a:extLst>
          </p:cNvPr>
          <p:cNvGrpSpPr>
            <a:grpSpLocks/>
          </p:cNvGrpSpPr>
          <p:nvPr/>
        </p:nvGrpSpPr>
        <p:grpSpPr bwMode="auto">
          <a:xfrm>
            <a:off x="929658" y="3655600"/>
            <a:ext cx="6724766" cy="2922193"/>
            <a:chOff x="671052" y="3429001"/>
            <a:chExt cx="7712510" cy="3167842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13166A8F-65A2-4E69-B46D-D152EAF0308C}"/>
                </a:ext>
              </a:extLst>
            </p:cNvPr>
            <p:cNvSpPr/>
            <p:nvPr/>
          </p:nvSpPr>
          <p:spPr>
            <a:xfrm>
              <a:off x="671052" y="3429001"/>
              <a:ext cx="7697958" cy="28023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/>
                <a:t>-</a:t>
              </a:r>
              <a:endParaRPr lang="ko-KR" altLang="en-US"/>
            </a:p>
          </p:txBody>
        </p:sp>
        <p:sp>
          <p:nvSpPr>
            <p:cNvPr id="9" name="TextBox 35">
              <a:extLst>
                <a:ext uri="{FF2B5EF4-FFF2-40B4-BE49-F238E27FC236}">
                  <a16:creationId xmlns:a16="http://schemas.microsoft.com/office/drawing/2014/main" id="{A8EEC00A-EB74-4D25-9812-5B01A4095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65123" y="3658962"/>
              <a:ext cx="2587919" cy="322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200"/>
                <a:t>공지사항 뷰 페이지 입니다</a:t>
              </a:r>
              <a:r>
                <a:rPr lang="en-US" altLang="ko-KR" sz="1200"/>
                <a:t>.</a:t>
              </a:r>
              <a:endParaRPr lang="ko-KR" altLang="en-US" sz="1200"/>
            </a:p>
          </p:txBody>
        </p:sp>
        <p:pic>
          <p:nvPicPr>
            <p:cNvPr id="10" name="그림 36">
              <a:extLst>
                <a:ext uri="{FF2B5EF4-FFF2-40B4-BE49-F238E27FC236}">
                  <a16:creationId xmlns:a16="http://schemas.microsoft.com/office/drawing/2014/main" id="{F882EFDF-AAFE-43E6-A238-8D1B0CE9B8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481" y="3944306"/>
              <a:ext cx="361841" cy="3700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37">
              <a:extLst>
                <a:ext uri="{FF2B5EF4-FFF2-40B4-BE49-F238E27FC236}">
                  <a16:creationId xmlns:a16="http://schemas.microsoft.com/office/drawing/2014/main" id="{A4015B5E-D9EF-48D5-8135-B21E112F52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4999" y="3889476"/>
              <a:ext cx="1273000" cy="282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1000"/>
                <a:t>관리자</a:t>
              </a:r>
              <a:r>
                <a:rPr lang="en-US" altLang="ko-KR" sz="1000"/>
                <a:t>(admin)</a:t>
              </a:r>
              <a:endParaRPr lang="ko-KR" altLang="en-US" sz="1000"/>
            </a:p>
          </p:txBody>
        </p:sp>
        <p:sp>
          <p:nvSpPr>
            <p:cNvPr id="12" name="TextBox 38">
              <a:extLst>
                <a:ext uri="{FF2B5EF4-FFF2-40B4-BE49-F238E27FC236}">
                  <a16:creationId xmlns:a16="http://schemas.microsoft.com/office/drawing/2014/main" id="{D10537E9-D126-491D-9A89-8EC3ECEE6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44447" y="4089104"/>
              <a:ext cx="108400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en-US" altLang="ko-KR" sz="900">
                  <a:solidFill>
                    <a:srgbClr val="979797"/>
                  </a:solidFill>
                  <a:latin typeface="Apple SD Gothic Neo"/>
                </a:rPr>
                <a:t>2024.12.01. 01:14</a:t>
              </a:r>
              <a:endParaRPr lang="ko-KR" altLang="en-US" sz="900"/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223EE12-0FC2-4B76-8969-ACEEA1877369}"/>
                </a:ext>
              </a:extLst>
            </p:cNvPr>
            <p:cNvCxnSpPr>
              <a:cxnSpLocks/>
            </p:cNvCxnSpPr>
            <p:nvPr/>
          </p:nvCxnSpPr>
          <p:spPr>
            <a:xfrm>
              <a:off x="1165817" y="4446180"/>
              <a:ext cx="6672049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40">
              <a:extLst>
                <a:ext uri="{FF2B5EF4-FFF2-40B4-BE49-F238E27FC236}">
                  <a16:creationId xmlns:a16="http://schemas.microsoft.com/office/drawing/2014/main" id="{BEC90331-139E-4C22-B3D1-8F54A6DB74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5232" y="4608871"/>
              <a:ext cx="6145538" cy="10618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900"/>
                <a:t>안녕하세요</a:t>
              </a:r>
              <a:r>
                <a:rPr lang="en-US" altLang="ko-KR" sz="900"/>
                <a:t>.</a:t>
              </a:r>
            </a:p>
            <a:p>
              <a:r>
                <a:rPr lang="ko-KR" altLang="en-US" sz="900"/>
                <a:t>첫번재 공지사항입니다</a:t>
              </a:r>
              <a:endParaRPr lang="en-US" altLang="ko-KR" sz="900"/>
            </a:p>
            <a:p>
              <a:r>
                <a:rPr lang="ko-KR" altLang="en-US" sz="900"/>
                <a:t>우리모두 열심히 해서</a:t>
              </a:r>
              <a:endParaRPr lang="en-US" altLang="ko-KR" sz="900"/>
            </a:p>
            <a:p>
              <a:r>
                <a:rPr lang="ko-KR" altLang="en-US" sz="900"/>
                <a:t>잘해봅시다</a:t>
              </a:r>
              <a:endParaRPr lang="en-US" altLang="ko-KR" sz="900"/>
            </a:p>
            <a:p>
              <a:r>
                <a:rPr lang="ko-KR" altLang="en-US" sz="900"/>
                <a:t>파이팅 해봅시다</a:t>
              </a:r>
              <a:endParaRPr lang="en-US" altLang="ko-KR" sz="900"/>
            </a:p>
            <a:p>
              <a:r>
                <a:rPr lang="ko-KR" altLang="en-US" sz="900"/>
                <a:t>감사합니다</a:t>
              </a:r>
              <a:r>
                <a:rPr lang="en-US" altLang="ko-KR" sz="900"/>
                <a:t>.</a:t>
              </a:r>
            </a:p>
            <a:p>
              <a:endParaRPr lang="ko-KR" altLang="en-US" sz="900"/>
            </a:p>
          </p:txBody>
        </p:sp>
        <p:pic>
          <p:nvPicPr>
            <p:cNvPr id="15" name="그림 41">
              <a:extLst>
                <a:ext uri="{FF2B5EF4-FFF2-40B4-BE49-F238E27FC236}">
                  <a16:creationId xmlns:a16="http://schemas.microsoft.com/office/drawing/2014/main" id="{3B379666-0E31-4B1E-8CB6-3208BAB6C5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2930" y="4223395"/>
              <a:ext cx="581088" cy="224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그림 42">
              <a:extLst>
                <a:ext uri="{FF2B5EF4-FFF2-40B4-BE49-F238E27FC236}">
                  <a16:creationId xmlns:a16="http://schemas.microsoft.com/office/drawing/2014/main" id="{A7A4B7EB-962F-42A3-8FDA-7A3E1932B4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2068" y="6347030"/>
              <a:ext cx="72390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Box 43">
              <a:extLst>
                <a:ext uri="{FF2B5EF4-FFF2-40B4-BE49-F238E27FC236}">
                  <a16:creationId xmlns:a16="http://schemas.microsoft.com/office/drawing/2014/main" id="{3F3C1D45-AA43-4692-B8B2-C51A88BA79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1398" y="6360766"/>
              <a:ext cx="862164" cy="229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700">
                  <a:solidFill>
                    <a:schemeClr val="bg1"/>
                  </a:solidFill>
                </a:rPr>
                <a:t>목록으로</a:t>
              </a:r>
            </a:p>
          </p:txBody>
        </p:sp>
        <p:pic>
          <p:nvPicPr>
            <p:cNvPr id="18" name="그림 44">
              <a:extLst>
                <a:ext uri="{FF2B5EF4-FFF2-40B4-BE49-F238E27FC236}">
                  <a16:creationId xmlns:a16="http://schemas.microsoft.com/office/drawing/2014/main" id="{FBA9AA3A-B706-438F-9FAD-F1D6FB79E8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8776" y="6347030"/>
              <a:ext cx="72390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그림 45">
              <a:extLst>
                <a:ext uri="{FF2B5EF4-FFF2-40B4-BE49-F238E27FC236}">
                  <a16:creationId xmlns:a16="http://schemas.microsoft.com/office/drawing/2014/main" id="{92547C25-BBC3-4136-8E26-5D0767617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5484" y="6349193"/>
              <a:ext cx="72390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46">
              <a:extLst>
                <a:ext uri="{FF2B5EF4-FFF2-40B4-BE49-F238E27FC236}">
                  <a16:creationId xmlns:a16="http://schemas.microsoft.com/office/drawing/2014/main" id="{684A4C25-906C-40A3-9779-57AF00A8C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7956" y="6363463"/>
              <a:ext cx="571427" cy="229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700">
                  <a:solidFill>
                    <a:schemeClr val="bg1"/>
                  </a:solidFill>
                </a:rPr>
                <a:t>수정</a:t>
              </a:r>
            </a:p>
          </p:txBody>
        </p:sp>
        <p:sp>
          <p:nvSpPr>
            <p:cNvPr id="21" name="TextBox 47">
              <a:extLst>
                <a:ext uri="{FF2B5EF4-FFF2-40B4-BE49-F238E27FC236}">
                  <a16:creationId xmlns:a16="http://schemas.microsoft.com/office/drawing/2014/main" id="{4DD1447C-D63A-42CB-A6CB-FE2DC561E6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4165" y="6355587"/>
              <a:ext cx="577486" cy="229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700">
                  <a:solidFill>
                    <a:schemeClr val="bg1"/>
                  </a:solidFill>
                </a:rPr>
                <a:t>삭제</a:t>
              </a: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26E2C6-3286-41B6-A5B2-2F5E0357356F}"/>
              </a:ext>
            </a:extLst>
          </p:cNvPr>
          <p:cNvSpPr/>
          <p:nvPr/>
        </p:nvSpPr>
        <p:spPr>
          <a:xfrm>
            <a:off x="680420" y="1008507"/>
            <a:ext cx="7176784" cy="5569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E926188A-60AC-44FB-B447-356FB088E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1983" y="6334674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Rectangle 191">
            <a:extLst>
              <a:ext uri="{FF2B5EF4-FFF2-40B4-BE49-F238E27FC236}">
                <a16:creationId xmlns:a16="http://schemas.microsoft.com/office/drawing/2014/main" id="{FF3B2C01-9E63-4C49-8B30-05210D0A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820" y="6325149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" name="Rectangle 191">
            <a:extLst>
              <a:ext uri="{FF2B5EF4-FFF2-40B4-BE49-F238E27FC236}">
                <a16:creationId xmlns:a16="http://schemas.microsoft.com/office/drawing/2014/main" id="{A565FCC9-466C-46ED-A41C-D35A72A08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320" y="6331499"/>
            <a:ext cx="215700" cy="1549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graphicFrame>
        <p:nvGraphicFramePr>
          <p:cNvPr id="48" name="Group 399">
            <a:extLst>
              <a:ext uri="{FF2B5EF4-FFF2-40B4-BE49-F238E27FC236}">
                <a16:creationId xmlns:a16="http://schemas.microsoft.com/office/drawing/2014/main" id="{801951D0-DE56-41DE-9DEA-A48F50CF1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05893"/>
              </p:ext>
            </p:extLst>
          </p:nvPr>
        </p:nvGraphicFramePr>
        <p:xfrm>
          <a:off x="8112335" y="2931854"/>
          <a:ext cx="3913087" cy="977900"/>
        </p:xfrm>
        <a:graphic>
          <a:graphicData uri="http://schemas.openxmlformats.org/drawingml/2006/table">
            <a:tbl>
              <a:tblPr/>
              <a:tblGrid>
                <a:gridCol w="377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5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05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03" marB="36003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8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게시글 수정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2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게시글 삭제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83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공지사항 리스트 페이지로 이동</a:t>
                      </a:r>
                    </a:p>
                  </a:txBody>
                  <a:tcPr marL="36000" marR="36000" marT="36003" marB="36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roup 399">
            <a:extLst>
              <a:ext uri="{FF2B5EF4-FFF2-40B4-BE49-F238E27FC236}">
                <a16:creationId xmlns:a16="http://schemas.microsoft.com/office/drawing/2014/main" id="{0B0667EE-4E42-4D88-8026-DC3BA516C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041650"/>
              </p:ext>
            </p:extLst>
          </p:nvPr>
        </p:nvGraphicFramePr>
        <p:xfrm>
          <a:off x="8107591" y="1008506"/>
          <a:ext cx="3939098" cy="1387486"/>
        </p:xfrm>
        <a:graphic>
          <a:graphicData uri="http://schemas.openxmlformats.org/drawingml/2006/table">
            <a:tbl>
              <a:tblPr/>
              <a:tblGrid>
                <a:gridCol w="1006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2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928D33C4-E560-4BC0-9783-5647DD2AB88F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39344C-AAD1-482C-B8B6-62A0624677D7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화면 설계</a:t>
            </a:r>
            <a:endParaRPr lang="ko-KR" altLang="en-US" spc="300" dirty="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7BCB68F4-CB96-480C-9C7C-14F508A96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sp>
        <p:nvSpPr>
          <p:cNvPr id="66" name="타원 65">
            <a:extLst>
              <a:ext uri="{FF2B5EF4-FFF2-40B4-BE49-F238E27FC236}">
                <a16:creationId xmlns:a16="http://schemas.microsoft.com/office/drawing/2014/main" id="{0DE39475-089E-4AB6-89B4-94E15C4DC9E1}"/>
              </a:ext>
            </a:extLst>
          </p:cNvPr>
          <p:cNvSpPr/>
          <p:nvPr/>
        </p:nvSpPr>
        <p:spPr>
          <a:xfrm>
            <a:off x="3357917" y="1607863"/>
            <a:ext cx="684246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0A108C2-BE22-42F3-B85F-D8116D08C8EB}"/>
              </a:ext>
            </a:extLst>
          </p:cNvPr>
          <p:cNvSpPr/>
          <p:nvPr/>
        </p:nvSpPr>
        <p:spPr>
          <a:xfrm>
            <a:off x="6487321" y="1017510"/>
            <a:ext cx="1360554" cy="2459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52BD5F-A8E1-4AC4-A6FA-8146FF4FAC92}"/>
              </a:ext>
            </a:extLst>
          </p:cNvPr>
          <p:cNvSpPr/>
          <p:nvPr/>
        </p:nvSpPr>
        <p:spPr>
          <a:xfrm>
            <a:off x="1003747" y="3079476"/>
            <a:ext cx="6599557" cy="35714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공지사항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사내 커뮤니티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나의 부서 업무상황</a:t>
            </a:r>
          </a:p>
        </p:txBody>
      </p:sp>
      <p:pic>
        <p:nvPicPr>
          <p:cNvPr id="69" name="그림 57">
            <a:extLst>
              <a:ext uri="{FF2B5EF4-FFF2-40B4-BE49-F238E27FC236}">
                <a16:creationId xmlns:a16="http://schemas.microsoft.com/office/drawing/2014/main" id="{BF565DAC-954B-4953-B737-DFB8CFD22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13" y="1528489"/>
            <a:ext cx="925557" cy="1311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" name="TextBox 58">
            <a:extLst>
              <a:ext uri="{FF2B5EF4-FFF2-40B4-BE49-F238E27FC236}">
                <a16:creationId xmlns:a16="http://schemas.microsoft.com/office/drawing/2014/main" id="{A77A8E81-BF7D-4C83-9656-2C7562A796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280" y="2795314"/>
            <a:ext cx="11224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50DF58C7-1EDE-467F-ADFD-928FB5DC3226}"/>
              </a:ext>
            </a:extLst>
          </p:cNvPr>
          <p:cNvSpPr/>
          <p:nvPr/>
        </p:nvSpPr>
        <p:spPr>
          <a:xfrm>
            <a:off x="4210404" y="1607863"/>
            <a:ext cx="684245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90DC299-D4DA-4C4F-810D-81E0D8A5F0B1}"/>
              </a:ext>
            </a:extLst>
          </p:cNvPr>
          <p:cNvSpPr/>
          <p:nvPr/>
        </p:nvSpPr>
        <p:spPr>
          <a:xfrm>
            <a:off x="5062892" y="1607863"/>
            <a:ext cx="684246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0F7AFB4F-933C-48FD-90C8-2B6E651BE599}"/>
              </a:ext>
            </a:extLst>
          </p:cNvPr>
          <p:cNvSpPr/>
          <p:nvPr/>
        </p:nvSpPr>
        <p:spPr>
          <a:xfrm>
            <a:off x="992095" y="1447526"/>
            <a:ext cx="2117828" cy="131179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59AF4F9E-BC31-48EC-B092-E066A57952A0}"/>
              </a:ext>
            </a:extLst>
          </p:cNvPr>
          <p:cNvSpPr/>
          <p:nvPr/>
        </p:nvSpPr>
        <p:spPr>
          <a:xfrm>
            <a:off x="5915379" y="1607863"/>
            <a:ext cx="684245" cy="7126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관리자</a:t>
            </a:r>
            <a:endParaRPr lang="ko-KR" altLang="en-US" sz="900" dirty="0"/>
          </a:p>
        </p:txBody>
      </p:sp>
      <p:pic>
        <p:nvPicPr>
          <p:cNvPr id="75" name="그림 74">
            <a:extLst>
              <a:ext uri="{FF2B5EF4-FFF2-40B4-BE49-F238E27FC236}">
                <a16:creationId xmlns:a16="http://schemas.microsoft.com/office/drawing/2014/main" id="{73D901BC-F2FA-4EFF-8512-024298231B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7677" y="1589534"/>
            <a:ext cx="703813" cy="750391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A3074BE2-C948-4264-A2F3-98B95031B3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0257" y="1587409"/>
            <a:ext cx="703812" cy="752655"/>
          </a:xfrm>
          <a:prstGeom prst="ellipse">
            <a:avLst/>
          </a:prstGeom>
          <a:ln w="3175" cap="rnd">
            <a:noFill/>
          </a:ln>
          <a:effectLst/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5B9382EB-C2A4-413D-B959-FB1D280780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6642" y="1595581"/>
            <a:ext cx="684004" cy="735232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25B8D29B-4358-42E3-B37E-95A95CE0A3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5905657" y="1601374"/>
            <a:ext cx="693909" cy="722875"/>
          </a:xfrm>
          <a:prstGeom prst="ellipse">
            <a:avLst/>
          </a:prstGeom>
          <a:ln w="3175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9" name="그림 78">
            <a:extLst>
              <a:ext uri="{FF2B5EF4-FFF2-40B4-BE49-F238E27FC236}">
                <a16:creationId xmlns:a16="http://schemas.microsoft.com/office/drawing/2014/main" id="{D408F057-1447-48B3-B079-641889CA3C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80093" y="1528277"/>
            <a:ext cx="282905" cy="33059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0" name="그림 79">
            <a:extLst>
              <a:ext uri="{FF2B5EF4-FFF2-40B4-BE49-F238E27FC236}">
                <a16:creationId xmlns:a16="http://schemas.microsoft.com/office/drawing/2014/main" id="{667C7CF0-6F73-42EA-B853-5D65498E19D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65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나의 업무상황</a:t>
            </a:r>
          </a:p>
        </p:txBody>
      </p:sp>
    </p:spTree>
    <p:extLst>
      <p:ext uri="{BB962C8B-B14F-4D97-AF65-F5344CB8AC3E}">
        <p14:creationId xmlns:p14="http://schemas.microsoft.com/office/powerpoint/2010/main" val="2834393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A45B14-5B7C-4CB3-8186-FE6454BB16D0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E36983-789F-450A-96EF-0BE38ECED5D7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화면 설계</a:t>
            </a:r>
            <a:endParaRPr lang="ko-KR" altLang="en-US" spc="3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CF00A47-7934-44D5-83F1-399B5D7BDCEF}"/>
              </a:ext>
            </a:extLst>
          </p:cNvPr>
          <p:cNvCxnSpPr>
            <a:cxnSpLocks/>
          </p:cNvCxnSpPr>
          <p:nvPr/>
        </p:nvCxnSpPr>
        <p:spPr>
          <a:xfrm>
            <a:off x="8079517" y="1007268"/>
            <a:ext cx="41036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2A898CF-54C4-474F-A643-5B9549C21D94}"/>
              </a:ext>
            </a:extLst>
          </p:cNvPr>
          <p:cNvSpPr/>
          <p:nvPr/>
        </p:nvSpPr>
        <p:spPr>
          <a:xfrm>
            <a:off x="671915" y="1007269"/>
            <a:ext cx="7185290" cy="55705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24" name="그림 33">
            <a:extLst>
              <a:ext uri="{FF2B5EF4-FFF2-40B4-BE49-F238E27FC236}">
                <a16:creationId xmlns:a16="http://schemas.microsoft.com/office/drawing/2014/main" id="{7079F99E-135E-4301-8DC2-9BEE36A2D9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115" y="3856636"/>
            <a:ext cx="206742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그림 34">
            <a:extLst>
              <a:ext uri="{FF2B5EF4-FFF2-40B4-BE49-F238E27FC236}">
                <a16:creationId xmlns:a16="http://schemas.microsoft.com/office/drawing/2014/main" id="{4A84B5F2-2729-4F2C-93CF-1C8613274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240" y="3747030"/>
            <a:ext cx="2685232" cy="2509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그림 35">
            <a:extLst>
              <a:ext uri="{FF2B5EF4-FFF2-40B4-BE49-F238E27FC236}">
                <a16:creationId xmlns:a16="http://schemas.microsoft.com/office/drawing/2014/main" id="{8B00432E-8ED9-4A39-8D58-D00BDA602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402" y="3722204"/>
            <a:ext cx="1311244" cy="25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" name="Group 399">
            <a:extLst>
              <a:ext uri="{FF2B5EF4-FFF2-40B4-BE49-F238E27FC236}">
                <a16:creationId xmlns:a16="http://schemas.microsoft.com/office/drawing/2014/main" id="{C0682CA5-741F-4579-B753-87779DC8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26862"/>
              </p:ext>
            </p:extLst>
          </p:nvPr>
        </p:nvGraphicFramePr>
        <p:xfrm>
          <a:off x="8116711" y="1012607"/>
          <a:ext cx="3919345" cy="1387486"/>
        </p:xfrm>
        <a:graphic>
          <a:graphicData uri="http://schemas.openxmlformats.org/drawingml/2006/table">
            <a:tbl>
              <a:tblPr/>
              <a:tblGrid>
                <a:gridCol w="10011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8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" name="Group 399">
            <a:extLst>
              <a:ext uri="{FF2B5EF4-FFF2-40B4-BE49-F238E27FC236}">
                <a16:creationId xmlns:a16="http://schemas.microsoft.com/office/drawing/2014/main" id="{6B3E14D5-FA5A-4149-B4F9-35CE136A96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965348"/>
              </p:ext>
            </p:extLst>
          </p:nvPr>
        </p:nvGraphicFramePr>
        <p:xfrm>
          <a:off x="8110065" y="2949588"/>
          <a:ext cx="3904726" cy="990600"/>
        </p:xfrm>
        <a:graphic>
          <a:graphicData uri="http://schemas.openxmlformats.org/drawingml/2006/table">
            <a:tbl>
              <a:tblPr/>
              <a:tblGrid>
                <a:gridCol w="3768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7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528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27" marB="36027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030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 부서의 업무 스케줄표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030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해당 업무에 대한 코멘트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012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내가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해야할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일 목록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나의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투두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리스트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체크박스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27" marB="3602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Rectangle 191">
            <a:extLst>
              <a:ext uri="{FF2B5EF4-FFF2-40B4-BE49-F238E27FC236}">
                <a16:creationId xmlns:a16="http://schemas.microsoft.com/office/drawing/2014/main" id="{2FA4CF77-AD0D-413D-97C3-5D59E42D8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189" y="3800334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0D970495-4B70-47E5-ABB9-6CED63525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114" y="3813034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A233DE15-7DC5-45AB-B07F-CB9C851D3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4201" y="3820972"/>
            <a:ext cx="218808" cy="1484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6DB6E069-7923-42BA-9367-78A6A1869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sp>
        <p:nvSpPr>
          <p:cNvPr id="65" name="타원 64">
            <a:extLst>
              <a:ext uri="{FF2B5EF4-FFF2-40B4-BE49-F238E27FC236}">
                <a16:creationId xmlns:a16="http://schemas.microsoft.com/office/drawing/2014/main" id="{0CD47307-36FD-42DE-8092-7396B8F7965F}"/>
              </a:ext>
            </a:extLst>
          </p:cNvPr>
          <p:cNvSpPr/>
          <p:nvPr/>
        </p:nvSpPr>
        <p:spPr bwMode="auto">
          <a:xfrm>
            <a:off x="3299506" y="1551923"/>
            <a:ext cx="684785" cy="65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조직도</a:t>
            </a:r>
            <a:endParaRPr lang="ko-KR" altLang="en-US" sz="9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535029C-B980-41ED-8F27-C5C387A692AE}"/>
              </a:ext>
            </a:extLst>
          </p:cNvPr>
          <p:cNvSpPr/>
          <p:nvPr/>
        </p:nvSpPr>
        <p:spPr bwMode="auto">
          <a:xfrm>
            <a:off x="6489249" y="1033502"/>
            <a:ext cx="1359880" cy="23171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>
                <a:solidFill>
                  <a:sysClr val="windowText" lastClr="000000"/>
                </a:solidFill>
              </a:rPr>
              <a:t>마이페이지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EFDA46DD-6819-4F72-A66E-14989A88A54F}"/>
              </a:ext>
            </a:extLst>
          </p:cNvPr>
          <p:cNvSpPr/>
          <p:nvPr/>
        </p:nvSpPr>
        <p:spPr bwMode="auto">
          <a:xfrm>
            <a:off x="4405822" y="1551923"/>
            <a:ext cx="684785" cy="65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/>
              <a:t>근태</a:t>
            </a:r>
            <a:endParaRPr lang="ko-KR" altLang="en-US" sz="800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E7D98B0-BE58-46EE-A1B9-6ED7D6A45276}"/>
              </a:ext>
            </a:extLst>
          </p:cNvPr>
          <p:cNvSpPr/>
          <p:nvPr/>
        </p:nvSpPr>
        <p:spPr bwMode="auto">
          <a:xfrm>
            <a:off x="5495987" y="1551923"/>
            <a:ext cx="684785" cy="655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900"/>
              <a:t>대화</a:t>
            </a:r>
            <a:endParaRPr lang="ko-KR" altLang="en-US" sz="9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D9726D2-1339-40F4-B5D0-1591C95D400F}"/>
              </a:ext>
            </a:extLst>
          </p:cNvPr>
          <p:cNvSpPr/>
          <p:nvPr/>
        </p:nvSpPr>
        <p:spPr bwMode="auto">
          <a:xfrm>
            <a:off x="786474" y="1425236"/>
            <a:ext cx="2117342" cy="1209376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근태 정보</a:t>
            </a: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en-US" altLang="ko-KR" sz="1000" dirty="0">
                <a:solidFill>
                  <a:sysClr val="windowText" lastClr="000000"/>
                </a:solidFill>
              </a:rPr>
              <a:t>2024 – 11 – 00  00:00:00 PM</a:t>
            </a:r>
          </a:p>
          <a:p>
            <a:pPr>
              <a:defRPr/>
            </a:pPr>
            <a:endParaRPr lang="en-US" altLang="ko-KR" sz="1100" dirty="0">
              <a:solidFill>
                <a:sysClr val="windowText" lastClr="000000"/>
              </a:solidFill>
            </a:endParaRPr>
          </a:p>
          <a:p>
            <a:pPr>
              <a:defRPr/>
            </a:pPr>
            <a:r>
              <a:rPr lang="ko-KR" altLang="en-US" sz="1000" dirty="0">
                <a:solidFill>
                  <a:sysClr val="windowText" lastClr="000000"/>
                </a:solidFill>
              </a:rPr>
              <a:t>출근 시각 </a:t>
            </a:r>
            <a:r>
              <a:rPr lang="en-US" altLang="ko-KR" sz="1000" dirty="0">
                <a:solidFill>
                  <a:sysClr val="windowText" lastClr="000000"/>
                </a:solidFill>
              </a:rPr>
              <a:t>: 00:00:00	    </a:t>
            </a:r>
            <a:r>
              <a:rPr lang="ko-KR" altLang="en-US" sz="1000" dirty="0">
                <a:solidFill>
                  <a:sysClr val="windowText" lastClr="000000"/>
                </a:solidFill>
              </a:rPr>
              <a:t>퇴근 미등록</a:t>
            </a:r>
            <a:endParaRPr lang="en-US" altLang="ko-KR" sz="1000" dirty="0">
              <a:solidFill>
                <a:sysClr val="windowText" lastClr="000000"/>
              </a:solidFill>
            </a:endParaRPr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F6E27FD4-8DEF-4BA3-A46B-9C46D42C4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2609312" y="1551386"/>
            <a:ext cx="282895" cy="304694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4" name="직사각형 83">
            <a:extLst>
              <a:ext uri="{FF2B5EF4-FFF2-40B4-BE49-F238E27FC236}">
                <a16:creationId xmlns:a16="http://schemas.microsoft.com/office/drawing/2014/main" id="{B52D5453-A48A-4953-A45D-837CE252F453}"/>
              </a:ext>
            </a:extLst>
          </p:cNvPr>
          <p:cNvSpPr/>
          <p:nvPr/>
        </p:nvSpPr>
        <p:spPr>
          <a:xfrm>
            <a:off x="1003747" y="3079476"/>
            <a:ext cx="6599557" cy="34004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100" dirty="0">
                <a:solidFill>
                  <a:sysClr val="windowText" lastClr="000000"/>
                </a:solidFill>
              </a:rPr>
              <a:t>공지사항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사내 커뮤니티                    </a:t>
            </a:r>
            <a:r>
              <a:rPr lang="en-US" altLang="ko-KR" sz="1100" dirty="0">
                <a:solidFill>
                  <a:sysClr val="windowText" lastClr="000000"/>
                </a:solidFill>
              </a:rPr>
              <a:t>|               </a:t>
            </a:r>
            <a:r>
              <a:rPr lang="ko-KR" altLang="en-US" sz="1100" dirty="0">
                <a:solidFill>
                  <a:sysClr val="windowText" lastClr="000000"/>
                </a:solidFill>
              </a:rPr>
              <a:t>나의 부서 업무상황</a:t>
            </a:r>
          </a:p>
        </p:txBody>
      </p:sp>
      <p:pic>
        <p:nvPicPr>
          <p:cNvPr id="85" name="그림 57">
            <a:extLst>
              <a:ext uri="{FF2B5EF4-FFF2-40B4-BE49-F238E27FC236}">
                <a16:creationId xmlns:a16="http://schemas.microsoft.com/office/drawing/2014/main" id="{3E5F3490-2C32-4884-B520-60D640289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1913" y="1528489"/>
            <a:ext cx="925557" cy="1248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" name="TextBox 58">
            <a:extLst>
              <a:ext uri="{FF2B5EF4-FFF2-40B4-BE49-F238E27FC236}">
                <a16:creationId xmlns:a16="http://schemas.microsoft.com/office/drawing/2014/main" id="{F6D480E5-9042-4BC6-B508-BA84E980C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280" y="2795314"/>
            <a:ext cx="112241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JJ417976 </a:t>
            </a:r>
            <a:r>
              <a:rPr lang="ko-KR" altLang="en-US" sz="900"/>
              <a:t>홍길자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15903CAE-9091-4DE8-8FC7-FBB6716F210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589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회원 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 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근태</a:t>
            </a:r>
          </a:p>
        </p:txBody>
      </p:sp>
    </p:spTree>
    <p:extLst>
      <p:ext uri="{BB962C8B-B14F-4D97-AF65-F5344CB8AC3E}">
        <p14:creationId xmlns:p14="http://schemas.microsoft.com/office/powerpoint/2010/main" val="1785832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84C3F-EB18-440B-A52B-D0CA18000A77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DCEBE-42D3-4968-B580-AB8067D039C8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화면 설계</a:t>
            </a:r>
            <a:endParaRPr lang="ko-KR" altLang="en-US" spc="300" dirty="0"/>
          </a:p>
        </p:txBody>
      </p:sp>
      <p:graphicFrame>
        <p:nvGraphicFramePr>
          <p:cNvPr id="83" name="Group 399">
            <a:extLst>
              <a:ext uri="{FF2B5EF4-FFF2-40B4-BE49-F238E27FC236}">
                <a16:creationId xmlns:a16="http://schemas.microsoft.com/office/drawing/2014/main" id="{81E31624-1730-4C71-B2EF-94B8288FB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138401"/>
              </p:ext>
            </p:extLst>
          </p:nvPr>
        </p:nvGraphicFramePr>
        <p:xfrm>
          <a:off x="8109908" y="1023451"/>
          <a:ext cx="3915515" cy="1387486"/>
        </p:xfrm>
        <a:graphic>
          <a:graphicData uri="http://schemas.openxmlformats.org/drawingml/2006/table">
            <a:tbl>
              <a:tblPr/>
              <a:tblGrid>
                <a:gridCol w="10001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4" name="Group 399">
            <a:extLst>
              <a:ext uri="{FF2B5EF4-FFF2-40B4-BE49-F238E27FC236}">
                <a16:creationId xmlns:a16="http://schemas.microsoft.com/office/drawing/2014/main" id="{1C57DFAF-0F40-41A9-801C-3E9504D5E2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80282"/>
              </p:ext>
            </p:extLst>
          </p:nvPr>
        </p:nvGraphicFramePr>
        <p:xfrm>
          <a:off x="8109909" y="2941916"/>
          <a:ext cx="3894249" cy="1914524"/>
        </p:xfrm>
        <a:graphic>
          <a:graphicData uri="http://schemas.openxmlformats.org/drawingml/2006/table">
            <a:tbl>
              <a:tblPr/>
              <a:tblGrid>
                <a:gridCol w="3983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5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47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100584" marR="100584" marT="36014" marB="36014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952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14" marB="360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로그아웃 버튼</a:t>
                      </a:r>
                    </a:p>
                  </a:txBody>
                  <a:tcPr marL="36000" marR="36000" marT="36014" marB="360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952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14" marB="360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마이페이지로 이동</a:t>
                      </a:r>
                    </a:p>
                  </a:txBody>
                  <a:tcPr marL="36000" marR="36000" marT="36014" marB="360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952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14" marB="360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연차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반차 등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페이지로 이동</a:t>
                      </a:r>
                    </a:p>
                  </a:txBody>
                  <a:tcPr marL="36000" marR="36000" marT="36014" marB="360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952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14" marB="360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월간 근태 기간 사용자 직접 지정</a:t>
                      </a:r>
                    </a:p>
                  </a:txBody>
                  <a:tcPr marL="36000" marR="36000" marT="36014" marB="360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952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6014" marB="360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기간 선택 후 조회 버튼</a:t>
                      </a:r>
                    </a:p>
                  </a:txBody>
                  <a:tcPr marL="36000" marR="36000" marT="36014" marB="360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033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6014" marB="360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해당 날짜의 근태 상세 정보 조회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모달창으로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등장</a:t>
                      </a:r>
                    </a:p>
                  </a:txBody>
                  <a:tcPr marL="36000" marR="36000" marT="36014" marB="360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952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6014" marB="360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번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등장하는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14" marB="360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85" name="그룹 21">
            <a:extLst>
              <a:ext uri="{FF2B5EF4-FFF2-40B4-BE49-F238E27FC236}">
                <a16:creationId xmlns:a16="http://schemas.microsoft.com/office/drawing/2014/main" id="{4BF2A010-5159-4CEE-852C-6019432C9F4D}"/>
              </a:ext>
            </a:extLst>
          </p:cNvPr>
          <p:cNvGrpSpPr>
            <a:grpSpLocks/>
          </p:cNvGrpSpPr>
          <p:nvPr/>
        </p:nvGrpSpPr>
        <p:grpSpPr bwMode="auto">
          <a:xfrm>
            <a:off x="673420" y="1023451"/>
            <a:ext cx="7183784" cy="5554321"/>
            <a:chOff x="157316" y="88492"/>
            <a:chExt cx="8829368" cy="6622024"/>
          </a:xfrm>
        </p:grpSpPr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21468144-21E1-43A5-8C24-13EE7E91DCB1}"/>
                </a:ext>
              </a:extLst>
            </p:cNvPr>
            <p:cNvSpPr/>
            <p:nvPr/>
          </p:nvSpPr>
          <p:spPr>
            <a:xfrm>
              <a:off x="157316" y="88492"/>
              <a:ext cx="8829368" cy="662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B756EC37-A850-4F42-90FF-CE1413E3ACB1}"/>
                </a:ext>
              </a:extLst>
            </p:cNvPr>
            <p:cNvSpPr/>
            <p:nvPr/>
          </p:nvSpPr>
          <p:spPr>
            <a:xfrm>
              <a:off x="7304993" y="107974"/>
              <a:ext cx="1671948" cy="290285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ysClr val="windowText" lastClr="000000"/>
                  </a:solidFill>
                </a:rPr>
                <a:t>로그아웃 </a:t>
              </a:r>
              <a:r>
                <a:rPr lang="en-US" altLang="ko-KR" sz="80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800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8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B45F5BE-AA67-44CB-B489-1079F042D935}"/>
                </a:ext>
              </a:extLst>
            </p:cNvPr>
            <p:cNvCxnSpPr/>
            <p:nvPr/>
          </p:nvCxnSpPr>
          <p:spPr>
            <a:xfrm>
              <a:off x="354130" y="458655"/>
              <a:ext cx="8435740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91" name="그림 27">
              <a:extLst>
                <a:ext uri="{FF2B5EF4-FFF2-40B4-BE49-F238E27FC236}">
                  <a16:creationId xmlns:a16="http://schemas.microsoft.com/office/drawing/2014/main" id="{407B79C0-DF58-4A01-83AC-5AF67B20C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70652" y="591201"/>
              <a:ext cx="723900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그림 32">
              <a:extLst>
                <a:ext uri="{FF2B5EF4-FFF2-40B4-BE49-F238E27FC236}">
                  <a16:creationId xmlns:a16="http://schemas.microsoft.com/office/drawing/2014/main" id="{3FA44064-D881-4FC4-BF4C-2CEF5635C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001" y="1105905"/>
              <a:ext cx="605577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TextBox 33">
              <a:extLst>
                <a:ext uri="{FF2B5EF4-FFF2-40B4-BE49-F238E27FC236}">
                  <a16:creationId xmlns:a16="http://schemas.microsoft.com/office/drawing/2014/main" id="{1C63302E-3075-4643-AA8A-0ABF1C229D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156" y="1104248"/>
              <a:ext cx="509267" cy="26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800">
                  <a:solidFill>
                    <a:schemeClr val="bg1"/>
                  </a:solidFill>
                </a:rPr>
                <a:t>조회</a:t>
              </a:r>
            </a:p>
          </p:txBody>
        </p:sp>
        <p:sp>
          <p:nvSpPr>
            <p:cNvPr id="94" name="TextBox 34">
              <a:extLst>
                <a:ext uri="{FF2B5EF4-FFF2-40B4-BE49-F238E27FC236}">
                  <a16:creationId xmlns:a16="http://schemas.microsoft.com/office/drawing/2014/main" id="{CA4C8BBA-4DE3-4A1F-82D4-5317538A7A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2490" y="582808"/>
              <a:ext cx="540224" cy="264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800">
                  <a:solidFill>
                    <a:schemeClr val="bg1"/>
                  </a:solidFill>
                </a:rPr>
                <a:t>신청</a:t>
              </a:r>
            </a:p>
          </p:txBody>
        </p:sp>
        <p:sp>
          <p:nvSpPr>
            <p:cNvPr id="95" name="TextBox 35">
              <a:extLst>
                <a:ext uri="{FF2B5EF4-FFF2-40B4-BE49-F238E27FC236}">
                  <a16:creationId xmlns:a16="http://schemas.microsoft.com/office/drawing/2014/main" id="{7CA86809-051A-4B76-A676-F6917E7A4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800" y="29718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endParaRPr lang="ko-KR" altLang="en-US"/>
            </a:p>
          </p:txBody>
        </p:sp>
        <p:pic>
          <p:nvPicPr>
            <p:cNvPr id="96" name="그림 36">
              <a:extLst>
                <a:ext uri="{FF2B5EF4-FFF2-40B4-BE49-F238E27FC236}">
                  <a16:creationId xmlns:a16="http://schemas.microsoft.com/office/drawing/2014/main" id="{BDBB38FF-D443-43AC-91D0-A4A81E599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457" y="1567948"/>
              <a:ext cx="8377084" cy="47879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7" name="그림 37">
              <a:extLst>
                <a:ext uri="{FF2B5EF4-FFF2-40B4-BE49-F238E27FC236}">
                  <a16:creationId xmlns:a16="http://schemas.microsoft.com/office/drawing/2014/main" id="{33331252-651D-4603-820D-D76892216C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271" y="1051438"/>
              <a:ext cx="1666875" cy="323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B404D03-A1B5-42E7-9CB7-7A5E8CA48ECB}"/>
                </a:ext>
              </a:extLst>
            </p:cNvPr>
            <p:cNvSpPr txBox="1"/>
            <p:nvPr/>
          </p:nvSpPr>
          <p:spPr>
            <a:xfrm>
              <a:off x="7639665" y="3237271"/>
              <a:ext cx="914400" cy="2154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800" dirty="0">
                  <a:highlight>
                    <a:srgbClr val="FFFF00"/>
                  </a:highlight>
                </a:rPr>
                <a:t>휴일근무 </a:t>
              </a:r>
              <a:r>
                <a:rPr lang="en-US" altLang="ko-KR" sz="800" dirty="0">
                  <a:highlight>
                    <a:srgbClr val="FFFF00"/>
                  </a:highlight>
                </a:rPr>
                <a:t>04.00</a:t>
              </a:r>
              <a:endParaRPr lang="ko-KR" altLang="en-US" sz="800" dirty="0">
                <a:highlight>
                  <a:srgbClr val="FFFF00"/>
                </a:highlight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91A28C-6D97-4F45-8A69-B4E07B76CAEE}"/>
                </a:ext>
              </a:extLst>
            </p:cNvPr>
            <p:cNvSpPr txBox="1"/>
            <p:nvPr/>
          </p:nvSpPr>
          <p:spPr>
            <a:xfrm>
              <a:off x="2005782" y="4166262"/>
              <a:ext cx="870154" cy="2154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800">
                  <a:highlight>
                    <a:srgbClr val="FFFF00"/>
                  </a:highlight>
                </a:rPr>
                <a:t>대체휴일 </a:t>
              </a:r>
              <a:r>
                <a:rPr lang="en-US" altLang="ko-KR" sz="800">
                  <a:highlight>
                    <a:srgbClr val="FFFF00"/>
                  </a:highlight>
                </a:rPr>
                <a:t>08.00</a:t>
              </a:r>
              <a:endParaRPr lang="ko-KR" altLang="en-US" sz="800">
                <a:highlight>
                  <a:srgbClr val="FFFF00"/>
                </a:highlight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4AA78C3-A269-4DDE-A219-ECBBA1FA79D6}"/>
                </a:ext>
              </a:extLst>
            </p:cNvPr>
            <p:cNvSpPr txBox="1"/>
            <p:nvPr/>
          </p:nvSpPr>
          <p:spPr>
            <a:xfrm>
              <a:off x="789039" y="5132439"/>
              <a:ext cx="899651" cy="21544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ko-KR" altLang="en-US" sz="800">
                  <a:highlight>
                    <a:srgbClr val="FFFF00"/>
                  </a:highlight>
                </a:rPr>
                <a:t>휴일근무 </a:t>
              </a:r>
              <a:r>
                <a:rPr lang="en-US" altLang="ko-KR" sz="800">
                  <a:highlight>
                    <a:srgbClr val="FFFF00"/>
                  </a:highlight>
                </a:rPr>
                <a:t>04.00</a:t>
              </a:r>
              <a:endParaRPr lang="ko-KR" altLang="en-US" sz="800">
                <a:highlight>
                  <a:srgbClr val="FFFF00"/>
                </a:highlight>
              </a:endParaRPr>
            </a:p>
          </p:txBody>
        </p:sp>
      </p:grpSp>
      <p:sp>
        <p:nvSpPr>
          <p:cNvPr id="101" name="Rectangle 191">
            <a:extLst>
              <a:ext uri="{FF2B5EF4-FFF2-40B4-BE49-F238E27FC236}">
                <a16:creationId xmlns:a16="http://schemas.microsoft.com/office/drawing/2014/main" id="{B6B8B3D2-7AC8-4E19-9650-4D620338D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8939" y="882113"/>
            <a:ext cx="215625" cy="14870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" name="Rectangle 191">
            <a:extLst>
              <a:ext uri="{FF2B5EF4-FFF2-40B4-BE49-F238E27FC236}">
                <a16:creationId xmlns:a16="http://schemas.microsoft.com/office/drawing/2014/main" id="{C5D08731-0E09-47B9-82AC-4D521D8BD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7636" y="1450410"/>
            <a:ext cx="215625" cy="14870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03" name="Rectangle 191">
            <a:extLst>
              <a:ext uri="{FF2B5EF4-FFF2-40B4-BE49-F238E27FC236}">
                <a16:creationId xmlns:a16="http://schemas.microsoft.com/office/drawing/2014/main" id="{24824C96-4349-4F2F-907F-E71E37AE9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3226" y="879457"/>
            <a:ext cx="215625" cy="14870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4" name="Rectangle 191">
            <a:extLst>
              <a:ext uri="{FF2B5EF4-FFF2-40B4-BE49-F238E27FC236}">
                <a16:creationId xmlns:a16="http://schemas.microsoft.com/office/drawing/2014/main" id="{E9207F80-8731-4A59-B4E3-547BDBE17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820" y="1692975"/>
            <a:ext cx="215625" cy="14870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105" name="Rectangle 191">
            <a:extLst>
              <a:ext uri="{FF2B5EF4-FFF2-40B4-BE49-F238E27FC236}">
                <a16:creationId xmlns:a16="http://schemas.microsoft.com/office/drawing/2014/main" id="{B22BD056-19A9-4B54-AF06-A1945C43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7176" y="1678290"/>
            <a:ext cx="215625" cy="14870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106" name="Rectangle 191">
            <a:extLst>
              <a:ext uri="{FF2B5EF4-FFF2-40B4-BE49-F238E27FC236}">
                <a16:creationId xmlns:a16="http://schemas.microsoft.com/office/drawing/2014/main" id="{DB7487F9-8D15-4CE2-8601-8DC7A60C3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2369" y="4301438"/>
            <a:ext cx="215625" cy="14870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107" name="그림 106">
            <a:extLst>
              <a:ext uri="{FF2B5EF4-FFF2-40B4-BE49-F238E27FC236}">
                <a16:creationId xmlns:a16="http://schemas.microsoft.com/office/drawing/2014/main" id="{ED56FBD7-B9BE-4074-9089-356697C6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155" y="3005930"/>
            <a:ext cx="3387618" cy="2217480"/>
          </a:xfrm>
          <a:prstGeom prst="roundRect">
            <a:avLst>
              <a:gd name="adj" fmla="val 16667"/>
            </a:avLst>
          </a:prstGeom>
          <a:ln w="3175">
            <a:solidFill>
              <a:schemeClr val="tx1"/>
            </a:solidFill>
          </a:ln>
          <a:effectLst>
            <a:outerShdw blurRad="76200" dist="38100" dir="7800000" sx="200000" sy="200000" algn="tl" rotWithShape="0">
              <a:srgbClr val="000000">
                <a:alpha val="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8" name="Rectangle 191">
            <a:extLst>
              <a:ext uri="{FF2B5EF4-FFF2-40B4-BE49-F238E27FC236}">
                <a16:creationId xmlns:a16="http://schemas.microsoft.com/office/drawing/2014/main" id="{935A4EB8-4184-46FF-956F-F49289692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3134" y="3517871"/>
            <a:ext cx="215625" cy="148704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50D1A89-7AED-402A-AC05-5B52F3DC0C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5B123C5-5FAD-4162-AC6D-B320B86AA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516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tx1">
                    <a:lumMod val="65000"/>
                    <a:lumOff val="35000"/>
                  </a:schemeClr>
                </a:solidFill>
              </a:rPr>
              <a:t>Part 5</a:t>
            </a:r>
            <a:endParaRPr lang="ko-KR" altLang="en-US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solidFill>
                  <a:schemeClr val="tx1">
                    <a:lumMod val="65000"/>
                    <a:lumOff val="35000"/>
                  </a:schemeClr>
                </a:solidFill>
              </a:rPr>
              <a:t>프로젝트산출물</a:t>
            </a:r>
            <a:endParaRPr lang="ko-KR" altLang="en-US" spc="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2" name="그림 4">
            <a:extLst>
              <a:ext uri="{FF2B5EF4-FFF2-40B4-BE49-F238E27FC236}">
                <a16:creationId xmlns:a16="http://schemas.microsoft.com/office/drawing/2014/main" id="{CD139095-AA81-441D-B6F6-0387E6196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그림 4">
            <a:extLst>
              <a:ext uri="{FF2B5EF4-FFF2-40B4-BE49-F238E27FC236}">
                <a16:creationId xmlns:a16="http://schemas.microsoft.com/office/drawing/2014/main" id="{45751646-EEC2-4F01-A5E3-92243F8C9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52" y="548640"/>
            <a:ext cx="250507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8ED639E-82F9-4309-B1FA-FACDA169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69877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마이페이지</a:t>
            </a:r>
            <a:r>
              <a:rPr lang="en-US" altLang="ko-KR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/ </a:t>
            </a:r>
            <a:r>
              <a:rPr lang="ko-KR" altLang="en-US" sz="240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복리 후생</a:t>
            </a:r>
          </a:p>
        </p:txBody>
      </p:sp>
    </p:spTree>
    <p:extLst>
      <p:ext uri="{BB962C8B-B14F-4D97-AF65-F5344CB8AC3E}">
        <p14:creationId xmlns:p14="http://schemas.microsoft.com/office/powerpoint/2010/main" val="1114246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4A92-504B-41C3-8920-A26A0AAB886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E5124-0A76-48F4-AE2F-40236C3A6F28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화면 설계</a:t>
            </a:r>
            <a:endParaRPr lang="ko-KR" altLang="en-US" spc="300" dirty="0"/>
          </a:p>
        </p:txBody>
      </p:sp>
      <p:grpSp>
        <p:nvGrpSpPr>
          <p:cNvPr id="14" name="그룹 49">
            <a:extLst>
              <a:ext uri="{FF2B5EF4-FFF2-40B4-BE49-F238E27FC236}">
                <a16:creationId xmlns:a16="http://schemas.microsoft.com/office/drawing/2014/main" id="{9AC30068-CB3A-4930-9768-2FA75B6F8071}"/>
              </a:ext>
            </a:extLst>
          </p:cNvPr>
          <p:cNvGrpSpPr>
            <a:grpSpLocks/>
          </p:cNvGrpSpPr>
          <p:nvPr/>
        </p:nvGrpSpPr>
        <p:grpSpPr bwMode="auto">
          <a:xfrm>
            <a:off x="673419" y="1026410"/>
            <a:ext cx="7183783" cy="5551362"/>
            <a:chOff x="157316" y="88492"/>
            <a:chExt cx="8829368" cy="662202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A93E384-6C00-4806-831C-124FF3829841}"/>
                </a:ext>
              </a:extLst>
            </p:cNvPr>
            <p:cNvSpPr/>
            <p:nvPr/>
          </p:nvSpPr>
          <p:spPr>
            <a:xfrm>
              <a:off x="157316" y="88492"/>
              <a:ext cx="8829368" cy="662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66810D8-00B6-44E9-BC0E-F3DCFDB7E0C5}"/>
                </a:ext>
              </a:extLst>
            </p:cNvPr>
            <p:cNvSpPr/>
            <p:nvPr/>
          </p:nvSpPr>
          <p:spPr>
            <a:xfrm>
              <a:off x="7306402" y="108218"/>
              <a:ext cx="1670422" cy="28997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 dirty="0">
                  <a:solidFill>
                    <a:sysClr val="windowText" lastClr="000000"/>
                  </a:solidFill>
                </a:rPr>
                <a:t>로그아웃 </a:t>
              </a:r>
              <a:r>
                <a:rPr lang="en-US" altLang="ko-KR" sz="800" dirty="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800" b="1" dirty="0">
                  <a:solidFill>
                    <a:sysClr val="windowText" lastClr="000000"/>
                  </a:solidFill>
                </a:rPr>
                <a:t>마이페이지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5F2983CD-EEDF-4731-BA0C-1ECC2EB9BB5A}"/>
                </a:ext>
              </a:extLst>
            </p:cNvPr>
            <p:cNvCxnSpPr/>
            <p:nvPr/>
          </p:nvCxnSpPr>
          <p:spPr>
            <a:xfrm>
              <a:off x="354532" y="457368"/>
              <a:ext cx="8434936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251E349-5468-4CB3-B265-B915C6F35F2E}"/>
                </a:ext>
              </a:extLst>
            </p:cNvPr>
            <p:cNvCxnSpPr/>
            <p:nvPr/>
          </p:nvCxnSpPr>
          <p:spPr>
            <a:xfrm>
              <a:off x="354532" y="743396"/>
              <a:ext cx="8434936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22" name="TextBox 58">
              <a:extLst>
                <a:ext uri="{FF2B5EF4-FFF2-40B4-BE49-F238E27FC236}">
                  <a16:creationId xmlns:a16="http://schemas.microsoft.com/office/drawing/2014/main" id="{6DDE1D7C-6370-4C0D-AAA0-8E994B084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61" y="476874"/>
              <a:ext cx="2934413" cy="2867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900" b="1"/>
                <a:t>내정보 수정 </a:t>
              </a:r>
              <a:r>
                <a:rPr lang="en-US" altLang="ko-KR" sz="900"/>
                <a:t>| </a:t>
              </a:r>
              <a:r>
                <a:rPr lang="ko-KR" altLang="en-US" sz="900"/>
                <a:t>복리후생 </a:t>
              </a:r>
              <a:r>
                <a:rPr lang="en-US" altLang="ko-KR" sz="900"/>
                <a:t>| </a:t>
              </a:r>
              <a:r>
                <a:rPr lang="ko-KR" altLang="en-US" sz="900"/>
                <a:t>증명서발급</a:t>
              </a:r>
            </a:p>
          </p:txBody>
        </p:sp>
        <p:pic>
          <p:nvPicPr>
            <p:cNvPr id="23" name="그림 59">
              <a:extLst>
                <a:ext uri="{FF2B5EF4-FFF2-40B4-BE49-F238E27FC236}">
                  <a16:creationId xmlns:a16="http://schemas.microsoft.com/office/drawing/2014/main" id="{1215C4CA-C180-421A-A36D-F41EE5B2F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168" y="1237048"/>
              <a:ext cx="7648575" cy="4732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" name="그림 60">
              <a:extLst>
                <a:ext uri="{FF2B5EF4-FFF2-40B4-BE49-F238E27FC236}">
                  <a16:creationId xmlns:a16="http://schemas.microsoft.com/office/drawing/2014/main" id="{6A5FD6FC-E94C-47EF-8CCF-7039A96861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9509" y="1549401"/>
              <a:ext cx="1137282" cy="1403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" name="그림 61">
              <a:extLst>
                <a:ext uri="{FF2B5EF4-FFF2-40B4-BE49-F238E27FC236}">
                  <a16:creationId xmlns:a16="http://schemas.microsoft.com/office/drawing/2014/main" id="{37B1A4F1-C042-4C76-A9F4-0F235042CF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1257" y="896049"/>
              <a:ext cx="571454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62">
              <a:extLst>
                <a:ext uri="{FF2B5EF4-FFF2-40B4-BE49-F238E27FC236}">
                  <a16:creationId xmlns:a16="http://schemas.microsoft.com/office/drawing/2014/main" id="{0874F814-88BC-484F-ADCF-AEE0A7724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1855" y="895694"/>
              <a:ext cx="507461" cy="267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800">
                  <a:solidFill>
                    <a:schemeClr val="bg1"/>
                  </a:solidFill>
                </a:rPr>
                <a:t>수정</a:t>
              </a:r>
            </a:p>
          </p:txBody>
        </p:sp>
      </p:grpSp>
      <p:graphicFrame>
        <p:nvGraphicFramePr>
          <p:cNvPr id="33" name="Group 399">
            <a:extLst>
              <a:ext uri="{FF2B5EF4-FFF2-40B4-BE49-F238E27FC236}">
                <a16:creationId xmlns:a16="http://schemas.microsoft.com/office/drawing/2014/main" id="{72097F05-21FC-4E8A-85C8-53FFAF398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288954"/>
              </p:ext>
            </p:extLst>
          </p:nvPr>
        </p:nvGraphicFramePr>
        <p:xfrm>
          <a:off x="8115265" y="1026411"/>
          <a:ext cx="3910158" cy="1387486"/>
        </p:xfrm>
        <a:graphic>
          <a:graphicData uri="http://schemas.openxmlformats.org/drawingml/2006/table">
            <a:tbl>
              <a:tblPr/>
              <a:tblGrid>
                <a:gridCol w="998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1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" name="Group 399">
            <a:extLst>
              <a:ext uri="{FF2B5EF4-FFF2-40B4-BE49-F238E27FC236}">
                <a16:creationId xmlns:a16="http://schemas.microsoft.com/office/drawing/2014/main" id="{275E856A-0368-4623-8804-E70C0C087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1916"/>
              </p:ext>
            </p:extLst>
          </p:nvPr>
        </p:nvGraphicFramePr>
        <p:xfrm>
          <a:off x="8107591" y="2954024"/>
          <a:ext cx="3885936" cy="2035189"/>
        </p:xfrm>
        <a:graphic>
          <a:graphicData uri="http://schemas.openxmlformats.org/drawingml/2006/table">
            <a:tbl>
              <a:tblPr/>
              <a:tblGrid>
                <a:gridCol w="3750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62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88" marB="35988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88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 페이지로 이동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복리후생 페이지로 이동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증명서 발급 페이지로 이동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08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내정보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수정 테이블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전화번호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월급통장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우편번호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 등 수정가능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비밀번호변경 검증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열기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이메일 인증 방식의 비밀번호 변경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788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7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수정 진행 버튼</a:t>
                      </a:r>
                    </a:p>
                  </a:txBody>
                  <a:tcPr marL="36000" marR="36000" marT="35988" marB="3598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Rectangle 191">
            <a:extLst>
              <a:ext uri="{FF2B5EF4-FFF2-40B4-BE49-F238E27FC236}">
                <a16:creationId xmlns:a16="http://schemas.microsoft.com/office/drawing/2014/main" id="{9CE28D7F-A36F-40A3-A155-7F44B950A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008" y="1200095"/>
            <a:ext cx="218225" cy="1437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6" name="Rectangle 191">
            <a:extLst>
              <a:ext uri="{FF2B5EF4-FFF2-40B4-BE49-F238E27FC236}">
                <a16:creationId xmlns:a16="http://schemas.microsoft.com/office/drawing/2014/main" id="{493DE336-54F1-4C9B-88D7-691A4A87E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469" y="1200094"/>
            <a:ext cx="218225" cy="1437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" name="Rectangle 191">
            <a:extLst>
              <a:ext uri="{FF2B5EF4-FFF2-40B4-BE49-F238E27FC236}">
                <a16:creationId xmlns:a16="http://schemas.microsoft.com/office/drawing/2014/main" id="{87F46D49-41B2-4DB9-A58F-24FA0DE8D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0467" y="1203582"/>
            <a:ext cx="218225" cy="14372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8" name="Rectangle 191">
            <a:extLst>
              <a:ext uri="{FF2B5EF4-FFF2-40B4-BE49-F238E27FC236}">
                <a16:creationId xmlns:a16="http://schemas.microsoft.com/office/drawing/2014/main" id="{11B2AAB4-2616-4485-8104-0586C81A7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580" y="1905924"/>
            <a:ext cx="218225" cy="13272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7E81D70E-6F0A-43B9-8290-0CECCA581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914" y="5282572"/>
            <a:ext cx="218225" cy="132729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0" name="Rectangle 191">
            <a:extLst>
              <a:ext uri="{FF2B5EF4-FFF2-40B4-BE49-F238E27FC236}">
                <a16:creationId xmlns:a16="http://schemas.microsoft.com/office/drawing/2014/main" id="{42ABD1B3-9AEC-4296-B28E-6B07BDFFC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0664" y="1561248"/>
            <a:ext cx="218225" cy="13272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41" name="그림 63">
            <a:extLst>
              <a:ext uri="{FF2B5EF4-FFF2-40B4-BE49-F238E27FC236}">
                <a16:creationId xmlns:a16="http://schemas.microsoft.com/office/drawing/2014/main" id="{D360212B-B197-4FC9-8B77-3049E3DBF6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307" y="2977614"/>
            <a:ext cx="3098478" cy="1556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Rectangle 191">
            <a:extLst>
              <a:ext uri="{FF2B5EF4-FFF2-40B4-BE49-F238E27FC236}">
                <a16:creationId xmlns:a16="http://schemas.microsoft.com/office/drawing/2014/main" id="{47159F56-5AD5-4F68-8752-7F7B5D554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4307" y="2869580"/>
            <a:ext cx="218225" cy="13272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A2D1D50B-2E29-4599-BC92-685CE74B81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9528EFB-E98F-4CE6-ABE7-3A3F48BCD8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709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4A92-504B-41C3-8920-A26A0AAB886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E5124-0A76-48F4-AE2F-40236C3A6F28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화면 설계</a:t>
            </a:r>
            <a:endParaRPr lang="ko-KR" altLang="en-US" spc="3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A2CF986-5639-401C-AC51-B776DB0BC2E6}"/>
              </a:ext>
            </a:extLst>
          </p:cNvPr>
          <p:cNvSpPr/>
          <p:nvPr/>
        </p:nvSpPr>
        <p:spPr bwMode="auto">
          <a:xfrm>
            <a:off x="673420" y="1027109"/>
            <a:ext cx="7183783" cy="5550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6FE386-1CFD-4799-BD68-A35477D1A19B}"/>
              </a:ext>
            </a:extLst>
          </p:cNvPr>
          <p:cNvSpPr/>
          <p:nvPr/>
        </p:nvSpPr>
        <p:spPr bwMode="auto">
          <a:xfrm>
            <a:off x="6489172" y="1043808"/>
            <a:ext cx="1359926" cy="2421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마이페이지</a:t>
            </a:r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C698DA0-ACF2-4156-82E2-753ED9691272}"/>
              </a:ext>
            </a:extLst>
          </p:cNvPr>
          <p:cNvCxnSpPr>
            <a:cxnSpLocks/>
          </p:cNvCxnSpPr>
          <p:nvPr/>
        </p:nvCxnSpPr>
        <p:spPr bwMode="auto">
          <a:xfrm>
            <a:off x="2311924" y="1530805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그림 65">
            <a:extLst>
              <a:ext uri="{FF2B5EF4-FFF2-40B4-BE49-F238E27FC236}">
                <a16:creationId xmlns:a16="http://schemas.microsoft.com/office/drawing/2014/main" id="{D91F37A5-760B-47E3-A933-FA3ECBD57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09" y="1917937"/>
            <a:ext cx="6497806" cy="170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그림 66">
            <a:extLst>
              <a:ext uri="{FF2B5EF4-FFF2-40B4-BE49-F238E27FC236}">
                <a16:creationId xmlns:a16="http://schemas.microsoft.com/office/drawing/2014/main" id="{F4F1A171-6365-489F-A188-E3E7C546B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7289" y="1665132"/>
            <a:ext cx="464949" cy="207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TextBox 67">
            <a:extLst>
              <a:ext uri="{FF2B5EF4-FFF2-40B4-BE49-F238E27FC236}">
                <a16:creationId xmlns:a16="http://schemas.microsoft.com/office/drawing/2014/main" id="{94D81914-9BF8-4F87-ABDA-57418717D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694" y="1654737"/>
            <a:ext cx="431889" cy="226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229E8E-C33B-47CB-8817-72C5E28A8951}"/>
              </a:ext>
            </a:extLst>
          </p:cNvPr>
          <p:cNvSpPr txBox="1"/>
          <p:nvPr/>
        </p:nvSpPr>
        <p:spPr bwMode="auto">
          <a:xfrm>
            <a:off x="1096472" y="3755684"/>
            <a:ext cx="5733087" cy="14711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경조 규정 관련해서는 회사 공지사이트에서 참고해 신청한다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경조 규정중 경조 휴가가 포함되어 있지 않은 경조를 신청한다</a:t>
            </a:r>
            <a:r>
              <a:rPr lang="en-US" altLang="ko-KR" sz="1000"/>
              <a:t>.</a:t>
            </a:r>
            <a:r>
              <a:rPr lang="ko-KR" altLang="en-US" sz="1000"/>
              <a:t> 휴가가 있는 경조여도 휴가를 미사용할 경우 경조금에서 신청하여야 한다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이전 신청 및 결재된 정보가 있을 경우</a:t>
            </a:r>
            <a:r>
              <a:rPr lang="en-US" altLang="ko-KR" sz="1000"/>
              <a:t>, “</a:t>
            </a:r>
            <a:r>
              <a:rPr lang="ko-KR" altLang="en-US" sz="1000"/>
              <a:t>경조구분</a:t>
            </a:r>
            <a:r>
              <a:rPr lang="en-US" altLang="ko-KR" sz="1000"/>
              <a:t>=</a:t>
            </a:r>
            <a:r>
              <a:rPr lang="ko-KR" altLang="en-US" sz="1000"/>
              <a:t>관계</a:t>
            </a:r>
            <a:r>
              <a:rPr lang="en-US" altLang="ko-KR" sz="1000"/>
              <a:t>=</a:t>
            </a:r>
            <a:r>
              <a:rPr lang="ko-KR" altLang="en-US" sz="1000"/>
              <a:t>대상자</a:t>
            </a:r>
            <a:r>
              <a:rPr lang="en-US" altLang="ko-KR" sz="1000"/>
              <a:t>”</a:t>
            </a:r>
            <a:r>
              <a:rPr lang="ko-KR" altLang="en-US" sz="1000"/>
              <a:t>가 동일할 경우 추가 신청을 할 수 없다</a:t>
            </a:r>
            <a:r>
              <a:rPr lang="en-US" altLang="ko-KR" sz="1000"/>
              <a:t>. (</a:t>
            </a:r>
            <a:r>
              <a:rPr lang="ko-KR" altLang="en-US" sz="1000"/>
              <a:t>단</a:t>
            </a:r>
            <a:r>
              <a:rPr lang="en-US" altLang="ko-KR" sz="1000"/>
              <a:t>, </a:t>
            </a:r>
            <a:r>
              <a:rPr lang="ko-KR" altLang="en-US" sz="1000"/>
              <a:t>결혼은 제외</a:t>
            </a:r>
            <a:r>
              <a:rPr lang="en-US" altLang="ko-KR" sz="1000"/>
              <a:t>/ </a:t>
            </a:r>
            <a:r>
              <a:rPr lang="ko-KR" altLang="en-US" sz="1000"/>
              <a:t>규정확인</a:t>
            </a:r>
            <a:r>
              <a:rPr lang="en-US" altLang="ko-KR" sz="1000"/>
              <a:t>)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회갑</a:t>
            </a:r>
            <a:r>
              <a:rPr lang="en-US" altLang="ko-KR" sz="1000"/>
              <a:t>/ </a:t>
            </a:r>
            <a:r>
              <a:rPr lang="ko-KR" altLang="en-US" sz="1000"/>
              <a:t>칠순은 법정생년월일 기준이며</a:t>
            </a:r>
            <a:r>
              <a:rPr lang="en-US" altLang="ko-KR" sz="1000"/>
              <a:t>, </a:t>
            </a:r>
            <a:r>
              <a:rPr lang="ko-KR" altLang="en-US" sz="1000"/>
              <a:t>본인 회갑은 </a:t>
            </a:r>
            <a:r>
              <a:rPr lang="en-US" altLang="ko-KR" sz="1000"/>
              <a:t>61</a:t>
            </a:r>
            <a:r>
              <a:rPr lang="ko-KR" altLang="en-US" sz="1000"/>
              <a:t>세</a:t>
            </a:r>
            <a:r>
              <a:rPr lang="en-US" altLang="ko-KR" sz="1000"/>
              <a:t>, (</a:t>
            </a:r>
            <a:r>
              <a:rPr lang="ko-KR" altLang="en-US" sz="1000"/>
              <a:t>배우자</a:t>
            </a:r>
            <a:r>
              <a:rPr lang="en-US" altLang="ko-KR" sz="1000"/>
              <a:t>)</a:t>
            </a:r>
            <a:r>
              <a:rPr lang="ko-KR" altLang="en-US" sz="1000"/>
              <a:t>부모칠순은 </a:t>
            </a:r>
            <a:r>
              <a:rPr lang="en-US" altLang="ko-KR" sz="1000"/>
              <a:t>70</a:t>
            </a:r>
            <a:r>
              <a:rPr lang="ko-KR" altLang="en-US" sz="1000"/>
              <a:t>세이다</a:t>
            </a:r>
            <a:r>
              <a:rPr lang="en-US" altLang="ko-KR" sz="100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1000"/>
              <a:t>경조금 신청기한은 경조일자 기준으로 이전</a:t>
            </a:r>
            <a:r>
              <a:rPr lang="en-US" altLang="ko-KR" sz="1000"/>
              <a:t>/</a:t>
            </a:r>
            <a:r>
              <a:rPr lang="ko-KR" altLang="en-US" sz="1000"/>
              <a:t>이후 </a:t>
            </a:r>
            <a:r>
              <a:rPr lang="en-US" altLang="ko-KR" sz="1000"/>
              <a:t>1</a:t>
            </a:r>
            <a:r>
              <a:rPr lang="ko-KR" altLang="en-US" sz="1000"/>
              <a:t>개월까지 신청가능하다</a:t>
            </a:r>
            <a:r>
              <a:rPr lang="en-US" altLang="ko-KR" sz="1000"/>
              <a:t>(</a:t>
            </a:r>
            <a:r>
              <a:rPr lang="en-US" altLang="ko-KR" sz="1000">
                <a:latin typeface="Nanum Gothic"/>
              </a:rPr>
              <a:t>ex. </a:t>
            </a:r>
            <a:r>
              <a:rPr lang="ko-KR" altLang="en-US" sz="1000">
                <a:latin typeface="Nanum Gothic"/>
              </a:rPr>
              <a:t>경조일 </a:t>
            </a:r>
            <a:r>
              <a:rPr lang="en-US" altLang="ko-KR" sz="1000">
                <a:latin typeface="Nanum Gothic"/>
              </a:rPr>
              <a:t>: 2</a:t>
            </a:r>
            <a:r>
              <a:rPr lang="ko-KR" altLang="en-US" sz="1000">
                <a:latin typeface="Nanum Gothic"/>
              </a:rPr>
              <a:t>월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일 경우 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월 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일 </a:t>
            </a:r>
            <a:r>
              <a:rPr lang="en-US" altLang="ko-KR" sz="1000">
                <a:latin typeface="Nanum Gothic"/>
              </a:rPr>
              <a:t>~ 3</a:t>
            </a:r>
            <a:r>
              <a:rPr lang="ko-KR" altLang="en-US" sz="1000">
                <a:latin typeface="Nanum Gothic"/>
              </a:rPr>
              <a:t>월 </a:t>
            </a:r>
            <a:r>
              <a:rPr lang="en-US" altLang="ko-KR" sz="1000">
                <a:latin typeface="Nanum Gothic"/>
              </a:rPr>
              <a:t>1</a:t>
            </a:r>
            <a:r>
              <a:rPr lang="ko-KR" altLang="en-US" sz="1000">
                <a:latin typeface="Nanum Gothic"/>
              </a:rPr>
              <a:t>일 이내 신청</a:t>
            </a:r>
            <a:r>
              <a:rPr lang="en-US" altLang="ko-KR" sz="1000">
                <a:latin typeface="Nanum Gothic"/>
              </a:rPr>
              <a:t>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ko-KR" sz="1000">
              <a:latin typeface="Nanum Gothic"/>
            </a:endParaRPr>
          </a:p>
          <a:p>
            <a:pPr>
              <a:defRPr/>
            </a:pPr>
            <a:endParaRPr lang="ko-KR" altLang="en-US"/>
          </a:p>
        </p:txBody>
      </p:sp>
      <p:pic>
        <p:nvPicPr>
          <p:cNvPr id="31" name="그림 69">
            <a:extLst>
              <a:ext uri="{FF2B5EF4-FFF2-40B4-BE49-F238E27FC236}">
                <a16:creationId xmlns:a16="http://schemas.microsoft.com/office/drawing/2014/main" id="{8E4786E4-E7D8-41B7-A060-B3DC3FC4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59" y="5466469"/>
            <a:ext cx="6517056" cy="70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8" name="Group 399">
            <a:extLst>
              <a:ext uri="{FF2B5EF4-FFF2-40B4-BE49-F238E27FC236}">
                <a16:creationId xmlns:a16="http://schemas.microsoft.com/office/drawing/2014/main" id="{1CB57F8A-B9BE-4542-A5B4-ACAD854C3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020356"/>
              </p:ext>
            </p:extLst>
          </p:nvPr>
        </p:nvGraphicFramePr>
        <p:xfrm>
          <a:off x="8096958" y="1027109"/>
          <a:ext cx="3896568" cy="1387486"/>
        </p:xfrm>
        <a:graphic>
          <a:graphicData uri="http://schemas.openxmlformats.org/drawingml/2006/table">
            <a:tbl>
              <a:tblPr/>
              <a:tblGrid>
                <a:gridCol w="995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" name="Group 399">
            <a:extLst>
              <a:ext uri="{FF2B5EF4-FFF2-40B4-BE49-F238E27FC236}">
                <a16:creationId xmlns:a16="http://schemas.microsoft.com/office/drawing/2014/main" id="{70DD626A-BD51-4678-9CF5-1D66A38D6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8415"/>
              </p:ext>
            </p:extLst>
          </p:nvPr>
        </p:nvGraphicFramePr>
        <p:xfrm>
          <a:off x="8103895" y="2953120"/>
          <a:ext cx="3857733" cy="1573218"/>
        </p:xfrm>
        <a:graphic>
          <a:graphicData uri="http://schemas.openxmlformats.org/drawingml/2006/table">
            <a:tbl>
              <a:tblPr/>
              <a:tblGrid>
                <a:gridCol w="3723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5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77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100584" marR="100584" marT="35991" marB="3599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복리후생의 경조금 신청 페이지로 이동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복리후생의 의료비 신청 페이지로 이동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신청 상세 테이블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관련 회사 규정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신청한 경조금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진행현황 테이블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경조금 신청 버튼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0" name="Rectangle 191">
            <a:extLst>
              <a:ext uri="{FF2B5EF4-FFF2-40B4-BE49-F238E27FC236}">
                <a16:creationId xmlns:a16="http://schemas.microsoft.com/office/drawing/2014/main" id="{1C7B27BA-A2A8-4EAE-9ECC-4C7C4FDB0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174" y="1583190"/>
            <a:ext cx="221420" cy="1519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Rectangle 191">
            <a:extLst>
              <a:ext uri="{FF2B5EF4-FFF2-40B4-BE49-F238E27FC236}">
                <a16:creationId xmlns:a16="http://schemas.microsoft.com/office/drawing/2014/main" id="{3F3A370D-90BE-45C5-A7EC-65054457D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001" y="1782194"/>
            <a:ext cx="221420" cy="15195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49149D33-269C-48B1-A951-176B2DB7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1582" y="1587145"/>
            <a:ext cx="221420" cy="1519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Rectangle 191">
            <a:extLst>
              <a:ext uri="{FF2B5EF4-FFF2-40B4-BE49-F238E27FC236}">
                <a16:creationId xmlns:a16="http://schemas.microsoft.com/office/drawing/2014/main" id="{14FE5E1F-8725-4032-B46C-8573E20C5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409" y="3625840"/>
            <a:ext cx="221420" cy="15195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Rectangle 191">
            <a:extLst>
              <a:ext uri="{FF2B5EF4-FFF2-40B4-BE49-F238E27FC236}">
                <a16:creationId xmlns:a16="http://schemas.microsoft.com/office/drawing/2014/main" id="{EFD35033-4B1B-41CD-AEF6-C916E2016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258" y="5330726"/>
            <a:ext cx="221420" cy="15195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50248C5E-9983-4855-B38F-797FBC447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851" y="1555422"/>
            <a:ext cx="221420" cy="15195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FEAA071-994F-426B-8439-EE8D5D4106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sp>
        <p:nvSpPr>
          <p:cNvPr id="35" name="TextBox 47">
            <a:extLst>
              <a:ext uri="{FF2B5EF4-FFF2-40B4-BE49-F238E27FC236}">
                <a16:creationId xmlns:a16="http://schemas.microsoft.com/office/drawing/2014/main" id="{AB9C6D8A-A61A-4477-8442-89E4BFF7E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64" y="1339158"/>
            <a:ext cx="2307922" cy="23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/>
              <a:t>내정보 수정 </a:t>
            </a:r>
            <a:r>
              <a:rPr lang="en-US" altLang="ko-KR" sz="900"/>
              <a:t>| </a:t>
            </a:r>
            <a:r>
              <a:rPr lang="ko-KR" altLang="en-US" sz="900" b="1"/>
              <a:t>복리후생</a:t>
            </a:r>
            <a:r>
              <a:rPr lang="ko-KR" altLang="en-US" sz="900"/>
              <a:t> </a:t>
            </a:r>
            <a:r>
              <a:rPr lang="en-US" altLang="ko-KR" sz="900"/>
              <a:t>| </a:t>
            </a:r>
            <a:r>
              <a:rPr lang="ko-KR" altLang="en-US" sz="900"/>
              <a:t>증명서발급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D434515-2EE4-42E3-A98E-CB1B3821B199}"/>
              </a:ext>
            </a:extLst>
          </p:cNvPr>
          <p:cNvCxnSpPr/>
          <p:nvPr/>
        </p:nvCxnSpPr>
        <p:spPr bwMode="auto">
          <a:xfrm>
            <a:off x="831228" y="1331211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5624B2-DF5B-4A96-ABD4-D26F4675C786}"/>
              </a:ext>
            </a:extLst>
          </p:cNvPr>
          <p:cNvSpPr/>
          <p:nvPr/>
        </p:nvSpPr>
        <p:spPr bwMode="auto">
          <a:xfrm>
            <a:off x="1130444" y="1555593"/>
            <a:ext cx="2166585" cy="244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b="1" dirty="0">
                <a:solidFill>
                  <a:sysClr val="windowText" lastClr="000000"/>
                </a:solidFill>
              </a:rPr>
              <a:t>경조금 </a:t>
            </a:r>
            <a:r>
              <a:rPr lang="ko-KR" altLang="en-US" sz="800" b="1">
                <a:solidFill>
                  <a:sysClr val="windowText" lastClr="000000"/>
                </a:solidFill>
              </a:rPr>
              <a:t>신청 </a:t>
            </a:r>
            <a:r>
              <a:rPr lang="en-US" altLang="ko-KR" sz="800">
                <a:solidFill>
                  <a:sysClr val="windowText" lastClr="000000"/>
                </a:solidFill>
              </a:rPr>
              <a:t>|             </a:t>
            </a:r>
            <a:r>
              <a:rPr lang="ko-KR" altLang="en-US" sz="800" dirty="0">
                <a:solidFill>
                  <a:sysClr val="windowText" lastClr="000000"/>
                </a:solidFill>
              </a:rPr>
              <a:t>의료비 신청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 </a:t>
            </a:r>
            <a:endParaRPr lang="ko-KR" altLang="en-US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82B8384-3F72-47A6-A0A8-04CC7E2B8D6C}"/>
              </a:ext>
            </a:extLst>
          </p:cNvPr>
          <p:cNvCxnSpPr>
            <a:cxnSpLocks/>
          </p:cNvCxnSpPr>
          <p:nvPr/>
        </p:nvCxnSpPr>
        <p:spPr bwMode="auto">
          <a:xfrm>
            <a:off x="1999811" y="1507220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3D0ADD23-5B2D-4B2D-811B-539B3D07D611}"/>
              </a:ext>
            </a:extLst>
          </p:cNvPr>
          <p:cNvCxnSpPr/>
          <p:nvPr/>
        </p:nvCxnSpPr>
        <p:spPr bwMode="auto">
          <a:xfrm>
            <a:off x="831228" y="1519295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48" name="그림 47">
            <a:extLst>
              <a:ext uri="{FF2B5EF4-FFF2-40B4-BE49-F238E27FC236}">
                <a16:creationId xmlns:a16="http://schemas.microsoft.com/office/drawing/2014/main" id="{34DD62EA-A424-4C0A-ADEF-ED012D6123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41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094A92-504B-41C3-8920-A26A0AAB886C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7E5124-0A76-48F4-AE2F-40236C3A6F28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화면 설계</a:t>
            </a:r>
            <a:endParaRPr lang="ko-KR" altLang="en-US" spc="300" dirty="0"/>
          </a:p>
        </p:txBody>
      </p:sp>
      <p:sp>
        <p:nvSpPr>
          <p:cNvPr id="16" name="TextBox 47">
            <a:extLst>
              <a:ext uri="{FF2B5EF4-FFF2-40B4-BE49-F238E27FC236}">
                <a16:creationId xmlns:a16="http://schemas.microsoft.com/office/drawing/2014/main" id="{CFD7CD80-35A9-4D06-A895-E24EE2A2A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264" y="1339158"/>
            <a:ext cx="2307922" cy="239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900"/>
              <a:t>내정보 수정 </a:t>
            </a:r>
            <a:r>
              <a:rPr lang="en-US" altLang="ko-KR" sz="900"/>
              <a:t>| </a:t>
            </a:r>
            <a:r>
              <a:rPr lang="ko-KR" altLang="en-US" sz="900" b="1"/>
              <a:t>복리후생</a:t>
            </a:r>
            <a:r>
              <a:rPr lang="ko-KR" altLang="en-US" sz="900"/>
              <a:t> </a:t>
            </a:r>
            <a:r>
              <a:rPr lang="en-US" altLang="ko-KR" sz="900"/>
              <a:t>| </a:t>
            </a:r>
            <a:r>
              <a:rPr lang="ko-KR" altLang="en-US" sz="900"/>
              <a:t>증명서발급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D0048ED-7BBC-404F-A505-DBC4E16F12A4}"/>
              </a:ext>
            </a:extLst>
          </p:cNvPr>
          <p:cNvSpPr/>
          <p:nvPr/>
        </p:nvSpPr>
        <p:spPr bwMode="auto">
          <a:xfrm>
            <a:off x="671220" y="1021037"/>
            <a:ext cx="7185977" cy="5556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C236AD5-E9A9-4BEF-BB5D-227B6D9B2F5F}"/>
              </a:ext>
            </a:extLst>
          </p:cNvPr>
          <p:cNvSpPr/>
          <p:nvPr/>
        </p:nvSpPr>
        <p:spPr bwMode="auto">
          <a:xfrm>
            <a:off x="6489125" y="1037536"/>
            <a:ext cx="1360072" cy="2425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>
                <a:solidFill>
                  <a:sysClr val="windowText" lastClr="000000"/>
                </a:solidFill>
              </a:rPr>
              <a:t>로그아웃 </a:t>
            </a:r>
            <a:r>
              <a:rPr lang="en-US" altLang="ko-KR" sz="800">
                <a:solidFill>
                  <a:sysClr val="windowText" lastClr="000000"/>
                </a:solidFill>
              </a:rPr>
              <a:t>| </a:t>
            </a:r>
            <a:r>
              <a:rPr lang="ko-KR" altLang="en-US" sz="800" b="1">
                <a:solidFill>
                  <a:sysClr val="windowText" lastClr="000000"/>
                </a:solidFill>
              </a:rPr>
              <a:t>마이페이지</a:t>
            </a:r>
            <a:endParaRPr lang="ko-KR" altLang="en-US" sz="8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A3300132-5605-4876-AD00-43EACAD651C2}"/>
              </a:ext>
            </a:extLst>
          </p:cNvPr>
          <p:cNvCxnSpPr/>
          <p:nvPr/>
        </p:nvCxnSpPr>
        <p:spPr bwMode="auto">
          <a:xfrm>
            <a:off x="831228" y="1331211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46CEF0B-D3CC-4A6E-9B60-3DE906683F97}"/>
              </a:ext>
            </a:extLst>
          </p:cNvPr>
          <p:cNvCxnSpPr>
            <a:cxnSpLocks/>
          </p:cNvCxnSpPr>
          <p:nvPr/>
        </p:nvCxnSpPr>
        <p:spPr bwMode="auto">
          <a:xfrm>
            <a:off x="1917686" y="1555593"/>
            <a:ext cx="0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5610884-74CF-4B6B-96E9-4ED90FDF774E}"/>
              </a:ext>
            </a:extLst>
          </p:cNvPr>
          <p:cNvCxnSpPr/>
          <p:nvPr/>
        </p:nvCxnSpPr>
        <p:spPr bwMode="auto">
          <a:xfrm>
            <a:off x="831228" y="1519295"/>
            <a:ext cx="686596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7" name="그림 61">
            <a:extLst>
              <a:ext uri="{FF2B5EF4-FFF2-40B4-BE49-F238E27FC236}">
                <a16:creationId xmlns:a16="http://schemas.microsoft.com/office/drawing/2014/main" id="{F514C24F-5BCC-4C1C-B4F4-BD294AD77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990" y="1659758"/>
            <a:ext cx="465091" cy="20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62">
            <a:extLst>
              <a:ext uri="{FF2B5EF4-FFF2-40B4-BE49-F238E27FC236}">
                <a16:creationId xmlns:a16="http://schemas.microsoft.com/office/drawing/2014/main" id="{CE66B323-BF0D-4A2B-9E34-DA83B2636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3594" y="1631389"/>
            <a:ext cx="411262" cy="223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r>
              <a:rPr lang="ko-KR" altLang="en-US" sz="800">
                <a:solidFill>
                  <a:schemeClr val="bg1"/>
                </a:solidFill>
              </a:rPr>
              <a:t>신청</a:t>
            </a:r>
          </a:p>
        </p:txBody>
      </p:sp>
      <p:pic>
        <p:nvPicPr>
          <p:cNvPr id="29" name="그림 63">
            <a:extLst>
              <a:ext uri="{FF2B5EF4-FFF2-40B4-BE49-F238E27FC236}">
                <a16:creationId xmlns:a16="http://schemas.microsoft.com/office/drawing/2014/main" id="{7CD304B8-CB05-496B-AD49-41347D83A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91" y="1997539"/>
            <a:ext cx="6609808" cy="98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그림 70">
            <a:extLst>
              <a:ext uri="{FF2B5EF4-FFF2-40B4-BE49-F238E27FC236}">
                <a16:creationId xmlns:a16="http://schemas.microsoft.com/office/drawing/2014/main" id="{E491B63F-3F64-4D16-9C82-689F287CE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40" y="3110758"/>
            <a:ext cx="6609808" cy="511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EC4D9F5-C445-41FB-8DDF-C5F582C67048}"/>
              </a:ext>
            </a:extLst>
          </p:cNvPr>
          <p:cNvSpPr txBox="1"/>
          <p:nvPr/>
        </p:nvSpPr>
        <p:spPr bwMode="auto">
          <a:xfrm>
            <a:off x="1060041" y="3502430"/>
            <a:ext cx="5293077" cy="123904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altLang="ko-KR" sz="900">
              <a:solidFill>
                <a:srgbClr val="555555"/>
              </a:solidFill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en-US" altLang="ko-KR" sz="900"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en-US" altLang="ko-KR" sz="900">
                <a:latin typeface="Nanum Gothic"/>
              </a:rPr>
              <a:t>3</a:t>
            </a:r>
            <a:r>
              <a:rPr lang="ko-KR" altLang="en-US" sz="900">
                <a:latin typeface="Nanum Gothic"/>
              </a:rPr>
              <a:t>월 청구의 신청기한은 </a:t>
            </a:r>
            <a:r>
              <a:rPr lang="en-US" altLang="ko-KR" sz="900">
                <a:latin typeface="Nanum Gothic"/>
              </a:rPr>
              <a:t>4</a:t>
            </a:r>
            <a:r>
              <a:rPr lang="ko-KR" altLang="en-US" sz="900">
                <a:latin typeface="Nanum Gothic"/>
              </a:rPr>
              <a:t>월 </a:t>
            </a:r>
            <a:r>
              <a:rPr lang="en-US" altLang="ko-KR" sz="900">
                <a:latin typeface="Nanum Gothic"/>
              </a:rPr>
              <a:t>2</a:t>
            </a:r>
            <a:r>
              <a:rPr lang="ko-KR" altLang="en-US" sz="900">
                <a:latin typeface="Nanum Gothic"/>
              </a:rPr>
              <a:t>일까지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진료시작일 </a:t>
            </a:r>
            <a:r>
              <a:rPr lang="en-US" altLang="ko-KR" sz="900">
                <a:latin typeface="Nanum Gothic"/>
              </a:rPr>
              <a:t>~ </a:t>
            </a:r>
            <a:r>
              <a:rPr lang="ko-KR" altLang="en-US" sz="900">
                <a:latin typeface="Nanum Gothic"/>
              </a:rPr>
              <a:t>진료종료일에서 진료종료일자 기준으로 </a:t>
            </a:r>
            <a:r>
              <a:rPr lang="en-US" altLang="ko-KR" sz="900">
                <a:latin typeface="Nanum Gothic"/>
              </a:rPr>
              <a:t>3</a:t>
            </a:r>
            <a:r>
              <a:rPr lang="ko-KR" altLang="en-US" sz="900">
                <a:latin typeface="Nanum Gothic"/>
              </a:rPr>
              <a:t>월말까지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한도는 신청일자 기준으로 지원 한도를 결정합니다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지원한도의 산정구간은 매월 </a:t>
            </a:r>
            <a:r>
              <a:rPr lang="en-US" altLang="ko-KR" sz="900">
                <a:latin typeface="Nanum Gothic"/>
              </a:rPr>
              <a:t>1</a:t>
            </a:r>
            <a:r>
              <a:rPr lang="ko-KR" altLang="en-US" sz="900">
                <a:latin typeface="Nanum Gothic"/>
              </a:rPr>
              <a:t>일 부터 말일까지 입니다</a:t>
            </a:r>
            <a:r>
              <a:rPr lang="en-US" altLang="ko-KR" sz="900">
                <a:latin typeface="Nanum Gothic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ko-KR" altLang="en-US" sz="900">
                <a:latin typeface="Nanum Gothic"/>
              </a:rPr>
              <a:t>해당 월 발생분만 신청이 가능하며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기간 경과 후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신청을 할 수가 없음을 알려드리며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첨부하는 영수증과 금액</a:t>
            </a:r>
            <a:r>
              <a:rPr lang="en-US" altLang="ko-KR" sz="900">
                <a:latin typeface="Nanum Gothic"/>
              </a:rPr>
              <a:t>, </a:t>
            </a:r>
            <a:r>
              <a:rPr lang="ko-KR" altLang="en-US" sz="900">
                <a:latin typeface="Nanum Gothic"/>
              </a:rPr>
              <a:t>진료일자가 동일해야 합니다</a:t>
            </a:r>
            <a:r>
              <a:rPr lang="en-US" altLang="ko-KR" sz="900">
                <a:latin typeface="Nanum Gothic"/>
              </a:rPr>
              <a:t>.</a:t>
            </a:r>
            <a:br>
              <a:rPr lang="ko-KR" altLang="en-US" sz="900"/>
            </a:br>
            <a:endParaRPr lang="en-US" altLang="ko-KR" sz="900">
              <a:latin typeface="Nanum Gothic"/>
            </a:endParaRPr>
          </a:p>
          <a:p>
            <a:pPr marL="171450" indent="-171450">
              <a:buFont typeface="Wingdings" panose="05000000000000000000" pitchFamily="2" charset="2"/>
              <a:buChar char="Ø"/>
              <a:defRPr/>
            </a:pPr>
            <a:endParaRPr lang="ko-KR" altLang="en-US" sz="900"/>
          </a:p>
        </p:txBody>
      </p:sp>
      <p:pic>
        <p:nvPicPr>
          <p:cNvPr id="32" name="그림 72">
            <a:extLst>
              <a:ext uri="{FF2B5EF4-FFF2-40B4-BE49-F238E27FC236}">
                <a16:creationId xmlns:a16="http://schemas.microsoft.com/office/drawing/2014/main" id="{5FDBC42C-8A76-4F14-881C-AAE2CD748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91" y="5166741"/>
            <a:ext cx="6525799" cy="1118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9" name="Group 399">
            <a:extLst>
              <a:ext uri="{FF2B5EF4-FFF2-40B4-BE49-F238E27FC236}">
                <a16:creationId xmlns:a16="http://schemas.microsoft.com/office/drawing/2014/main" id="{1C39B63C-B1D8-45F4-A646-A7E260027C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90576"/>
              </p:ext>
            </p:extLst>
          </p:nvPr>
        </p:nvGraphicFramePr>
        <p:xfrm>
          <a:off x="8122436" y="1021036"/>
          <a:ext cx="3902987" cy="1387486"/>
        </p:xfrm>
        <a:graphic>
          <a:graphicData uri="http://schemas.openxmlformats.org/drawingml/2006/table">
            <a:tbl>
              <a:tblPr/>
              <a:tblGrid>
                <a:gridCol w="996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60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40" name="Group 399">
            <a:extLst>
              <a:ext uri="{FF2B5EF4-FFF2-40B4-BE49-F238E27FC236}">
                <a16:creationId xmlns:a16="http://schemas.microsoft.com/office/drawing/2014/main" id="{3568F29F-2A33-4FB4-B3D9-AD4FD9AA9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648809"/>
              </p:ext>
            </p:extLst>
          </p:nvPr>
        </p:nvGraphicFramePr>
        <p:xfrm>
          <a:off x="8125181" y="2946751"/>
          <a:ext cx="3868345" cy="1439854"/>
        </p:xfrm>
        <a:graphic>
          <a:graphicData uri="http://schemas.openxmlformats.org/drawingml/2006/table">
            <a:tbl>
              <a:tblPr/>
              <a:tblGrid>
                <a:gridCol w="373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4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6005" marB="36005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95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신청 테이블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4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신청 첨부파일 업로드 버튼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진단서 등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관련 회사 규정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신청한 의료비 진행현황 테이블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95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신청하기 버튼</a:t>
                      </a:r>
                    </a:p>
                  </a:txBody>
                  <a:tcPr marL="36000" marR="36000" marT="36005" marB="3600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" name="Rectangle 191">
            <a:extLst>
              <a:ext uri="{FF2B5EF4-FFF2-40B4-BE49-F238E27FC236}">
                <a16:creationId xmlns:a16="http://schemas.microsoft.com/office/drawing/2014/main" id="{1B167F40-E9BC-49D3-A657-B962D641A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1" y="1836070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CAF6E1B2-EA2E-4EB5-9D30-AE3A06F9B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1" y="2957483"/>
            <a:ext cx="217612" cy="14388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" name="Rectangle 191">
            <a:extLst>
              <a:ext uri="{FF2B5EF4-FFF2-40B4-BE49-F238E27FC236}">
                <a16:creationId xmlns:a16="http://schemas.microsoft.com/office/drawing/2014/main" id="{D82AB0BA-50E1-48D6-B9E9-8C1497864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291" y="4989268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" name="Rectangle 191">
            <a:extLst>
              <a:ext uri="{FF2B5EF4-FFF2-40B4-BE49-F238E27FC236}">
                <a16:creationId xmlns:a16="http://schemas.microsoft.com/office/drawing/2014/main" id="{F54CA287-773A-422F-A9D0-BF462F26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6990" y="1494367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" name="Rectangle 191">
            <a:extLst>
              <a:ext uri="{FF2B5EF4-FFF2-40B4-BE49-F238E27FC236}">
                <a16:creationId xmlns:a16="http://schemas.microsoft.com/office/drawing/2014/main" id="{37DACE50-51B3-4A24-9C2C-C9728A00E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33" y="3697841"/>
            <a:ext cx="217612" cy="143881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AFCA39CE-E714-4C76-B520-1F68DC1CFA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60DF0567-0356-469E-B619-8CBA0B28658E}"/>
              </a:ext>
            </a:extLst>
          </p:cNvPr>
          <p:cNvSpPr/>
          <p:nvPr/>
        </p:nvSpPr>
        <p:spPr bwMode="auto">
          <a:xfrm>
            <a:off x="1130444" y="1555593"/>
            <a:ext cx="2166585" cy="2441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800" dirty="0">
                <a:solidFill>
                  <a:sysClr val="windowText" lastClr="000000"/>
                </a:solidFill>
              </a:rPr>
              <a:t>경조금 </a:t>
            </a:r>
            <a:r>
              <a:rPr lang="ko-KR" altLang="en-US" sz="800">
                <a:solidFill>
                  <a:sysClr val="windowText" lastClr="000000"/>
                </a:solidFill>
              </a:rPr>
              <a:t>신청</a:t>
            </a:r>
            <a:r>
              <a:rPr lang="ko-KR" altLang="en-US" sz="800" b="1">
                <a:solidFill>
                  <a:sysClr val="windowText" lastClr="000000"/>
                </a:solidFill>
              </a:rPr>
              <a:t> </a:t>
            </a:r>
            <a:r>
              <a:rPr lang="en-US" altLang="ko-KR" sz="800">
                <a:solidFill>
                  <a:sysClr val="windowText" lastClr="000000"/>
                </a:solidFill>
              </a:rPr>
              <a:t>|             </a:t>
            </a:r>
            <a:r>
              <a:rPr lang="ko-KR" altLang="en-US" sz="800" b="1" dirty="0">
                <a:solidFill>
                  <a:sysClr val="windowText" lastClr="000000"/>
                </a:solidFill>
              </a:rPr>
              <a:t>의료비 신청 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ADC713C-0544-4EDB-9338-9C14CD68A5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39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3CC0C-05EA-4779-A341-DD04FA62E517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6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28B84-312F-451F-8D40-B6BE3DBBFFF7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화면 설계</a:t>
            </a:r>
            <a:endParaRPr lang="ko-KR" altLang="en-US" spc="300" dirty="0"/>
          </a:p>
        </p:txBody>
      </p:sp>
      <p:grpSp>
        <p:nvGrpSpPr>
          <p:cNvPr id="12" name="그룹 32">
            <a:extLst>
              <a:ext uri="{FF2B5EF4-FFF2-40B4-BE49-F238E27FC236}">
                <a16:creationId xmlns:a16="http://schemas.microsoft.com/office/drawing/2014/main" id="{DA932B01-DC46-4F52-BD6B-B17595F964F5}"/>
              </a:ext>
            </a:extLst>
          </p:cNvPr>
          <p:cNvGrpSpPr>
            <a:grpSpLocks/>
          </p:cNvGrpSpPr>
          <p:nvPr/>
        </p:nvGrpSpPr>
        <p:grpSpPr bwMode="auto">
          <a:xfrm>
            <a:off x="673419" y="1023457"/>
            <a:ext cx="7183783" cy="5554316"/>
            <a:chOff x="157316" y="88492"/>
            <a:chExt cx="8829368" cy="6622024"/>
          </a:xfrm>
        </p:grpSpPr>
        <p:sp>
          <p:nvSpPr>
            <p:cNvPr id="13" name="TextBox 33">
              <a:extLst>
                <a:ext uri="{FF2B5EF4-FFF2-40B4-BE49-F238E27FC236}">
                  <a16:creationId xmlns:a16="http://schemas.microsoft.com/office/drawing/2014/main" id="{35ED8435-780B-421B-895A-4B5332885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3961" y="441709"/>
              <a:ext cx="2981249" cy="28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900"/>
                <a:t>내정보 수정 </a:t>
              </a:r>
              <a:r>
                <a:rPr lang="en-US" altLang="ko-KR" sz="900"/>
                <a:t>| </a:t>
              </a:r>
              <a:r>
                <a:rPr lang="ko-KR" altLang="en-US" sz="900"/>
                <a:t>복리후생 </a:t>
              </a:r>
              <a:r>
                <a:rPr lang="en-US" altLang="ko-KR" sz="900"/>
                <a:t>| </a:t>
              </a:r>
              <a:r>
                <a:rPr lang="ko-KR" altLang="en-US" sz="900" b="1"/>
                <a:t>증명서발급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B5C1702-1543-4189-93D3-FA1213AE6D55}"/>
                </a:ext>
              </a:extLst>
            </p:cNvPr>
            <p:cNvSpPr/>
            <p:nvPr/>
          </p:nvSpPr>
          <p:spPr>
            <a:xfrm>
              <a:off x="157316" y="88492"/>
              <a:ext cx="8829368" cy="66220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024A65C-C704-44AE-8DE3-8BF1F6A7E284}"/>
                </a:ext>
              </a:extLst>
            </p:cNvPr>
            <p:cNvSpPr/>
            <p:nvPr/>
          </p:nvSpPr>
          <p:spPr>
            <a:xfrm>
              <a:off x="7304900" y="107957"/>
              <a:ext cx="1672051" cy="29003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 sz="800">
                  <a:solidFill>
                    <a:sysClr val="windowText" lastClr="000000"/>
                  </a:solidFill>
                </a:rPr>
                <a:t>로그아웃 </a:t>
              </a:r>
              <a:r>
                <a:rPr lang="en-US" altLang="ko-KR" sz="800">
                  <a:solidFill>
                    <a:sysClr val="windowText" lastClr="000000"/>
                  </a:solidFill>
                </a:rPr>
                <a:t>| </a:t>
              </a:r>
              <a:r>
                <a:rPr lang="ko-KR" altLang="en-US" sz="800" b="1">
                  <a:solidFill>
                    <a:sysClr val="windowText" lastClr="000000"/>
                  </a:solidFill>
                </a:rPr>
                <a:t>마이페이지</a:t>
              </a:r>
              <a:endParaRPr lang="ko-KR" altLang="en-US" sz="8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A71AF044-762F-4EBC-B3CB-79537E74CF67}"/>
                </a:ext>
              </a:extLst>
            </p:cNvPr>
            <p:cNvCxnSpPr/>
            <p:nvPr/>
          </p:nvCxnSpPr>
          <p:spPr>
            <a:xfrm>
              <a:off x="353913" y="458329"/>
              <a:ext cx="8436173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DD2C28A-4E6A-4880-9D1A-9B43C5B65518}"/>
                </a:ext>
              </a:extLst>
            </p:cNvPr>
            <p:cNvCxnSpPr>
              <a:cxnSpLocks/>
            </p:cNvCxnSpPr>
            <p:nvPr/>
          </p:nvCxnSpPr>
          <p:spPr>
            <a:xfrm>
              <a:off x="1979249" y="740573"/>
              <a:ext cx="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47BE1E5-91FD-478D-B3B1-EFD27F9A0447}"/>
                </a:ext>
              </a:extLst>
            </p:cNvPr>
            <p:cNvCxnSpPr/>
            <p:nvPr/>
          </p:nvCxnSpPr>
          <p:spPr>
            <a:xfrm>
              <a:off x="353913" y="682178"/>
              <a:ext cx="8436173" cy="0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pic>
          <p:nvPicPr>
            <p:cNvPr id="25" name="그림 59">
              <a:extLst>
                <a:ext uri="{FF2B5EF4-FFF2-40B4-BE49-F238E27FC236}">
                  <a16:creationId xmlns:a16="http://schemas.microsoft.com/office/drawing/2014/main" id="{67697CF5-C455-4E63-BA83-051F0AD53C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6883" y="849663"/>
              <a:ext cx="571454" cy="24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65">
              <a:extLst>
                <a:ext uri="{FF2B5EF4-FFF2-40B4-BE49-F238E27FC236}">
                  <a16:creationId xmlns:a16="http://schemas.microsoft.com/office/drawing/2014/main" id="{7BB20301-F842-4A4A-A1BE-0468DB349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38728" y="817633"/>
              <a:ext cx="492971" cy="264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r>
                <a:rPr lang="ko-KR" altLang="en-US" sz="800">
                  <a:solidFill>
                    <a:schemeClr val="bg1"/>
                  </a:solidFill>
                </a:rPr>
                <a:t>신청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513F48-C139-40DC-BD62-3F25B2EEF75B}"/>
                </a:ext>
              </a:extLst>
            </p:cNvPr>
            <p:cNvSpPr txBox="1"/>
            <p:nvPr/>
          </p:nvSpPr>
          <p:spPr>
            <a:xfrm>
              <a:off x="581655" y="3126994"/>
              <a:ext cx="6505235" cy="120099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endParaRPr lang="en-US" altLang="ko-KR" sz="900">
                <a:solidFill>
                  <a:srgbClr val="555555"/>
                </a:solidFill>
                <a:latin typeface="Nanum Gothic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  <a:defRPr/>
              </a:pPr>
              <a:endParaRPr lang="en-US" altLang="ko-KR" sz="900">
                <a:latin typeface="Nanum Gothic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  <a:defRPr/>
              </a:pPr>
              <a:r>
                <a:rPr lang="ko-KR" altLang="en-US" sz="900">
                  <a:latin typeface="Nanum Gothic"/>
                </a:rPr>
                <a:t>출력가능한 기간은 신청일 기준 </a:t>
              </a:r>
              <a:r>
                <a:rPr lang="en-US" altLang="ko-KR" sz="900">
                  <a:latin typeface="Nanum Gothic"/>
                </a:rPr>
                <a:t>5</a:t>
              </a:r>
              <a:r>
                <a:rPr lang="ko-KR" altLang="en-US" sz="900">
                  <a:latin typeface="Nanum Gothic"/>
                </a:rPr>
                <a:t>일 까지 입니다</a:t>
              </a:r>
              <a:r>
                <a:rPr lang="en-US" altLang="ko-KR" sz="900">
                  <a:latin typeface="Nanum Gothic"/>
                </a:rPr>
                <a:t>.</a:t>
              </a:r>
            </a:p>
            <a:p>
              <a:pPr marL="171450" indent="-171450">
                <a:buFont typeface="Wingdings" panose="05000000000000000000" pitchFamily="2" charset="2"/>
                <a:buChar char="Ø"/>
                <a:defRPr/>
              </a:pPr>
              <a:r>
                <a:rPr lang="ko-KR" altLang="en-US" sz="900">
                  <a:latin typeface="Nanum Gothic"/>
                </a:rPr>
                <a:t>사용용도에 대해 정확한 기재가 필요합니다</a:t>
              </a:r>
              <a:r>
                <a:rPr lang="en-US" altLang="ko-KR" sz="900">
                  <a:latin typeface="Nanum Gothic"/>
                </a:rPr>
                <a:t>.</a:t>
              </a:r>
            </a:p>
            <a:p>
              <a:pPr marL="171450" indent="-171450">
                <a:buFont typeface="Wingdings" panose="05000000000000000000" pitchFamily="2" charset="2"/>
                <a:buChar char="Ø"/>
                <a:defRPr/>
              </a:pPr>
              <a:endParaRPr lang="en-US" altLang="ko-KR" sz="900">
                <a:latin typeface="Nanum Gothic"/>
              </a:endParaRPr>
            </a:p>
            <a:p>
              <a:pPr>
                <a:defRPr/>
              </a:pPr>
              <a:br>
                <a:rPr lang="ko-KR" altLang="en-US" sz="900"/>
              </a:br>
              <a:endParaRPr lang="en-US" altLang="ko-KR" sz="900">
                <a:latin typeface="Nanum Gothic"/>
              </a:endParaRPr>
            </a:p>
            <a:p>
              <a:pPr marL="171450" indent="-171450">
                <a:buFont typeface="Wingdings" panose="05000000000000000000" pitchFamily="2" charset="2"/>
                <a:buChar char="Ø"/>
                <a:defRPr/>
              </a:pPr>
              <a:endParaRPr lang="ko-KR" altLang="en-US" sz="900"/>
            </a:p>
          </p:txBody>
        </p:sp>
        <p:pic>
          <p:nvPicPr>
            <p:cNvPr id="28" name="그림 67">
              <a:extLst>
                <a:ext uri="{FF2B5EF4-FFF2-40B4-BE49-F238E27FC236}">
                  <a16:creationId xmlns:a16="http://schemas.microsoft.com/office/drawing/2014/main" id="{E8FED987-737E-43C4-9525-F3DCE3EEA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1134" y="1205061"/>
              <a:ext cx="7648575" cy="1866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그림 68">
              <a:extLst>
                <a:ext uri="{FF2B5EF4-FFF2-40B4-BE49-F238E27FC236}">
                  <a16:creationId xmlns:a16="http://schemas.microsoft.com/office/drawing/2014/main" id="{FA5EC144-6A99-433C-A558-F089214DA1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46" y="4234016"/>
              <a:ext cx="7774949" cy="165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36" name="Group 399">
            <a:extLst>
              <a:ext uri="{FF2B5EF4-FFF2-40B4-BE49-F238E27FC236}">
                <a16:creationId xmlns:a16="http://schemas.microsoft.com/office/drawing/2014/main" id="{67D4F520-7A83-4DFB-949F-0AAC60D1B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41074"/>
              </p:ext>
            </p:extLst>
          </p:nvPr>
        </p:nvGraphicFramePr>
        <p:xfrm>
          <a:off x="8109376" y="1023457"/>
          <a:ext cx="3862884" cy="1387486"/>
        </p:xfrm>
        <a:graphic>
          <a:graphicData uri="http://schemas.openxmlformats.org/drawingml/2006/table">
            <a:tbl>
              <a:tblPr/>
              <a:tblGrid>
                <a:gridCol w="98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36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B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팀</a:t>
                      </a:r>
                      <a:endParaRPr kumimoji="1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시스템명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SNS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업 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Ajax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를 활용한 비동기 통신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일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2024-12-03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작 성 자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이동윤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명</a:t>
                      </a:r>
                      <a:endParaRPr kumimoji="1" lang="en-US" altLang="ko-KR" sz="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anose="020B0609000101010101" pitchFamily="49" charset="-127"/>
                        <a:ea typeface="굴림체" panose="020B0609000101010101" pitchFamily="49" charset="-127"/>
                      </a:endParaRP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인덱스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회원로그인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)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85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화 면 </a:t>
                      </a: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ID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index</a:t>
                      </a:r>
                    </a:p>
                  </a:txBody>
                  <a:tcPr marL="36000" marR="36000" marT="35969" marB="3596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" name="Group 399">
            <a:extLst>
              <a:ext uri="{FF2B5EF4-FFF2-40B4-BE49-F238E27FC236}">
                <a16:creationId xmlns:a16="http://schemas.microsoft.com/office/drawing/2014/main" id="{C03A25CE-5FBF-48D9-AE50-960D3D3733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43510"/>
              </p:ext>
            </p:extLst>
          </p:nvPr>
        </p:nvGraphicFramePr>
        <p:xfrm>
          <a:off x="8174790" y="2955459"/>
          <a:ext cx="3786838" cy="1573218"/>
        </p:xfrm>
        <a:graphic>
          <a:graphicData uri="http://schemas.openxmlformats.org/drawingml/2006/table">
            <a:tbl>
              <a:tblPr/>
              <a:tblGrid>
                <a:gridCol w="365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1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4377">
                <a:tc gridSpan="2"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□ DESCRIPTION □</a:t>
                      </a:r>
                    </a:p>
                  </a:txBody>
                  <a:tcPr marL="36000" marR="36000" marT="35991" marB="35991" anchor="ctr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806"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1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>
                      <a:lvl1pPr defTabSz="703263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1pPr>
                      <a:lvl2pPr marL="742950" indent="-285750" defTabSz="703263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2pPr>
                      <a:lvl3pPr marL="1143000" indent="-228600" defTabSz="703263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3pPr>
                      <a:lvl4pPr marL="16002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4pPr>
                      <a:lvl5pPr marL="2057400" indent="-228600" defTabSz="703263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5pPr>
                      <a:lvl6pPr marL="25146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6pPr>
                      <a:lvl7pPr marL="29718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7pPr>
                      <a:lvl8pPr marL="34290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8pPr>
                      <a:lvl9pPr marL="3886200" indent="-228600" defTabSz="703263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굴림" panose="020B0600000101010101" pitchFamily="50" charset="-127"/>
                          <a:ea typeface="굴림" panose="020B0600000101010101" pitchFamily="50" charset="-127"/>
                        </a:defRPr>
                      </a:lvl9pPr>
                    </a:lstStyle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증명서 발급인 상세 정보 입력 테이블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2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증명서 발급 규정 안내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3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신청한 증명서 진행현황 테이블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4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의료비 신청하기 버튼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5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증명서 출력 </a:t>
                      </a: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모달창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 등장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806">
                <a:tc>
                  <a:txBody>
                    <a:bodyPr/>
                    <a:lstStyle/>
                    <a:p>
                      <a:pPr marL="0" marR="0" lvl="0" indent="0" algn="ctr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6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03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anose="020B0609000101010101" pitchFamily="49" charset="-127"/>
                          <a:ea typeface="굴림체" panose="020B0609000101010101" pitchFamily="49" charset="-127"/>
                        </a:rPr>
                        <a:t>증명서 상세내용 및 출력</a:t>
                      </a:r>
                    </a:p>
                  </a:txBody>
                  <a:tcPr marL="36000" marR="36000" marT="35991" marB="3599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Rectangle 191">
            <a:extLst>
              <a:ext uri="{FF2B5EF4-FFF2-40B4-BE49-F238E27FC236}">
                <a16:creationId xmlns:a16="http://schemas.microsoft.com/office/drawing/2014/main" id="{75C8FEFF-CEC1-4B58-A094-A208FBE16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889" y="1822950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9" name="Rectangle 191">
            <a:extLst>
              <a:ext uri="{FF2B5EF4-FFF2-40B4-BE49-F238E27FC236}">
                <a16:creationId xmlns:a16="http://schemas.microsoft.com/office/drawing/2014/main" id="{A4A14687-A5CC-464A-95AC-ECABC41CE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820" y="3701515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0" name="Rectangle 191">
            <a:extLst>
              <a:ext uri="{FF2B5EF4-FFF2-40B4-BE49-F238E27FC236}">
                <a16:creationId xmlns:a16="http://schemas.microsoft.com/office/drawing/2014/main" id="{66FED3BC-C04F-468E-A341-139988AC4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252" y="1510020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1" name="Rectangle 191">
            <a:extLst>
              <a:ext uri="{FF2B5EF4-FFF2-40B4-BE49-F238E27FC236}">
                <a16:creationId xmlns:a16="http://schemas.microsoft.com/office/drawing/2014/main" id="{B3494D1D-E666-4B6C-A1C5-E1313684E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23" y="4345384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2" name="Rectangle 191">
            <a:extLst>
              <a:ext uri="{FF2B5EF4-FFF2-40B4-BE49-F238E27FC236}">
                <a16:creationId xmlns:a16="http://schemas.microsoft.com/office/drawing/2014/main" id="{73FE9970-2064-4F83-8FD6-EC0EA09BE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917" y="4841289"/>
            <a:ext cx="215386" cy="148572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5</a:t>
            </a:r>
          </a:p>
        </p:txBody>
      </p:sp>
      <p:pic>
        <p:nvPicPr>
          <p:cNvPr id="43" name="그림 74">
            <a:extLst>
              <a:ext uri="{FF2B5EF4-FFF2-40B4-BE49-F238E27FC236}">
                <a16:creationId xmlns:a16="http://schemas.microsoft.com/office/drawing/2014/main" id="{5B51F0F5-BC2A-4A09-90B3-313B5B34B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031" y="1907494"/>
            <a:ext cx="3447773" cy="2945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191">
            <a:extLst>
              <a:ext uri="{FF2B5EF4-FFF2-40B4-BE49-F238E27FC236}">
                <a16:creationId xmlns:a16="http://schemas.microsoft.com/office/drawing/2014/main" id="{D6E592EA-F0B0-4C98-BAC0-0EA471E2C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8840" y="1752424"/>
            <a:ext cx="215386" cy="148573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800" b="1">
                <a:solidFill>
                  <a:schemeClr val="bg1"/>
                </a:solidFill>
              </a:rPr>
              <a:t>6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EA9B123-6C94-4C25-9104-8E96A93A9C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9007C67-5389-4EF4-9149-D8C051F804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2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F4D9590F-9302-1B4B-63A0-401B4B093250}"/>
              </a:ext>
            </a:extLst>
          </p:cNvPr>
          <p:cNvSpPr txBox="1"/>
          <p:nvPr/>
        </p:nvSpPr>
        <p:spPr>
          <a:xfrm>
            <a:off x="309325" y="318406"/>
            <a:ext cx="1268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latin typeface="Pretendard (본문)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F0826D-699E-1DA1-18F5-15F8DBEDDFE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TextBox 5">
            <a:extLst>
              <a:ext uri="{FF2B5EF4-FFF2-40B4-BE49-F238E27FC236}">
                <a16:creationId xmlns:a16="http://schemas.microsoft.com/office/drawing/2014/main" id="{A3C895F2-E1C3-4E08-BDA2-B21C905E06A8}"/>
              </a:ext>
            </a:extLst>
          </p:cNvPr>
          <p:cNvSpPr txBox="1"/>
          <p:nvPr/>
        </p:nvSpPr>
        <p:spPr>
          <a:xfrm>
            <a:off x="2671553" y="1355433"/>
            <a:ext cx="2463800" cy="49741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팀원</a:t>
            </a:r>
            <a:r>
              <a:rPr lang="en-US" alt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소개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sp>
        <p:nvSpPr>
          <p:cNvPr id="66" name="TextBox 7">
            <a:extLst>
              <a:ext uri="{FF2B5EF4-FFF2-40B4-BE49-F238E27FC236}">
                <a16:creationId xmlns:a16="http://schemas.microsoft.com/office/drawing/2014/main" id="{F5828831-55A5-4B12-ACCD-AF7AD2F01962}"/>
              </a:ext>
            </a:extLst>
          </p:cNvPr>
          <p:cNvSpPr txBox="1"/>
          <p:nvPr/>
        </p:nvSpPr>
        <p:spPr>
          <a:xfrm>
            <a:off x="2671553" y="2495258"/>
            <a:ext cx="2628900" cy="49741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프로젝트</a:t>
            </a:r>
            <a:r>
              <a:rPr lang="en-US" sz="2700" b="0" i="0" u="none" strike="noStrike" dirty="0"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2700" b="0" i="0" u="none" strike="noStrike" dirty="0">
                <a:latin typeface="Pretendard (본문)"/>
                <a:ea typeface="KoPub돋움체 Bold" panose="02020603020101020101" pitchFamily="18" charset="-127"/>
              </a:rPr>
              <a:t>개요</a:t>
            </a:r>
          </a:p>
        </p:txBody>
      </p:sp>
      <p:sp>
        <p:nvSpPr>
          <p:cNvPr id="67" name="TextBox 8">
            <a:extLst>
              <a:ext uri="{FF2B5EF4-FFF2-40B4-BE49-F238E27FC236}">
                <a16:creationId xmlns:a16="http://schemas.microsoft.com/office/drawing/2014/main" id="{6DFF9EE6-D6FF-4892-AF06-EC6FFB2D7109}"/>
              </a:ext>
            </a:extLst>
          </p:cNvPr>
          <p:cNvSpPr txBox="1"/>
          <p:nvPr/>
        </p:nvSpPr>
        <p:spPr>
          <a:xfrm>
            <a:off x="2658853" y="3635083"/>
            <a:ext cx="2628900" cy="49741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기술</a:t>
            </a:r>
            <a:r>
              <a:rPr lang="en-US" alt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스택</a:t>
            </a:r>
          </a:p>
        </p:txBody>
      </p:sp>
      <p:sp>
        <p:nvSpPr>
          <p:cNvPr id="68" name="TextBox 9">
            <a:extLst>
              <a:ext uri="{FF2B5EF4-FFF2-40B4-BE49-F238E27FC236}">
                <a16:creationId xmlns:a16="http://schemas.microsoft.com/office/drawing/2014/main" id="{2C73B2E5-6324-4BB1-B99E-2BFA55A5FA72}"/>
              </a:ext>
            </a:extLst>
          </p:cNvPr>
          <p:cNvSpPr txBox="1"/>
          <p:nvPr/>
        </p:nvSpPr>
        <p:spPr>
          <a:xfrm>
            <a:off x="8438595" y="1287810"/>
            <a:ext cx="2628900" cy="49741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700">
                <a:latin typeface="Pretendard (본문)"/>
                <a:ea typeface="KoPub돋움체 Bold" panose="02020603020101020101" pitchFamily="18" charset="-127"/>
              </a:rPr>
              <a:t>화면 </a:t>
            </a: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설계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sp>
        <p:nvSpPr>
          <p:cNvPr id="69" name="TextBox 10">
            <a:extLst>
              <a:ext uri="{FF2B5EF4-FFF2-40B4-BE49-F238E27FC236}">
                <a16:creationId xmlns:a16="http://schemas.microsoft.com/office/drawing/2014/main" id="{49898A3B-FA4C-4B0B-B0A5-EF95629BEEED}"/>
              </a:ext>
            </a:extLst>
          </p:cNvPr>
          <p:cNvSpPr txBox="1"/>
          <p:nvPr/>
        </p:nvSpPr>
        <p:spPr>
          <a:xfrm>
            <a:off x="2671553" y="4774908"/>
            <a:ext cx="2628900" cy="49741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서비스</a:t>
            </a:r>
            <a:r>
              <a:rPr lang="en-US" alt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구성도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E5772E2-5F92-457B-8745-0A59EB6DAE09}"/>
              </a:ext>
            </a:extLst>
          </p:cNvPr>
          <p:cNvGrpSpPr/>
          <p:nvPr/>
        </p:nvGrpSpPr>
        <p:grpSpPr>
          <a:xfrm>
            <a:off x="1593323" y="1231494"/>
            <a:ext cx="825500" cy="798486"/>
            <a:chOff x="3200400" y="1714500"/>
            <a:chExt cx="825500" cy="774700"/>
          </a:xfrm>
        </p:grpSpPr>
        <p:pic>
          <p:nvPicPr>
            <p:cNvPr id="71" name="Picture 11">
              <a:extLst>
                <a:ext uri="{FF2B5EF4-FFF2-40B4-BE49-F238E27FC236}">
                  <a16:creationId xmlns:a16="http://schemas.microsoft.com/office/drawing/2014/main" id="{31257FD8-8ABC-4101-B23F-216696F5E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400" y="17145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72" name="TextBox 12">
              <a:extLst>
                <a:ext uri="{FF2B5EF4-FFF2-40B4-BE49-F238E27FC236}">
                  <a16:creationId xmlns:a16="http://schemas.microsoft.com/office/drawing/2014/main" id="{15D8ADBA-556C-4A99-82B3-FFFA419A2BA9}"/>
                </a:ext>
              </a:extLst>
            </p:cNvPr>
            <p:cNvSpPr txBox="1"/>
            <p:nvPr/>
          </p:nvSpPr>
          <p:spPr>
            <a:xfrm>
              <a:off x="3225800" y="18542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latin typeface="Pretendard (본문)"/>
                </a:rPr>
                <a:t>1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8755D734-F11C-4D83-A526-85C3852C45FB}"/>
              </a:ext>
            </a:extLst>
          </p:cNvPr>
          <p:cNvGrpSpPr/>
          <p:nvPr/>
        </p:nvGrpSpPr>
        <p:grpSpPr>
          <a:xfrm>
            <a:off x="1598403" y="2369732"/>
            <a:ext cx="825500" cy="798486"/>
            <a:chOff x="3200400" y="2857500"/>
            <a:chExt cx="825500" cy="774700"/>
          </a:xfrm>
        </p:grpSpPr>
        <p:pic>
          <p:nvPicPr>
            <p:cNvPr id="74" name="Picture 13">
              <a:extLst>
                <a:ext uri="{FF2B5EF4-FFF2-40B4-BE49-F238E27FC236}">
                  <a16:creationId xmlns:a16="http://schemas.microsoft.com/office/drawing/2014/main" id="{386A3C0C-A4C3-4746-99C4-91ACCA341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00400" y="28575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75" name="TextBox 14">
              <a:extLst>
                <a:ext uri="{FF2B5EF4-FFF2-40B4-BE49-F238E27FC236}">
                  <a16:creationId xmlns:a16="http://schemas.microsoft.com/office/drawing/2014/main" id="{B521195D-ED7D-4B6F-9FAE-14076058C86D}"/>
                </a:ext>
              </a:extLst>
            </p:cNvPr>
            <p:cNvSpPr txBox="1"/>
            <p:nvPr/>
          </p:nvSpPr>
          <p:spPr>
            <a:xfrm>
              <a:off x="3225800" y="29972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latin typeface="Pretendard (본문)"/>
                </a:rPr>
                <a:t>2</a:t>
              </a:r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FC523AC-814C-4CFF-8D5A-D7F2F849BFF4}"/>
              </a:ext>
            </a:extLst>
          </p:cNvPr>
          <p:cNvGrpSpPr/>
          <p:nvPr/>
        </p:nvGrpSpPr>
        <p:grpSpPr>
          <a:xfrm>
            <a:off x="1578083" y="3507970"/>
            <a:ext cx="825500" cy="798486"/>
            <a:chOff x="3187700" y="3975100"/>
            <a:chExt cx="825500" cy="774700"/>
          </a:xfrm>
        </p:grpSpPr>
        <p:pic>
          <p:nvPicPr>
            <p:cNvPr id="77" name="Picture 15">
              <a:extLst>
                <a:ext uri="{FF2B5EF4-FFF2-40B4-BE49-F238E27FC236}">
                  <a16:creationId xmlns:a16="http://schemas.microsoft.com/office/drawing/2014/main" id="{4AA26D65-7AA9-483D-8BAE-3B4184E79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700" y="39751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78" name="TextBox 16">
              <a:extLst>
                <a:ext uri="{FF2B5EF4-FFF2-40B4-BE49-F238E27FC236}">
                  <a16:creationId xmlns:a16="http://schemas.microsoft.com/office/drawing/2014/main" id="{281699C6-466F-42E5-8354-1AD9D289BAE0}"/>
                </a:ext>
              </a:extLst>
            </p:cNvPr>
            <p:cNvSpPr txBox="1"/>
            <p:nvPr/>
          </p:nvSpPr>
          <p:spPr>
            <a:xfrm>
              <a:off x="3200400" y="41148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latin typeface="Pretendard (본문)"/>
                </a:rPr>
                <a:t>3</a:t>
              </a: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1829C19D-E110-4DB7-84BF-E147893FF83B}"/>
              </a:ext>
            </a:extLst>
          </p:cNvPr>
          <p:cNvGrpSpPr/>
          <p:nvPr/>
        </p:nvGrpSpPr>
        <p:grpSpPr>
          <a:xfrm>
            <a:off x="1583163" y="4646208"/>
            <a:ext cx="825500" cy="798486"/>
            <a:chOff x="3187700" y="5080000"/>
            <a:chExt cx="825500" cy="774700"/>
          </a:xfrm>
        </p:grpSpPr>
        <p:pic>
          <p:nvPicPr>
            <p:cNvPr id="80" name="Picture 17">
              <a:extLst>
                <a:ext uri="{FF2B5EF4-FFF2-40B4-BE49-F238E27FC236}">
                  <a16:creationId xmlns:a16="http://schemas.microsoft.com/office/drawing/2014/main" id="{88A05782-C793-40D7-AC57-CECBD9BC1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700" y="50800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81" name="TextBox 18">
              <a:extLst>
                <a:ext uri="{FF2B5EF4-FFF2-40B4-BE49-F238E27FC236}">
                  <a16:creationId xmlns:a16="http://schemas.microsoft.com/office/drawing/2014/main" id="{22474237-2780-40D3-938D-A0D69F2B6A1D}"/>
                </a:ext>
              </a:extLst>
            </p:cNvPr>
            <p:cNvSpPr txBox="1"/>
            <p:nvPr/>
          </p:nvSpPr>
          <p:spPr>
            <a:xfrm>
              <a:off x="3200400" y="52197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latin typeface="Pretendard (본문)"/>
                </a:rPr>
                <a:t>4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0D5BD579-F1DE-4C4F-BA26-C3CE5CAC4B99}"/>
              </a:ext>
            </a:extLst>
          </p:cNvPr>
          <p:cNvGrpSpPr/>
          <p:nvPr/>
        </p:nvGrpSpPr>
        <p:grpSpPr>
          <a:xfrm>
            <a:off x="1588243" y="5784444"/>
            <a:ext cx="825500" cy="798486"/>
            <a:chOff x="3187700" y="6134100"/>
            <a:chExt cx="825500" cy="774700"/>
          </a:xfrm>
        </p:grpSpPr>
        <p:pic>
          <p:nvPicPr>
            <p:cNvPr id="83" name="Picture 19">
              <a:extLst>
                <a:ext uri="{FF2B5EF4-FFF2-40B4-BE49-F238E27FC236}">
                  <a16:creationId xmlns:a16="http://schemas.microsoft.com/office/drawing/2014/main" id="{1F2A63C0-2816-41B8-B5AA-2218E3958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7700" y="61341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84" name="TextBox 20">
              <a:extLst>
                <a:ext uri="{FF2B5EF4-FFF2-40B4-BE49-F238E27FC236}">
                  <a16:creationId xmlns:a16="http://schemas.microsoft.com/office/drawing/2014/main" id="{437982DE-AE92-4498-8F79-F1B3281565B1}"/>
                </a:ext>
              </a:extLst>
            </p:cNvPr>
            <p:cNvSpPr txBox="1"/>
            <p:nvPr/>
          </p:nvSpPr>
          <p:spPr>
            <a:xfrm>
              <a:off x="3200400" y="62738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latin typeface="Pretendard (본문)"/>
                </a:rPr>
                <a:t>5</a:t>
              </a:r>
            </a:p>
          </p:txBody>
        </p:sp>
      </p:grpSp>
      <p:sp>
        <p:nvSpPr>
          <p:cNvPr id="85" name="TextBox 21">
            <a:extLst>
              <a:ext uri="{FF2B5EF4-FFF2-40B4-BE49-F238E27FC236}">
                <a16:creationId xmlns:a16="http://schemas.microsoft.com/office/drawing/2014/main" id="{D11F529C-3240-402D-A6A0-E0CA89339CB4}"/>
              </a:ext>
            </a:extLst>
          </p:cNvPr>
          <p:cNvSpPr txBox="1"/>
          <p:nvPr/>
        </p:nvSpPr>
        <p:spPr>
          <a:xfrm>
            <a:off x="2671553" y="5914733"/>
            <a:ext cx="2463800" cy="49741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프로젝트</a:t>
            </a:r>
            <a:r>
              <a:rPr lang="en-US" alt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산출물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BA77E7B-D2A5-4425-B4EE-E32971B5557F}"/>
              </a:ext>
            </a:extLst>
          </p:cNvPr>
          <p:cNvGrpSpPr>
            <a:grpSpLocks/>
          </p:cNvGrpSpPr>
          <p:nvPr/>
        </p:nvGrpSpPr>
        <p:grpSpPr>
          <a:xfrm>
            <a:off x="7338775" y="1168756"/>
            <a:ext cx="825500" cy="792000"/>
            <a:chOff x="3175000" y="7239000"/>
            <a:chExt cx="825500" cy="774700"/>
          </a:xfrm>
        </p:grpSpPr>
        <p:pic>
          <p:nvPicPr>
            <p:cNvPr id="87" name="Picture 22">
              <a:extLst>
                <a:ext uri="{FF2B5EF4-FFF2-40B4-BE49-F238E27FC236}">
                  <a16:creationId xmlns:a16="http://schemas.microsoft.com/office/drawing/2014/main" id="{85D2260D-8455-4840-B96E-6FA6B9A0B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75000" y="72390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88" name="TextBox 23">
              <a:extLst>
                <a:ext uri="{FF2B5EF4-FFF2-40B4-BE49-F238E27FC236}">
                  <a16:creationId xmlns:a16="http://schemas.microsoft.com/office/drawing/2014/main" id="{5499DB57-160E-4F69-9972-0EE88C4D4E00}"/>
                </a:ext>
              </a:extLst>
            </p:cNvPr>
            <p:cNvSpPr txBox="1"/>
            <p:nvPr/>
          </p:nvSpPr>
          <p:spPr>
            <a:xfrm>
              <a:off x="3200400" y="73787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latin typeface="Pretendard (본문)"/>
                </a:rPr>
                <a:t>6</a:t>
              </a:r>
            </a:p>
          </p:txBody>
        </p:sp>
      </p:grpSp>
      <p:sp>
        <p:nvSpPr>
          <p:cNvPr id="89" name="TextBox 24">
            <a:extLst>
              <a:ext uri="{FF2B5EF4-FFF2-40B4-BE49-F238E27FC236}">
                <a16:creationId xmlns:a16="http://schemas.microsoft.com/office/drawing/2014/main" id="{779CFDD4-EFEF-4FDC-81A5-EAA869495001}"/>
              </a:ext>
            </a:extLst>
          </p:cNvPr>
          <p:cNvSpPr txBox="1"/>
          <p:nvPr/>
        </p:nvSpPr>
        <p:spPr>
          <a:xfrm>
            <a:off x="8438595" y="2444541"/>
            <a:ext cx="2628900" cy="49741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구현</a:t>
            </a:r>
            <a:r>
              <a:rPr lang="en-US" alt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현황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EBFFDD34-A5AB-42A4-8296-BAA2E4720D42}"/>
              </a:ext>
            </a:extLst>
          </p:cNvPr>
          <p:cNvGrpSpPr>
            <a:grpSpLocks/>
          </p:cNvGrpSpPr>
          <p:nvPr/>
        </p:nvGrpSpPr>
        <p:grpSpPr>
          <a:xfrm>
            <a:off x="7347507" y="2322678"/>
            <a:ext cx="825500" cy="792000"/>
            <a:chOff x="10172700" y="1714500"/>
            <a:chExt cx="825500" cy="774700"/>
          </a:xfrm>
        </p:grpSpPr>
        <p:pic>
          <p:nvPicPr>
            <p:cNvPr id="91" name="Picture 25">
              <a:extLst>
                <a:ext uri="{FF2B5EF4-FFF2-40B4-BE49-F238E27FC236}">
                  <a16:creationId xmlns:a16="http://schemas.microsoft.com/office/drawing/2014/main" id="{35A3B792-B0C3-4D26-AF95-5B9C185BF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2700" y="17145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92" name="TextBox 26">
              <a:extLst>
                <a:ext uri="{FF2B5EF4-FFF2-40B4-BE49-F238E27FC236}">
                  <a16:creationId xmlns:a16="http://schemas.microsoft.com/office/drawing/2014/main" id="{07234AC3-999A-4643-9128-28F5FB07BAA0}"/>
                </a:ext>
              </a:extLst>
            </p:cNvPr>
            <p:cNvSpPr txBox="1"/>
            <p:nvPr/>
          </p:nvSpPr>
          <p:spPr>
            <a:xfrm>
              <a:off x="10185400" y="18542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 dirty="0">
                  <a:latin typeface="Pretendard (본문)"/>
                </a:rPr>
                <a:t>7</a:t>
              </a:r>
            </a:p>
          </p:txBody>
        </p:sp>
      </p:grpSp>
      <p:sp>
        <p:nvSpPr>
          <p:cNvPr id="97" name="TextBox 30">
            <a:extLst>
              <a:ext uri="{FF2B5EF4-FFF2-40B4-BE49-F238E27FC236}">
                <a16:creationId xmlns:a16="http://schemas.microsoft.com/office/drawing/2014/main" id="{9EE784DC-E8D7-4DE5-A127-BB006EAFE5B9}"/>
              </a:ext>
            </a:extLst>
          </p:cNvPr>
          <p:cNvSpPr txBox="1"/>
          <p:nvPr/>
        </p:nvSpPr>
        <p:spPr>
          <a:xfrm>
            <a:off x="8425895" y="3601272"/>
            <a:ext cx="2628900" cy="49741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향후</a:t>
            </a:r>
            <a:r>
              <a:rPr lang="en-US" alt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계획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20716E65-80EF-4D0F-8753-080B9CE7CFF6}"/>
              </a:ext>
            </a:extLst>
          </p:cNvPr>
          <p:cNvGrpSpPr>
            <a:grpSpLocks/>
          </p:cNvGrpSpPr>
          <p:nvPr/>
        </p:nvGrpSpPr>
        <p:grpSpPr>
          <a:xfrm>
            <a:off x="7334807" y="3476600"/>
            <a:ext cx="825500" cy="792000"/>
            <a:chOff x="10172700" y="4089400"/>
            <a:chExt cx="825500" cy="774700"/>
          </a:xfrm>
        </p:grpSpPr>
        <p:pic>
          <p:nvPicPr>
            <p:cNvPr id="99" name="Picture 31">
              <a:extLst>
                <a:ext uri="{FF2B5EF4-FFF2-40B4-BE49-F238E27FC236}">
                  <a16:creationId xmlns:a16="http://schemas.microsoft.com/office/drawing/2014/main" id="{7FB4824C-34B4-4D4D-B1B8-EB5FDF260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72700" y="40894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00" name="TextBox 32">
              <a:extLst>
                <a:ext uri="{FF2B5EF4-FFF2-40B4-BE49-F238E27FC236}">
                  <a16:creationId xmlns:a16="http://schemas.microsoft.com/office/drawing/2014/main" id="{B68DCE5C-6A69-496D-8274-681C068ADD1D}"/>
                </a:ext>
              </a:extLst>
            </p:cNvPr>
            <p:cNvSpPr txBox="1"/>
            <p:nvPr/>
          </p:nvSpPr>
          <p:spPr>
            <a:xfrm>
              <a:off x="10185400" y="42291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>
                  <a:latin typeface="Pretendard (본문)"/>
                </a:rPr>
                <a:t>8</a:t>
              </a:r>
              <a:endParaRPr lang="en-US" sz="3000" b="0" i="0" u="none" strike="noStrike" dirty="0">
                <a:latin typeface="Pretendard (본문)"/>
              </a:endParaRPr>
            </a:p>
          </p:txBody>
        </p:sp>
      </p:grpSp>
      <p:sp>
        <p:nvSpPr>
          <p:cNvPr id="101" name="TextBox 33">
            <a:extLst>
              <a:ext uri="{FF2B5EF4-FFF2-40B4-BE49-F238E27FC236}">
                <a16:creationId xmlns:a16="http://schemas.microsoft.com/office/drawing/2014/main" id="{94F3A7AE-CDEF-4B23-86C5-EF426F2B3998}"/>
              </a:ext>
            </a:extLst>
          </p:cNvPr>
          <p:cNvSpPr txBox="1"/>
          <p:nvPr/>
        </p:nvSpPr>
        <p:spPr>
          <a:xfrm>
            <a:off x="8438595" y="4758003"/>
            <a:ext cx="2628900" cy="49741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화면</a:t>
            </a:r>
            <a:r>
              <a:rPr lang="en-US" alt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2700" b="0" i="0" u="none" strike="noStrike">
                <a:latin typeface="Pretendard (본문)"/>
                <a:ea typeface="KoPub돋움체 Bold" panose="02020603020101020101" pitchFamily="18" charset="-127"/>
              </a:rPr>
              <a:t>시연</a:t>
            </a:r>
            <a:endParaRPr lang="ko-KR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DE201B2B-1506-4C92-A968-E24834355BBA}"/>
              </a:ext>
            </a:extLst>
          </p:cNvPr>
          <p:cNvGrpSpPr>
            <a:grpSpLocks/>
          </p:cNvGrpSpPr>
          <p:nvPr/>
        </p:nvGrpSpPr>
        <p:grpSpPr>
          <a:xfrm>
            <a:off x="7325282" y="4630522"/>
            <a:ext cx="825500" cy="792000"/>
            <a:chOff x="10198100" y="5232400"/>
            <a:chExt cx="825500" cy="774700"/>
          </a:xfrm>
        </p:grpSpPr>
        <p:pic>
          <p:nvPicPr>
            <p:cNvPr id="103" name="Picture 34">
              <a:extLst>
                <a:ext uri="{FF2B5EF4-FFF2-40B4-BE49-F238E27FC236}">
                  <a16:creationId xmlns:a16="http://schemas.microsoft.com/office/drawing/2014/main" id="{7AF31AFD-BB79-42A5-8359-ADFD39751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198100" y="52324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04" name="TextBox 35">
              <a:extLst>
                <a:ext uri="{FF2B5EF4-FFF2-40B4-BE49-F238E27FC236}">
                  <a16:creationId xmlns:a16="http://schemas.microsoft.com/office/drawing/2014/main" id="{BF477703-6CE2-4351-AA46-C1FB2521468E}"/>
                </a:ext>
              </a:extLst>
            </p:cNvPr>
            <p:cNvSpPr txBox="1"/>
            <p:nvPr/>
          </p:nvSpPr>
          <p:spPr>
            <a:xfrm>
              <a:off x="10223500" y="53721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>
                  <a:latin typeface="Pretendard (본문)"/>
                </a:rPr>
                <a:t>9</a:t>
              </a:r>
              <a:endParaRPr lang="en-US" sz="3000" b="0" i="0" u="none" strike="noStrike" dirty="0">
                <a:latin typeface="Pretendard (본문)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D319C7C6-2B84-4943-AFAB-77A4C37A80A5}"/>
              </a:ext>
            </a:extLst>
          </p:cNvPr>
          <p:cNvGrpSpPr>
            <a:grpSpLocks/>
          </p:cNvGrpSpPr>
          <p:nvPr/>
        </p:nvGrpSpPr>
        <p:grpSpPr>
          <a:xfrm>
            <a:off x="7334807" y="5784444"/>
            <a:ext cx="825500" cy="792000"/>
            <a:chOff x="10210800" y="6400800"/>
            <a:chExt cx="825500" cy="774700"/>
          </a:xfrm>
        </p:grpSpPr>
        <p:pic>
          <p:nvPicPr>
            <p:cNvPr id="106" name="Picture 36">
              <a:extLst>
                <a:ext uri="{FF2B5EF4-FFF2-40B4-BE49-F238E27FC236}">
                  <a16:creationId xmlns:a16="http://schemas.microsoft.com/office/drawing/2014/main" id="{F0DDFB25-0A01-440F-AB8D-CAD85661F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10800" y="6400800"/>
              <a:ext cx="825500" cy="774700"/>
            </a:xfrm>
            <a:prstGeom prst="rect">
              <a:avLst/>
            </a:prstGeom>
            <a:effectLst>
              <a:outerShdw blurRad="2256" dist="29896" dir="2700000">
                <a:srgbClr val="000000">
                  <a:alpha val="10000"/>
                </a:srgbClr>
              </a:outerShdw>
            </a:effectLst>
          </p:spPr>
        </p:pic>
        <p:sp>
          <p:nvSpPr>
            <p:cNvPr id="107" name="TextBox 37">
              <a:extLst>
                <a:ext uri="{FF2B5EF4-FFF2-40B4-BE49-F238E27FC236}">
                  <a16:creationId xmlns:a16="http://schemas.microsoft.com/office/drawing/2014/main" id="{3EC5F7E0-7C99-4660-A4AE-55AAB8C924CA}"/>
                </a:ext>
              </a:extLst>
            </p:cNvPr>
            <p:cNvSpPr txBox="1"/>
            <p:nvPr/>
          </p:nvSpPr>
          <p:spPr>
            <a:xfrm>
              <a:off x="10223500" y="6540500"/>
              <a:ext cx="787400" cy="533400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lvl="0" algn="ctr">
                <a:lnSpc>
                  <a:spcPct val="116199"/>
                </a:lnSpc>
              </a:pPr>
              <a:r>
                <a:rPr lang="en-US" sz="3000" b="0" i="0" u="none" strike="noStrike">
                  <a:latin typeface="Pretendard (본문)"/>
                </a:rPr>
                <a:t>10</a:t>
              </a:r>
              <a:endParaRPr lang="en-US" sz="3000" b="0" i="0" u="none" strike="noStrike" dirty="0">
                <a:latin typeface="Pretendard (본문)"/>
              </a:endParaRPr>
            </a:p>
          </p:txBody>
        </p:sp>
      </p:grpSp>
      <p:sp>
        <p:nvSpPr>
          <p:cNvPr id="108" name="TextBox 38">
            <a:extLst>
              <a:ext uri="{FF2B5EF4-FFF2-40B4-BE49-F238E27FC236}">
                <a16:creationId xmlns:a16="http://schemas.microsoft.com/office/drawing/2014/main" id="{3C4DBAE8-D272-44A5-9576-6DA66C4CE947}"/>
              </a:ext>
            </a:extLst>
          </p:cNvPr>
          <p:cNvSpPr txBox="1"/>
          <p:nvPr/>
        </p:nvSpPr>
        <p:spPr>
          <a:xfrm>
            <a:off x="8425895" y="5914733"/>
            <a:ext cx="2628900" cy="49741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altLang="en-US" sz="2700" b="0" i="0" u="none" strike="noStrike">
                <a:latin typeface="Pretendard (본문)"/>
                <a:ea typeface="KoPub돋움체 Bold" panose="02020603020101020101" pitchFamily="18" charset="-127"/>
              </a:rPr>
              <a:t>피드백</a:t>
            </a:r>
            <a:endParaRPr lang="en-US" sz="2700" b="0" i="0" u="none" strike="noStrike" dirty="0">
              <a:latin typeface="Pretendard (본문)"/>
              <a:ea typeface="KoPub돋움체 Bold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C4FDB7E-E3BA-4C56-9B79-A92061568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412230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891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7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 dirty="0"/>
              <a:t>구현 현황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F4F99-C3F6-4C9F-BB6D-0A9C7F71FD2A}"/>
              </a:ext>
            </a:extLst>
          </p:cNvPr>
          <p:cNvSpPr txBox="1"/>
          <p:nvPr/>
        </p:nvSpPr>
        <p:spPr>
          <a:xfrm>
            <a:off x="637953" y="1264397"/>
            <a:ext cx="11194383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500" b="1" dirty="0">
                <a:latin typeface="Pretendard (본문)"/>
              </a:rPr>
              <a:t>구현 완료한 것</a:t>
            </a:r>
            <a:endParaRPr lang="en-US" altLang="ko-KR" sz="2500" b="1" dirty="0">
              <a:latin typeface="Pretendard (본문)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sz="1400" b="1" dirty="0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>
                <a:latin typeface="Pretendard (본문)"/>
              </a:rPr>
              <a:t>채팅방</a:t>
            </a:r>
            <a:r>
              <a:rPr lang="ko-KR" altLang="en-US" dirty="0">
                <a:latin typeface="Pretendard (본문)"/>
              </a:rPr>
              <a:t> 기능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Pretendard (본문)"/>
              </a:rPr>
              <a:t>출퇴근 버튼을 통한 출근 및 퇴근 시간을 </a:t>
            </a:r>
            <a:r>
              <a:rPr lang="en-US" altLang="ko-KR" dirty="0">
                <a:latin typeface="Pretendard (본문)"/>
              </a:rPr>
              <a:t>DB</a:t>
            </a:r>
            <a:r>
              <a:rPr lang="ko-KR" altLang="en-US" dirty="0">
                <a:latin typeface="Pretendard (본문)"/>
              </a:rPr>
              <a:t>에 전송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Pretendard (본문)"/>
              </a:rPr>
              <a:t>관리자 직원 등록 및 직원 아이디 및 초기 비밀번호를 이메일로 발송 </a:t>
            </a:r>
            <a:endParaRPr lang="en-US" altLang="ko-KR" dirty="0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Pretendard (본문)"/>
              </a:rPr>
              <a:t>스프링 초기 설정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latin typeface="Pretendard (본문)"/>
              </a:rPr>
              <a:t>마이페이지에서 현재 접속한 유저의 정보 조회 및 수정 </a:t>
            </a:r>
            <a:endParaRPr lang="en-US" altLang="ko-KR" dirty="0">
              <a:latin typeface="Pretendard (본문)"/>
            </a:endParaRPr>
          </a:p>
          <a:p>
            <a:pPr>
              <a:buFont typeface="+mj-lt"/>
              <a:buAutoNum type="arabicPeriod"/>
            </a:pPr>
            <a:endParaRPr lang="ko-KR" altLang="en-US" dirty="0">
              <a:latin typeface="Pretendard (본문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500" b="1" dirty="0">
                <a:latin typeface="Pretendard (본문)"/>
              </a:rPr>
              <a:t>남아있는 해야 할 일</a:t>
            </a:r>
            <a:endParaRPr lang="en-US" altLang="ko-KR" sz="2500" b="1" dirty="0">
              <a:latin typeface="Pretendard (본문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400" b="1" dirty="0">
              <a:latin typeface="Pretendard (본문)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Pretendard (본문)"/>
              </a:rPr>
              <a:t>알림 기능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Pretendard (본문)"/>
              </a:rPr>
              <a:t>게시판 </a:t>
            </a:r>
            <a:r>
              <a:rPr lang="en-US" altLang="ko-KR" dirty="0">
                <a:latin typeface="Pretendard (본문)"/>
              </a:rPr>
              <a:t>CRUD</a:t>
            </a:r>
            <a:r>
              <a:rPr lang="ko-KR" altLang="en-US" dirty="0">
                <a:latin typeface="Pretendard (본문)"/>
              </a:rPr>
              <a:t>에 스프링 필터 적용 및 필터 처리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Pretendard (본문)"/>
              </a:rPr>
              <a:t>주간 근무 시간</a:t>
            </a:r>
            <a:r>
              <a:rPr lang="en-US" altLang="ko-KR" dirty="0">
                <a:latin typeface="Pretendard (본문)"/>
              </a:rPr>
              <a:t>, </a:t>
            </a:r>
            <a:r>
              <a:rPr lang="ko-KR" altLang="en-US" dirty="0">
                <a:latin typeface="Pretendard (본문)"/>
              </a:rPr>
              <a:t>연장 근무 시간</a:t>
            </a:r>
            <a:r>
              <a:rPr lang="en-US" altLang="ko-KR" dirty="0">
                <a:latin typeface="Pretendard (본문)"/>
              </a:rPr>
              <a:t>, </a:t>
            </a:r>
            <a:r>
              <a:rPr lang="ko-KR" altLang="en-US" dirty="0">
                <a:latin typeface="Pretendard (본문)"/>
              </a:rPr>
              <a:t>총 근무 시간 등록 및 그래프 작성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Pretendard (본문)"/>
              </a:rPr>
              <a:t>업무 할당 기능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Pretendard (본문)"/>
              </a:rPr>
              <a:t>연차</a:t>
            </a:r>
            <a:r>
              <a:rPr lang="en-US" altLang="ko-KR" dirty="0">
                <a:latin typeface="Pretendard (본문)"/>
              </a:rPr>
              <a:t>, </a:t>
            </a:r>
            <a:r>
              <a:rPr lang="ko-KR" altLang="en-US" dirty="0">
                <a:latin typeface="Pretendard (본문)"/>
              </a:rPr>
              <a:t>월차</a:t>
            </a:r>
            <a:r>
              <a:rPr lang="en-US" altLang="ko-KR" dirty="0">
                <a:latin typeface="Pretendard (본문)"/>
              </a:rPr>
              <a:t>, </a:t>
            </a:r>
            <a:r>
              <a:rPr lang="ko-KR" altLang="en-US" dirty="0">
                <a:latin typeface="Pretendard (본문)"/>
              </a:rPr>
              <a:t>병가</a:t>
            </a:r>
            <a:r>
              <a:rPr lang="en-US" altLang="ko-KR" dirty="0">
                <a:latin typeface="Pretendard (본문)"/>
              </a:rPr>
              <a:t>, </a:t>
            </a:r>
            <a:r>
              <a:rPr lang="ko-KR" altLang="en-US" dirty="0">
                <a:latin typeface="Pretendard (본문)"/>
              </a:rPr>
              <a:t>휴가 등 신청 기능</a:t>
            </a:r>
          </a:p>
          <a:p>
            <a:endParaRPr lang="ko-KR" altLang="en-US" spc="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C4930B-50F3-4C9D-BD8E-647806E9C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0C77FD-34E1-4319-AD11-590FC4A63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204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8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향후 계획</a:t>
            </a:r>
            <a:endParaRPr lang="ko-KR" altLang="en-US" spc="3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FF4F99-C3F6-4C9F-BB6D-0A9C7F71FD2A}"/>
              </a:ext>
            </a:extLst>
          </p:cNvPr>
          <p:cNvSpPr txBox="1"/>
          <p:nvPr/>
        </p:nvSpPr>
        <p:spPr>
          <a:xfrm>
            <a:off x="733646" y="1149045"/>
            <a:ext cx="10313581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b="1" dirty="0"/>
              <a:t>알림 기능 구현</a:t>
            </a:r>
            <a:endParaRPr lang="en-US" altLang="ko-KR" sz="2500" b="1" dirty="0"/>
          </a:p>
          <a:p>
            <a:pPr marL="457200" indent="-457200">
              <a:buAutoNum type="arabicPeriod"/>
            </a:pPr>
            <a:endParaRPr lang="ko-KR" alt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목표</a:t>
            </a:r>
            <a:r>
              <a:rPr lang="en-US" altLang="ko-KR" b="1" dirty="0"/>
              <a:t> : </a:t>
            </a:r>
            <a:r>
              <a:rPr lang="ko-KR" altLang="en-US" dirty="0"/>
              <a:t>사용자에게 특정 이벤트 발생 시 알림을 전송</a:t>
            </a:r>
            <a:r>
              <a:rPr lang="en-US" altLang="ko-KR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예상 기간</a:t>
            </a:r>
            <a:r>
              <a:rPr lang="en-US" altLang="ko-KR" b="1" dirty="0"/>
              <a:t> : </a:t>
            </a:r>
            <a:r>
              <a:rPr lang="en-US" altLang="ko-KR" dirty="0"/>
              <a:t>1</a:t>
            </a:r>
            <a:r>
              <a:rPr lang="ko-KR" altLang="en-US" dirty="0"/>
              <a:t>주</a:t>
            </a:r>
            <a:endParaRPr lang="en-US" altLang="ko-KR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세부 작업</a:t>
            </a:r>
            <a:r>
              <a:rPr lang="en-US" altLang="ko-KR" b="1" dirty="0"/>
              <a:t>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ko-KR" dirty="0" err="1"/>
              <a:t>javaScript</a:t>
            </a:r>
            <a:r>
              <a:rPr lang="ko-KR" altLang="en-US" dirty="0"/>
              <a:t>를 사용해서 </a:t>
            </a:r>
            <a:r>
              <a:rPr lang="en-US" altLang="ko-KR" dirty="0"/>
              <a:t>, </a:t>
            </a:r>
            <a:r>
              <a:rPr lang="ko-KR" altLang="en-US" dirty="0"/>
              <a:t>실시간 알람을 확인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sz="2500" b="1" dirty="0"/>
              <a:t>2. </a:t>
            </a:r>
            <a:r>
              <a:rPr lang="ko-KR" altLang="en-US" sz="2500" b="1" dirty="0"/>
              <a:t>연차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월차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병가</a:t>
            </a:r>
            <a:r>
              <a:rPr lang="en-US" altLang="ko-KR" sz="2500" b="1" dirty="0"/>
              <a:t>, </a:t>
            </a:r>
            <a:r>
              <a:rPr lang="ko-KR" altLang="en-US" sz="2500" b="1" dirty="0"/>
              <a:t>휴가 등 신청 기능</a:t>
            </a:r>
            <a:endParaRPr lang="en-US" altLang="ko-KR" sz="2500" b="1" dirty="0"/>
          </a:p>
          <a:p>
            <a:endParaRPr lang="ko-KR" alt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목표</a:t>
            </a:r>
            <a:r>
              <a:rPr lang="en-US" altLang="ko-KR" b="1" dirty="0"/>
              <a:t> : </a:t>
            </a:r>
            <a:r>
              <a:rPr lang="ko-KR" altLang="en-US" dirty="0"/>
              <a:t>사용자가 휴가 신청 할 수 있는 시스템 구현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예상 기간</a:t>
            </a:r>
            <a:r>
              <a:rPr lang="en-US" altLang="ko-KR" b="1" dirty="0"/>
              <a:t> : </a:t>
            </a:r>
            <a:r>
              <a:rPr lang="en-US" altLang="ko-KR" dirty="0"/>
              <a:t>2</a:t>
            </a:r>
            <a:r>
              <a:rPr lang="ko-KR" altLang="en-US" dirty="0"/>
              <a:t>주</a:t>
            </a:r>
            <a:endParaRPr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세부 작업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휴가 종류별 데이터베이스 설계</a:t>
            </a:r>
            <a:r>
              <a:rPr lang="en-US" altLang="ko-KR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신청 및 승인 흐름 정의</a:t>
            </a:r>
            <a:r>
              <a:rPr lang="en-US" altLang="ko-KR" dirty="0"/>
              <a:t>(</a:t>
            </a:r>
            <a:r>
              <a:rPr lang="ko-KR" altLang="en-US" dirty="0"/>
              <a:t>사용자 → 담당자</a:t>
            </a:r>
            <a:r>
              <a:rPr lang="en-US" altLang="ko-KR" dirty="0"/>
              <a:t>).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휴가 승인 상태 조회 및 수정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endParaRPr lang="en-US" altLang="ko-KR" sz="1000" dirty="0"/>
          </a:p>
          <a:p>
            <a:pPr lvl="2"/>
            <a:endParaRPr lang="en-US" altLang="ko-KR" dirty="0"/>
          </a:p>
          <a:p>
            <a:endParaRPr lang="ko-KR" altLang="en-US" spc="3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8E9E80FE-E58E-4D61-90A5-79E08F139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71EB94A0-73E8-4741-9D38-A062F53A2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600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8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향후 계획</a:t>
            </a:r>
            <a:endParaRPr lang="ko-KR" altLang="en-US" spc="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B7FBD7-C0AC-472A-888C-0CA7147040C2}"/>
              </a:ext>
            </a:extLst>
          </p:cNvPr>
          <p:cNvSpPr txBox="1"/>
          <p:nvPr/>
        </p:nvSpPr>
        <p:spPr>
          <a:xfrm>
            <a:off x="744279" y="1197799"/>
            <a:ext cx="10696353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ko-KR" altLang="en-US" sz="2500" b="1" dirty="0"/>
              <a:t>주간 </a:t>
            </a:r>
            <a:r>
              <a:rPr lang="en-US" altLang="ko-KR" sz="2500" b="1" dirty="0"/>
              <a:t>&amp; </a:t>
            </a:r>
            <a:r>
              <a:rPr lang="ko-KR" altLang="en-US" sz="2500" b="1" dirty="0"/>
              <a:t>연장</a:t>
            </a:r>
            <a:r>
              <a:rPr lang="en-US" altLang="ko-KR" sz="2500" b="1" dirty="0"/>
              <a:t>  &amp;  </a:t>
            </a:r>
            <a:r>
              <a:rPr lang="ko-KR" altLang="en-US" sz="2500" b="1" dirty="0"/>
              <a:t>총 근무 시간 등록 및 그래프 작성</a:t>
            </a:r>
            <a:endParaRPr lang="en-US" altLang="ko-KR" sz="2500" b="1" dirty="0"/>
          </a:p>
          <a:p>
            <a:endParaRPr lang="ko-KR" alt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목표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근무 시간 데이터를 </a:t>
            </a:r>
            <a:r>
              <a:rPr lang="ko-KR" altLang="en-US" dirty="0" err="1"/>
              <a:t>시각화하여</a:t>
            </a:r>
            <a:r>
              <a:rPr lang="ko-KR" altLang="en-US" dirty="0"/>
              <a:t> 사용자에게 제공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예상 기간</a:t>
            </a:r>
            <a:r>
              <a:rPr lang="en-US" altLang="ko-KR" b="1" dirty="0"/>
              <a:t>:</a:t>
            </a:r>
            <a:r>
              <a:rPr lang="en-US" altLang="ko-KR" dirty="0"/>
              <a:t> 2</a:t>
            </a:r>
            <a:r>
              <a:rPr lang="ko-KR" altLang="en-US" dirty="0"/>
              <a:t>주</a:t>
            </a:r>
            <a:endParaRPr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세부 작업</a:t>
            </a:r>
            <a:endParaRPr lang="en-US" altLang="ko-KR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근무 시간 데이터를 저장할 데이터베이스 설계</a:t>
            </a:r>
            <a:r>
              <a:rPr lang="en-US" altLang="ko-KR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그래프 라이브러리선택 및 적용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endParaRPr lang="en-US" altLang="ko-KR" dirty="0"/>
          </a:p>
          <a:p>
            <a:pPr marL="457200" indent="-457200">
              <a:buFont typeface="+mj-lt"/>
              <a:buAutoNum type="arabicPeriod" startAt="4"/>
            </a:pPr>
            <a:r>
              <a:rPr lang="ko-KR" altLang="en-US" sz="2500" b="1" dirty="0"/>
              <a:t>업무 할당 기능</a:t>
            </a:r>
            <a:endParaRPr lang="en-US" altLang="ko-KR" sz="2500" b="1" dirty="0"/>
          </a:p>
          <a:p>
            <a:endParaRPr lang="ko-KR" alt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목표 </a:t>
            </a:r>
            <a:r>
              <a:rPr lang="en-US" altLang="ko-KR" b="1" dirty="0"/>
              <a:t>: </a:t>
            </a:r>
            <a:r>
              <a:rPr lang="ko-KR" altLang="en-US" dirty="0"/>
              <a:t>팀장 이상의 사용자가 업무를 할당 가능하도록 지원</a:t>
            </a:r>
            <a:endParaRPr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예상 기간</a:t>
            </a:r>
            <a:r>
              <a:rPr lang="en-US" altLang="ko-KR" b="1" dirty="0"/>
              <a:t>: </a:t>
            </a:r>
            <a:r>
              <a:rPr lang="en-US" altLang="ko-KR" dirty="0"/>
              <a:t>1.5</a:t>
            </a:r>
            <a:r>
              <a:rPr lang="ko-KR" altLang="en-US" dirty="0"/>
              <a:t>주</a:t>
            </a:r>
            <a:endParaRPr lang="en-US" altLang="ko-K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세부 작업</a:t>
            </a:r>
            <a:endParaRPr lang="en-US" altLang="ko-KR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업무 등록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  <a:r>
              <a:rPr lang="en-US" altLang="ko-KR" dirty="0"/>
              <a:t>/</a:t>
            </a:r>
            <a:r>
              <a:rPr lang="ko-KR" altLang="en-US" dirty="0"/>
              <a:t>삭제 기능 구현</a:t>
            </a:r>
            <a:r>
              <a:rPr lang="en-US" altLang="ko-KR" dirty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할당된 업무 목록을 사용자와 관리자가 확인할 수 있는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  <a:r>
              <a:rPr lang="en-US" altLang="ko-KR" dirty="0"/>
              <a:t>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lvl="1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632C9B8-77E2-42CE-8A77-BC5D22B03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6E76179-7671-4258-BB26-BDEEAB14E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924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8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향후 계획</a:t>
            </a:r>
            <a:endParaRPr lang="ko-KR" altLang="en-US" spc="3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92F30-65CF-4A0B-8DFF-535889C71DE2}"/>
              </a:ext>
            </a:extLst>
          </p:cNvPr>
          <p:cNvSpPr txBox="1"/>
          <p:nvPr/>
        </p:nvSpPr>
        <p:spPr>
          <a:xfrm>
            <a:off x="786807" y="1211243"/>
            <a:ext cx="9760689" cy="210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ko-KR" altLang="en-US" sz="2500" b="1" dirty="0"/>
              <a:t>게시판 </a:t>
            </a:r>
            <a:r>
              <a:rPr lang="en-US" altLang="ko-KR" sz="2500" b="1" dirty="0"/>
              <a:t>CRUD</a:t>
            </a:r>
            <a:r>
              <a:rPr lang="ko-KR" altLang="en-US" sz="2500" b="1" dirty="0"/>
              <a:t>에 스프링 필터 적용 및 필터 처리</a:t>
            </a:r>
            <a:endParaRPr lang="en-US" altLang="ko-KR" sz="2500" b="1" dirty="0"/>
          </a:p>
          <a:p>
            <a:pPr marL="457200" indent="-457200">
              <a:buFont typeface="+mj-lt"/>
              <a:buAutoNum type="arabicPeriod" startAt="5"/>
            </a:pPr>
            <a:endParaRPr lang="ko-KR" altLang="en-US" sz="1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목표 </a:t>
            </a:r>
            <a:r>
              <a:rPr lang="en-US" altLang="ko-KR" b="1" dirty="0"/>
              <a:t>:</a:t>
            </a:r>
            <a:r>
              <a:rPr lang="en-US" altLang="ko-KR" dirty="0"/>
              <a:t> </a:t>
            </a:r>
            <a:r>
              <a:rPr lang="ko-KR" altLang="en-US" dirty="0"/>
              <a:t>게시판 요청에 대해 특정 조건을 만족하는 경우만 접근 가능하도록 제어</a:t>
            </a:r>
            <a:r>
              <a:rPr lang="en-US" altLang="ko-KR" dirty="0"/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세부 작업</a:t>
            </a:r>
            <a:endParaRPr lang="en-US" altLang="ko-KR" b="1" dirty="0"/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필터의 조건 정의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비속어 필터링</a:t>
            </a:r>
            <a:r>
              <a:rPr lang="en-US" altLang="ko-KR" dirty="0"/>
              <a:t>,</a:t>
            </a:r>
            <a:r>
              <a:rPr lang="ko-KR" altLang="en-US" dirty="0"/>
              <a:t>자바스크립트 실행 방지</a:t>
            </a:r>
            <a:r>
              <a:rPr lang="en-US" altLang="ko-KR" dirty="0"/>
              <a:t>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en-US" altLang="ko-KR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예상 기간</a:t>
            </a:r>
            <a:r>
              <a:rPr lang="en-US" altLang="ko-KR" b="1" dirty="0"/>
              <a:t> 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en-US" altLang="ko-KR" dirty="0"/>
              <a:t> 1</a:t>
            </a:r>
            <a:r>
              <a:rPr lang="ko-KR" altLang="en-US" dirty="0"/>
              <a:t>주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0B91F20-35E9-4276-8B1E-C452F0672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3664B51-F185-437C-A41B-337A6DA10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326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C808A2-A882-48AB-A0F6-A9A1FA5012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" y="32022"/>
            <a:ext cx="12191999" cy="6817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5041864" y="2998113"/>
            <a:ext cx="21082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b="1">
                <a:solidFill>
                  <a:schemeClr val="bg1"/>
                </a:solidFill>
              </a:rPr>
              <a:t>피드백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6554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19C808A2-A882-48AB-A0F6-A9A1FA50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170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463DC9-176E-30B9-F3D2-D1FC4CCB6E00}"/>
              </a:ext>
            </a:extLst>
          </p:cNvPr>
          <p:cNvSpPr txBox="1"/>
          <p:nvPr/>
        </p:nvSpPr>
        <p:spPr>
          <a:xfrm>
            <a:off x="4314902" y="2998113"/>
            <a:ext cx="356219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>
                <a:solidFill>
                  <a:schemeClr val="bg1"/>
                </a:solidFill>
              </a:rPr>
              <a:t>감사합니다</a:t>
            </a:r>
            <a:r>
              <a:rPr lang="en-US" altLang="ko-KR" sz="5000" b="1">
                <a:solidFill>
                  <a:schemeClr val="bg1"/>
                </a:solidFill>
              </a:rPr>
              <a:t>.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1D0DCA-41D9-0F29-2E6F-959460871C99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04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5068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Part 1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팀원 소개 </a:t>
            </a:r>
            <a:endParaRPr lang="en-US" altLang="ko-KR" spc="3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EF232-FA1B-8440-C01E-88DD8F64BC0B}"/>
              </a:ext>
            </a:extLst>
          </p:cNvPr>
          <p:cNvSpPr txBox="1"/>
          <p:nvPr/>
        </p:nvSpPr>
        <p:spPr>
          <a:xfrm>
            <a:off x="973096" y="3520022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atin typeface="+mn-ea"/>
              </a:rPr>
              <a:t>팀장 </a:t>
            </a:r>
            <a:r>
              <a:rPr lang="en-US" altLang="ko-KR" b="1">
                <a:latin typeface="+mn-ea"/>
              </a:rPr>
              <a:t>:</a:t>
            </a:r>
            <a:r>
              <a:rPr lang="ko-KR" altLang="en-US" b="1">
                <a:latin typeface="+mn-ea"/>
              </a:rPr>
              <a:t>송지은</a:t>
            </a:r>
            <a:endParaRPr lang="en-US" altLang="ko-KR" b="1">
              <a:latin typeface="+mn-ea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8C578B9-BE39-4ED7-602D-599526FC3980}"/>
              </a:ext>
            </a:extLst>
          </p:cNvPr>
          <p:cNvCxnSpPr>
            <a:cxnSpLocks/>
          </p:cNvCxnSpPr>
          <p:nvPr/>
        </p:nvCxnSpPr>
        <p:spPr>
          <a:xfrm>
            <a:off x="796913" y="3474120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EC8A7AC5-ADF8-43C6-8E95-96789C012E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5" y="1064056"/>
            <a:ext cx="2340000" cy="23400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76714A4-52E3-4548-82E3-7EDCEB4C3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868" y="1073018"/>
            <a:ext cx="2340000" cy="234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B6DD589-1E8F-4460-93BB-D87F70E3A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671" y="1073018"/>
            <a:ext cx="2340000" cy="2340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615D438-8835-481B-B539-9057C73C5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3140" y="1073018"/>
            <a:ext cx="2340000" cy="23400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4D0EEA9-15CF-4EFC-874D-21006F5AA060}"/>
              </a:ext>
            </a:extLst>
          </p:cNvPr>
          <p:cNvSpPr txBox="1"/>
          <p:nvPr/>
        </p:nvSpPr>
        <p:spPr>
          <a:xfrm>
            <a:off x="3877829" y="351460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atin typeface="+mn-ea"/>
              </a:rPr>
              <a:t>팀원</a:t>
            </a:r>
            <a:r>
              <a:rPr lang="en-US" altLang="ko-KR" b="1">
                <a:latin typeface="+mn-ea"/>
              </a:rPr>
              <a:t>: </a:t>
            </a:r>
            <a:r>
              <a:rPr lang="ko-KR" altLang="en-US" b="1">
                <a:latin typeface="+mn-ea"/>
              </a:rPr>
              <a:t>박인재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210D5C0-E611-4B5A-959C-5DE237E5964A}"/>
              </a:ext>
            </a:extLst>
          </p:cNvPr>
          <p:cNvCxnSpPr>
            <a:cxnSpLocks/>
          </p:cNvCxnSpPr>
          <p:nvPr/>
        </p:nvCxnSpPr>
        <p:spPr>
          <a:xfrm>
            <a:off x="3692682" y="3468707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C1EEA35-727A-45D9-AFC3-22DDA3420AC8}"/>
              </a:ext>
            </a:extLst>
          </p:cNvPr>
          <p:cNvSpPr txBox="1"/>
          <p:nvPr/>
        </p:nvSpPr>
        <p:spPr>
          <a:xfrm>
            <a:off x="6861523" y="351460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atin typeface="+mn-ea"/>
              </a:rPr>
              <a:t>팀원</a:t>
            </a:r>
            <a:r>
              <a:rPr lang="en-US" altLang="ko-KR" b="1">
                <a:latin typeface="+mn-ea"/>
              </a:rPr>
              <a:t>: </a:t>
            </a:r>
            <a:r>
              <a:rPr lang="ko-KR" altLang="en-US" b="1">
                <a:latin typeface="+mn-ea"/>
              </a:rPr>
              <a:t>장이슬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E3F4D2C7-0E49-4658-961F-17A68C3B35EC}"/>
              </a:ext>
            </a:extLst>
          </p:cNvPr>
          <p:cNvCxnSpPr>
            <a:cxnSpLocks/>
          </p:cNvCxnSpPr>
          <p:nvPr/>
        </p:nvCxnSpPr>
        <p:spPr>
          <a:xfrm>
            <a:off x="6676376" y="3468707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49286C4-49C7-4EBF-BE06-80E41BCE9779}"/>
              </a:ext>
            </a:extLst>
          </p:cNvPr>
          <p:cNvSpPr txBox="1"/>
          <p:nvPr/>
        </p:nvSpPr>
        <p:spPr>
          <a:xfrm>
            <a:off x="9845217" y="351460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latin typeface="+mn-ea"/>
              </a:rPr>
              <a:t>팀원</a:t>
            </a:r>
            <a:r>
              <a:rPr lang="en-US" altLang="ko-KR" b="1">
                <a:latin typeface="+mn-ea"/>
              </a:rPr>
              <a:t>: </a:t>
            </a:r>
            <a:r>
              <a:rPr lang="ko-KR" altLang="en-US" b="1">
                <a:latin typeface="+mn-ea"/>
              </a:rPr>
              <a:t>이동윤</a:t>
            </a:r>
            <a:endParaRPr lang="ko-KR" altLang="en-US" b="1" dirty="0">
              <a:latin typeface="+mn-ea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F3C92FCB-C2A7-46DB-8E17-F2CC9741FC62}"/>
              </a:ext>
            </a:extLst>
          </p:cNvPr>
          <p:cNvCxnSpPr>
            <a:cxnSpLocks/>
          </p:cNvCxnSpPr>
          <p:nvPr/>
        </p:nvCxnSpPr>
        <p:spPr>
          <a:xfrm>
            <a:off x="9660070" y="3468707"/>
            <a:ext cx="182614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B5FB53E-D66D-4095-8734-51B62A7940A7}"/>
              </a:ext>
            </a:extLst>
          </p:cNvPr>
          <p:cNvSpPr txBox="1"/>
          <p:nvPr/>
        </p:nvSpPr>
        <p:spPr>
          <a:xfrm>
            <a:off x="563795" y="3820372"/>
            <a:ext cx="81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기획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81329-1A73-4E74-8FDA-6BC3F5325C4C}"/>
              </a:ext>
            </a:extLst>
          </p:cNvPr>
          <p:cNvSpPr txBox="1"/>
          <p:nvPr/>
        </p:nvSpPr>
        <p:spPr>
          <a:xfrm>
            <a:off x="648824" y="537375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개발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98BCB-EBEE-48EE-8FEF-4FA9E5DF3B78}"/>
              </a:ext>
            </a:extLst>
          </p:cNvPr>
          <p:cNvSpPr txBox="1"/>
          <p:nvPr/>
        </p:nvSpPr>
        <p:spPr>
          <a:xfrm>
            <a:off x="991797" y="4125166"/>
            <a:ext cx="16577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기획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프로토타입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화면설계서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발표</a:t>
            </a:r>
            <a:endParaRPr lang="en-US" altLang="ko-KR" sz="1600" b="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5176869-E83A-4BD5-B8E2-AB9524F94CD1}"/>
              </a:ext>
            </a:extLst>
          </p:cNvPr>
          <p:cNvSpPr txBox="1"/>
          <p:nvPr/>
        </p:nvSpPr>
        <p:spPr>
          <a:xfrm>
            <a:off x="960794" y="5610059"/>
            <a:ext cx="25239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근태관리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복지관리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내정보조회 및 수정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 err="1">
                <a:solidFill>
                  <a:schemeClr val="tx1"/>
                </a:solidFill>
              </a:rPr>
              <a:t>비밀번호재설정</a:t>
            </a:r>
            <a:endParaRPr lang="en-US" altLang="ko-KR" sz="1600" b="0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86A6C3-21A3-408F-80B8-348B3703DC3C}"/>
              </a:ext>
            </a:extLst>
          </p:cNvPr>
          <p:cNvSpPr txBox="1"/>
          <p:nvPr/>
        </p:nvSpPr>
        <p:spPr>
          <a:xfrm>
            <a:off x="3507623" y="3831991"/>
            <a:ext cx="81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기획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C7ABFE-4565-4E9C-A2F8-D3301B61BF57}"/>
              </a:ext>
            </a:extLst>
          </p:cNvPr>
          <p:cNvSpPr txBox="1"/>
          <p:nvPr/>
        </p:nvSpPr>
        <p:spPr>
          <a:xfrm>
            <a:off x="3946258" y="4147417"/>
            <a:ext cx="23323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기획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 err="1">
                <a:solidFill>
                  <a:schemeClr val="tx1"/>
                </a:solidFill>
              </a:rPr>
              <a:t>유즈케이스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요구사항분석서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프로젝트설계서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0" dirty="0">
                <a:solidFill>
                  <a:schemeClr val="tx1"/>
                </a:solidFill>
              </a:rPr>
              <a:t>PPT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68B958-8469-45DA-89C3-8679B11C4538}"/>
              </a:ext>
            </a:extLst>
          </p:cNvPr>
          <p:cNvSpPr txBox="1"/>
          <p:nvPr/>
        </p:nvSpPr>
        <p:spPr>
          <a:xfrm>
            <a:off x="9555674" y="3815672"/>
            <a:ext cx="81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기획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6DC354-0965-43D3-8C41-DC6424CA09F0}"/>
              </a:ext>
            </a:extLst>
          </p:cNvPr>
          <p:cNvSpPr txBox="1"/>
          <p:nvPr/>
        </p:nvSpPr>
        <p:spPr>
          <a:xfrm>
            <a:off x="10004940" y="4046038"/>
            <a:ext cx="172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기획</a:t>
            </a:r>
            <a:endParaRPr lang="en-US" altLang="ko-KR" sz="1600" b="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9D0ED2-BF0A-439D-9467-693598D71FD5}"/>
              </a:ext>
            </a:extLst>
          </p:cNvPr>
          <p:cNvSpPr txBox="1"/>
          <p:nvPr/>
        </p:nvSpPr>
        <p:spPr>
          <a:xfrm>
            <a:off x="6485988" y="3831038"/>
            <a:ext cx="813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기획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57297D-4457-4C3F-BCE9-64770A76E20B}"/>
              </a:ext>
            </a:extLst>
          </p:cNvPr>
          <p:cNvSpPr txBox="1"/>
          <p:nvPr/>
        </p:nvSpPr>
        <p:spPr>
          <a:xfrm>
            <a:off x="6911635" y="4067305"/>
            <a:ext cx="25528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기획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 err="1">
                <a:solidFill>
                  <a:schemeClr val="tx1"/>
                </a:solidFill>
              </a:rPr>
              <a:t>프로젝트주제제안서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일정관리</a:t>
            </a:r>
            <a:r>
              <a:rPr lang="en-US" altLang="ko-KR" sz="1600" b="0" dirty="0">
                <a:solidFill>
                  <a:schemeClr val="tx1"/>
                </a:solidFill>
              </a:rPr>
              <a:t>(</a:t>
            </a:r>
            <a:r>
              <a:rPr lang="ko-KR" altLang="en-US" sz="1600" b="0" dirty="0" err="1">
                <a:solidFill>
                  <a:schemeClr val="tx1"/>
                </a:solidFill>
              </a:rPr>
              <a:t>노션</a:t>
            </a:r>
            <a:r>
              <a:rPr lang="en-US" altLang="ko-KR" sz="1600" b="0" dirty="0">
                <a:solidFill>
                  <a:schemeClr val="tx1"/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ko-KR" sz="1600" b="0" dirty="0">
                <a:solidFill>
                  <a:schemeClr val="tx1"/>
                </a:solidFill>
              </a:rPr>
              <a:t>ERD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시퀀스</a:t>
            </a:r>
            <a:r>
              <a:rPr lang="en-US" altLang="ko-KR" sz="1600" b="0" dirty="0">
                <a:solidFill>
                  <a:schemeClr val="tx1"/>
                </a:solidFill>
              </a:rPr>
              <a:t>(</a:t>
            </a:r>
            <a:r>
              <a:rPr lang="ko-KR" altLang="en-US" sz="1600" b="0" dirty="0">
                <a:solidFill>
                  <a:schemeClr val="tx1"/>
                </a:solidFill>
              </a:rPr>
              <a:t>로그인</a:t>
            </a:r>
            <a:r>
              <a:rPr lang="en-US" altLang="ko-KR" sz="16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31AC1F3-00F8-4122-AA36-C5281788B2E6}"/>
              </a:ext>
            </a:extLst>
          </p:cNvPr>
          <p:cNvSpPr txBox="1"/>
          <p:nvPr/>
        </p:nvSpPr>
        <p:spPr>
          <a:xfrm>
            <a:off x="3623655" y="54029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>
                <a:solidFill>
                  <a:schemeClr val="tx1"/>
                </a:solidFill>
              </a:rPr>
              <a:t>개발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241ACC-6BA4-47FE-86DD-5B11DAA5262D}"/>
              </a:ext>
            </a:extLst>
          </p:cNvPr>
          <p:cNvSpPr txBox="1"/>
          <p:nvPr/>
        </p:nvSpPr>
        <p:spPr>
          <a:xfrm>
            <a:off x="3967524" y="5695721"/>
            <a:ext cx="2371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근무시간 관리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부서업무 관리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위치기반 출퇴근 기능</a:t>
            </a:r>
            <a:r>
              <a:rPr lang="en-US" altLang="ko-KR" sz="1600" b="0" dirty="0">
                <a:solidFill>
                  <a:schemeClr val="tx1"/>
                </a:solidFill>
              </a:rPr>
              <a:t>(</a:t>
            </a:r>
            <a:r>
              <a:rPr lang="ko-KR" altLang="en-US" sz="1600" b="0" dirty="0" err="1">
                <a:solidFill>
                  <a:schemeClr val="tx1"/>
                </a:solidFill>
              </a:rPr>
              <a:t>지오로케이션</a:t>
            </a:r>
            <a:r>
              <a:rPr lang="en-US" altLang="ko-KR" sz="16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866D6B3-8BA1-4A32-88FD-2FDF32EBF567}"/>
              </a:ext>
            </a:extLst>
          </p:cNvPr>
          <p:cNvSpPr txBox="1"/>
          <p:nvPr/>
        </p:nvSpPr>
        <p:spPr>
          <a:xfrm>
            <a:off x="6569330" y="542025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개발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59B7FC-5478-4128-BD1B-EBA1AAE2B163}"/>
              </a:ext>
            </a:extLst>
          </p:cNvPr>
          <p:cNvSpPr txBox="1"/>
          <p:nvPr/>
        </p:nvSpPr>
        <p:spPr>
          <a:xfrm>
            <a:off x="6902565" y="5677827"/>
            <a:ext cx="25239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 err="1">
                <a:solidFill>
                  <a:schemeClr val="tx1"/>
                </a:solidFill>
              </a:rPr>
              <a:t>채팅방</a:t>
            </a:r>
            <a:r>
              <a:rPr lang="ko-KR" altLang="en-US" sz="1600" b="0" dirty="0">
                <a:solidFill>
                  <a:schemeClr val="tx1"/>
                </a:solidFill>
              </a:rPr>
              <a:t> 기능</a:t>
            </a:r>
            <a:r>
              <a:rPr lang="en-US" altLang="ko-KR" sz="1600" b="0" dirty="0">
                <a:solidFill>
                  <a:schemeClr val="tx1"/>
                </a:solidFill>
              </a:rPr>
              <a:t>(</a:t>
            </a:r>
            <a:r>
              <a:rPr lang="ko-KR" altLang="en-US" sz="1600" b="0" dirty="0" err="1">
                <a:solidFill>
                  <a:schemeClr val="tx1"/>
                </a:solidFill>
              </a:rPr>
              <a:t>웹소켓</a:t>
            </a:r>
            <a:r>
              <a:rPr lang="en-US" altLang="ko-KR" sz="1600" b="0" dirty="0">
                <a:solidFill>
                  <a:schemeClr val="tx1"/>
                </a:solidFill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>
                <a:solidFill>
                  <a:schemeClr val="tx1"/>
                </a:solidFill>
              </a:rPr>
              <a:t>관리자 기능</a:t>
            </a:r>
            <a:endParaRPr lang="en-US" altLang="ko-KR" sz="1600" b="0" dirty="0">
              <a:solidFill>
                <a:schemeClr val="tx1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600" b="0" dirty="0" err="1">
                <a:solidFill>
                  <a:schemeClr val="tx1"/>
                </a:solidFill>
              </a:rPr>
              <a:t>시큐리티</a:t>
            </a:r>
            <a:r>
              <a:rPr lang="ko-KR" altLang="en-US" sz="1600" b="0" dirty="0">
                <a:solidFill>
                  <a:schemeClr val="tx1"/>
                </a:solidFill>
              </a:rPr>
              <a:t> 설정</a:t>
            </a:r>
            <a:endParaRPr lang="en-US" altLang="ko-KR" sz="1600" b="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276F2C-58AA-40A4-A883-BDFA1544D448}"/>
              </a:ext>
            </a:extLst>
          </p:cNvPr>
          <p:cNvSpPr txBox="1"/>
          <p:nvPr/>
        </p:nvSpPr>
        <p:spPr>
          <a:xfrm>
            <a:off x="9661494" y="539095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개발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A43581D-732B-4CAD-86C4-D96496A0E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6412230"/>
            <a:ext cx="3295650" cy="3524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EEDB532-B385-4275-A08B-798D9C31313C}"/>
              </a:ext>
            </a:extLst>
          </p:cNvPr>
          <p:cNvSpPr txBox="1"/>
          <p:nvPr/>
        </p:nvSpPr>
        <p:spPr>
          <a:xfrm>
            <a:off x="9532350" y="5647589"/>
            <a:ext cx="2523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defRPr>
            </a:lvl1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공지</a:t>
            </a:r>
            <a:r>
              <a:rPr lang="en-US" altLang="ko-KR" sz="1600" dirty="0"/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395376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2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프로젝트 개요</a:t>
            </a:r>
            <a:endParaRPr lang="en-US" altLang="ko-KR" spc="300">
              <a:latin typeface="Pretendard (본문)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E45CEB-5893-4735-A131-869B8B00CD1D}"/>
              </a:ext>
            </a:extLst>
          </p:cNvPr>
          <p:cNvSpPr txBox="1"/>
          <p:nvPr/>
        </p:nvSpPr>
        <p:spPr>
          <a:xfrm>
            <a:off x="542260" y="1114857"/>
            <a:ext cx="11138752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500" b="1" dirty="0"/>
              <a:t>프로젝트 배경</a:t>
            </a:r>
            <a:endParaRPr lang="en-US" altLang="ko-KR" sz="2500" b="1" dirty="0"/>
          </a:p>
          <a:p>
            <a:pPr marL="457200" indent="-457200">
              <a:buAutoNum type="arabicPeriod"/>
            </a:pPr>
            <a:endParaRPr lang="ko-KR" altLang="en-US" sz="1400" b="1" dirty="0"/>
          </a:p>
          <a:p>
            <a:r>
              <a:rPr lang="en-US" altLang="ko-KR" sz="2200" dirty="0"/>
              <a:t>  </a:t>
            </a:r>
            <a:r>
              <a:rPr lang="en-US" altLang="ko-KR" sz="2200" b="1" dirty="0"/>
              <a:t>1_1) </a:t>
            </a:r>
            <a:r>
              <a:rPr lang="ko-KR" altLang="en-US" sz="2200" dirty="0"/>
              <a:t>기업 환경에서 정보의 공유와 소통은 성공적인 비즈니스를 위한 핵심 요소입니다</a:t>
            </a:r>
            <a:r>
              <a:rPr lang="en-US" altLang="ko-KR" sz="2200" dirty="0"/>
              <a:t>. </a:t>
            </a:r>
          </a:p>
          <a:p>
            <a:endParaRPr lang="en-US" altLang="ko-KR" sz="1000" dirty="0"/>
          </a:p>
          <a:p>
            <a:r>
              <a:rPr lang="en-US" altLang="ko-KR" sz="2200" b="1" dirty="0"/>
              <a:t>  1_2) </a:t>
            </a:r>
            <a:r>
              <a:rPr lang="ko-KR" altLang="en-US" sz="2200" dirty="0"/>
              <a:t>특히</a:t>
            </a:r>
            <a:r>
              <a:rPr lang="en-US" altLang="ko-KR" sz="2200" dirty="0"/>
              <a:t>, </a:t>
            </a:r>
            <a:r>
              <a:rPr lang="ko-KR" altLang="en-US" sz="2200" dirty="0"/>
              <a:t>내부와 외부 이해관계자 간의 원활한 커뮤니케이션은 생산성 향상</a:t>
            </a:r>
            <a:r>
              <a:rPr lang="en-US" altLang="ko-KR" sz="2200" dirty="0"/>
              <a:t>, </a:t>
            </a:r>
            <a:r>
              <a:rPr lang="ko-KR" altLang="en-US" sz="2200" dirty="0"/>
              <a:t>협업 강화</a:t>
            </a:r>
            <a:r>
              <a:rPr lang="en-US" altLang="ko-KR" sz="2200" dirty="0"/>
              <a:t>,    </a:t>
            </a:r>
          </a:p>
          <a:p>
            <a:r>
              <a:rPr lang="en-US" altLang="ko-KR" sz="2200" dirty="0"/>
              <a:t>           </a:t>
            </a:r>
            <a:r>
              <a:rPr lang="ko-KR" altLang="en-US" sz="2200" dirty="0"/>
              <a:t>그리고 문제 해결 속도 증가에 기여할 수 있습니다</a:t>
            </a:r>
            <a:r>
              <a:rPr lang="en-US" altLang="ko-KR" sz="2200" dirty="0"/>
              <a:t>. </a:t>
            </a:r>
            <a:r>
              <a:rPr lang="ko-KR" altLang="en-US" sz="2200" dirty="0"/>
              <a:t>그러나</a:t>
            </a:r>
            <a:r>
              <a:rPr lang="en-US" altLang="ko-KR" sz="2200" dirty="0"/>
              <a:t>, </a:t>
            </a:r>
            <a:r>
              <a:rPr lang="ko-KR" altLang="en-US" sz="2200" dirty="0"/>
              <a:t>효율적인 소통 플랫폼이 </a:t>
            </a:r>
            <a:endParaRPr lang="en-US" altLang="ko-KR" sz="2200" dirty="0"/>
          </a:p>
          <a:p>
            <a:r>
              <a:rPr lang="en-US" altLang="ko-KR" sz="2200" dirty="0"/>
              <a:t>           </a:t>
            </a:r>
            <a:r>
              <a:rPr lang="ko-KR" altLang="en-US" sz="2200" dirty="0"/>
              <a:t>부재할 경우 중요한 정보가 누락되거나 문제 해결 속도가 저하되는 등의 문제가 발생</a:t>
            </a:r>
            <a:endParaRPr lang="en-US" altLang="ko-KR" sz="2200" dirty="0"/>
          </a:p>
          <a:p>
            <a:r>
              <a:rPr lang="en-US" altLang="ko-KR" sz="2200" dirty="0"/>
              <a:t>           </a:t>
            </a:r>
            <a:r>
              <a:rPr lang="ko-KR" altLang="en-US" sz="2200" dirty="0"/>
              <a:t>할 수 있으며</a:t>
            </a:r>
            <a:r>
              <a:rPr lang="en-US" altLang="ko-KR" sz="2200" dirty="0"/>
              <a:t>, </a:t>
            </a:r>
            <a:r>
              <a:rPr lang="ko-KR" altLang="en-US" sz="2200" dirty="0"/>
              <a:t>이는 기업 성과에 부정적인 영향을 미칠 수 있습니다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endParaRPr lang="en-US" altLang="ko-KR" sz="1000" dirty="0"/>
          </a:p>
          <a:p>
            <a:r>
              <a:rPr lang="en-US" altLang="ko-KR" sz="2500" b="1" dirty="0"/>
              <a:t>2. </a:t>
            </a:r>
            <a:r>
              <a:rPr lang="ko-KR" altLang="en-US" sz="2500" b="1" dirty="0"/>
              <a:t>프로젝트 목적</a:t>
            </a:r>
            <a:endParaRPr lang="en-US" altLang="ko-KR" sz="2500" b="1" dirty="0"/>
          </a:p>
          <a:p>
            <a:endParaRPr lang="en-US" altLang="ko-KR" sz="1400" b="1" dirty="0"/>
          </a:p>
          <a:p>
            <a:r>
              <a:rPr lang="ko-KR" altLang="en-US" sz="2300" dirty="0"/>
              <a:t>  </a:t>
            </a:r>
            <a:r>
              <a:rPr lang="en-US" altLang="ko-KR" sz="2200" b="1" dirty="0"/>
              <a:t>2_1) </a:t>
            </a:r>
            <a:r>
              <a:rPr lang="ko-KR" altLang="en-US" sz="2200" dirty="0"/>
              <a:t>이 프로젝트는 스프링 프레임워크와 </a:t>
            </a:r>
            <a:r>
              <a:rPr lang="en-US" altLang="ko-KR" sz="2200" dirty="0"/>
              <a:t>AJAX</a:t>
            </a:r>
            <a:r>
              <a:rPr lang="ko-KR" altLang="en-US" sz="2200" dirty="0"/>
              <a:t> 기술을 활용하여</a:t>
            </a:r>
            <a:r>
              <a:rPr lang="en-US" altLang="ko-KR" sz="2200" dirty="0"/>
              <a:t>, </a:t>
            </a:r>
            <a:r>
              <a:rPr lang="ko-KR" altLang="en-US" sz="2200" dirty="0"/>
              <a:t>기업 내부 구성원과 외부 </a:t>
            </a:r>
            <a:endParaRPr lang="en-US" altLang="ko-KR" sz="2200" dirty="0"/>
          </a:p>
          <a:p>
            <a:r>
              <a:rPr lang="en-US" altLang="ko-KR" sz="2200" dirty="0"/>
              <a:t>           </a:t>
            </a:r>
            <a:r>
              <a:rPr lang="ko-KR" altLang="en-US" sz="2200" dirty="0"/>
              <a:t>이해관계자</a:t>
            </a:r>
            <a:r>
              <a:rPr lang="en-US" altLang="ko-KR" sz="2200" dirty="0"/>
              <a:t>(</a:t>
            </a:r>
            <a:r>
              <a:rPr lang="ko-KR" altLang="en-US" sz="2200" dirty="0"/>
              <a:t>고객</a:t>
            </a:r>
            <a:r>
              <a:rPr lang="en-US" altLang="ko-KR" sz="2200" dirty="0"/>
              <a:t>, </a:t>
            </a:r>
            <a:r>
              <a:rPr lang="ko-KR" altLang="en-US" sz="2200" dirty="0"/>
              <a:t>파트너사</a:t>
            </a:r>
            <a:r>
              <a:rPr lang="en-US" altLang="ko-KR" sz="2200" dirty="0"/>
              <a:t>, </a:t>
            </a:r>
            <a:r>
              <a:rPr lang="ko-KR" altLang="en-US" sz="2200" dirty="0"/>
              <a:t>공급업체 등</a:t>
            </a:r>
            <a:r>
              <a:rPr lang="en-US" altLang="ko-KR" sz="2200" dirty="0"/>
              <a:t>)</a:t>
            </a:r>
            <a:r>
              <a:rPr lang="ko-KR" altLang="en-US" sz="2200" dirty="0"/>
              <a:t>를 위한 통합 커뮤니티 플랫폼을 구축하는 </a:t>
            </a:r>
            <a:endParaRPr lang="en-US" altLang="ko-KR" sz="2200" dirty="0"/>
          </a:p>
          <a:p>
            <a:r>
              <a:rPr lang="en-US" altLang="ko-KR" sz="2200" dirty="0"/>
              <a:t>           </a:t>
            </a:r>
            <a:r>
              <a:rPr lang="ko-KR" altLang="en-US" sz="2200" dirty="0"/>
              <a:t>것을 목표로 합니다</a:t>
            </a:r>
            <a:r>
              <a:rPr lang="en-US" altLang="ko-KR" sz="2200" dirty="0"/>
              <a:t>.</a:t>
            </a:r>
            <a:br>
              <a:rPr lang="en-US" altLang="ko-KR" sz="2500" dirty="0"/>
            </a:br>
            <a:endParaRPr lang="en-US" altLang="ko-KR" sz="25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C1323A0-6845-4F8C-A7FF-F97378C01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412230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3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3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기술 스택</a:t>
            </a:r>
            <a:endParaRPr lang="en-US" altLang="ko-KR" spc="300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C63D76FF-1154-4129-BF60-54F31D5713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2025280" y="851191"/>
            <a:ext cx="762000" cy="2521288"/>
          </a:xfrm>
          <a:prstGeom prst="rect">
            <a:avLst/>
          </a:prstGeom>
          <a:ln>
            <a:noFill/>
          </a:ln>
          <a:effectLst>
            <a:outerShdw blurRad="5724" dist="69977" dir="8100000">
              <a:srgbClr val="000000">
                <a:alpha val="10000"/>
              </a:srgbClr>
            </a:outerShdw>
          </a:effec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44322913-7B7C-4E46-8167-2C6444AFF3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2025280" y="2235031"/>
            <a:ext cx="762000" cy="2521288"/>
          </a:xfrm>
          <a:prstGeom prst="rect">
            <a:avLst/>
          </a:prstGeom>
          <a:effectLst>
            <a:outerShdw blurRad="5724" dist="69977" dir="8100000">
              <a:srgbClr val="000000">
                <a:alpha val="10000"/>
              </a:srgbClr>
            </a:outerShdw>
          </a:effectLst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0BC873EB-24C6-464F-A97C-0D82339668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 rot="16200000">
            <a:off x="2025280" y="3618871"/>
            <a:ext cx="762000" cy="2521287"/>
          </a:xfrm>
          <a:prstGeom prst="rect">
            <a:avLst/>
          </a:prstGeom>
          <a:effectLst>
            <a:outerShdw blurRad="5724" dist="69977" dir="8100000">
              <a:srgbClr val="000000">
                <a:alpha val="10000"/>
              </a:srgbClr>
            </a:outerShdw>
          </a:effectLst>
        </p:spPr>
      </p:pic>
      <p:sp>
        <p:nvSpPr>
          <p:cNvPr id="11" name="TextBox 9">
            <a:extLst>
              <a:ext uri="{FF2B5EF4-FFF2-40B4-BE49-F238E27FC236}">
                <a16:creationId xmlns:a16="http://schemas.microsoft.com/office/drawing/2014/main" id="{B0EE0077-9EC1-4BBF-883A-B94CF2A9FF91}"/>
              </a:ext>
            </a:extLst>
          </p:cNvPr>
          <p:cNvSpPr txBox="1"/>
          <p:nvPr/>
        </p:nvSpPr>
        <p:spPr>
          <a:xfrm>
            <a:off x="4327363" y="1860668"/>
            <a:ext cx="5839679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 spc="-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SpringFramework</a:t>
            </a:r>
            <a:r>
              <a:rPr lang="en-US" sz="2500" b="0" i="0" u="none" strike="noStrike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, MySQL 8.0, TOMCAT 9.0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CA68909-B530-42D5-86F9-4D9922E76762}"/>
              </a:ext>
            </a:extLst>
          </p:cNvPr>
          <p:cNvSpPr txBox="1"/>
          <p:nvPr/>
        </p:nvSpPr>
        <p:spPr>
          <a:xfrm>
            <a:off x="1634585" y="1864186"/>
            <a:ext cx="1571236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개발환경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483CC3E-97CA-440C-9D8A-36ABF4639A0F}"/>
              </a:ext>
            </a:extLst>
          </p:cNvPr>
          <p:cNvSpPr txBox="1"/>
          <p:nvPr/>
        </p:nvSpPr>
        <p:spPr>
          <a:xfrm>
            <a:off x="4365463" y="3234381"/>
            <a:ext cx="5440583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JAVA8, HTML5, CSS3, JSP4, JavaScript, jQuery, Ajax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5C36C620-3C38-4860-B737-AA137CCF63E3}"/>
              </a:ext>
            </a:extLst>
          </p:cNvPr>
          <p:cNvSpPr txBox="1"/>
          <p:nvPr/>
        </p:nvSpPr>
        <p:spPr>
          <a:xfrm>
            <a:off x="1291685" y="3248025"/>
            <a:ext cx="2216783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언어</a:t>
            </a:r>
            <a:r>
              <a:rPr lang="en-US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및</a:t>
            </a:r>
            <a:r>
              <a:rPr lang="en-US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 </a:t>
            </a: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기술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CF8235F7-C747-48D1-B243-673E436F0A4F}"/>
              </a:ext>
            </a:extLst>
          </p:cNvPr>
          <p:cNvSpPr txBox="1"/>
          <p:nvPr/>
        </p:nvSpPr>
        <p:spPr>
          <a:xfrm>
            <a:off x="4338304" y="4445141"/>
            <a:ext cx="5440583" cy="991487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500" b="0" i="0" u="none" strike="noStrike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SpringToolSuite4, Visual Studio Code, </a:t>
            </a:r>
            <a:r>
              <a:rPr lang="en-US" sz="2500" b="0" i="0" u="none" strike="noStrike" spc="-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ERMaster</a:t>
            </a:r>
            <a:r>
              <a:rPr lang="en-US" sz="2500" b="0" i="0" u="none" strike="noStrike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,</a:t>
            </a:r>
          </a:p>
          <a:p>
            <a:pPr lvl="0" algn="l">
              <a:lnSpc>
                <a:spcPct val="124499"/>
              </a:lnSpc>
            </a:pPr>
            <a:r>
              <a:rPr lang="en-US" sz="2500" b="0" i="0" u="none" strike="noStrike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 </a:t>
            </a:r>
            <a:r>
              <a:rPr lang="en-US" sz="2500" b="0" i="0" u="none" strike="noStrike" spc="-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StarUML</a:t>
            </a:r>
            <a:r>
              <a:rPr lang="en-US" sz="2500" b="0" i="0" u="none" strike="noStrike" spc="-200" dirty="0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Medium" panose="02020603020101020101" pitchFamily="18" charset="-127"/>
              </a:rPr>
              <a:t>, MySQL (Workbench 8.0),GitHub, Notion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:a16="http://schemas.microsoft.com/office/drawing/2014/main" id="{0E302578-63DB-499A-8213-0BAA94399CE3}"/>
              </a:ext>
            </a:extLst>
          </p:cNvPr>
          <p:cNvSpPr txBox="1"/>
          <p:nvPr/>
        </p:nvSpPr>
        <p:spPr>
          <a:xfrm>
            <a:off x="1634585" y="4631865"/>
            <a:ext cx="1571236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000" b="0" i="0" u="none" strike="noStrike">
                <a:solidFill>
                  <a:schemeClr val="tx1">
                    <a:lumMod val="65000"/>
                    <a:lumOff val="35000"/>
                  </a:schemeClr>
                </a:solidFill>
                <a:latin typeface="Pretendard (본문)"/>
                <a:ea typeface="KoPub돋움체 Bold" panose="02020603020101020101" pitchFamily="18" charset="-127"/>
              </a:rPr>
              <a:t>개발도구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4C2824D-CB32-4365-9C76-6D531E00A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5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>
                <a:latin typeface="Pretendard (본문)"/>
              </a:rPr>
              <a:t>Part 4</a:t>
            </a:r>
            <a:endParaRPr lang="ko-KR" altLang="en-US" sz="1000" dirty="0">
              <a:latin typeface="Pretendard (본문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>
                <a:latin typeface="Pretendard (본문)"/>
              </a:rPr>
              <a:t>서비스 구성도</a:t>
            </a:r>
            <a:endParaRPr lang="ko-KR" altLang="en-US" spc="300" dirty="0">
              <a:latin typeface="Pretendard (본문)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88709E1-A552-EF67-402B-9B843E4DDC78}"/>
              </a:ext>
            </a:extLst>
          </p:cNvPr>
          <p:cNvSpPr/>
          <p:nvPr/>
        </p:nvSpPr>
        <p:spPr>
          <a:xfrm>
            <a:off x="534758" y="2394268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로그인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B3DC2E5F-4806-146F-ED90-424373D1C274}"/>
              </a:ext>
            </a:extLst>
          </p:cNvPr>
          <p:cNvSpPr/>
          <p:nvPr/>
        </p:nvSpPr>
        <p:spPr>
          <a:xfrm>
            <a:off x="1931074" y="2404324"/>
            <a:ext cx="1391723" cy="5410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마이페이지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7CA9B90-FDFC-F57F-2F04-26981FE83448}"/>
              </a:ext>
            </a:extLst>
          </p:cNvPr>
          <p:cNvSpPr/>
          <p:nvPr/>
        </p:nvSpPr>
        <p:spPr>
          <a:xfrm>
            <a:off x="3484392" y="2402306"/>
            <a:ext cx="1885236" cy="55312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관리자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EB334D6-28E3-72B4-C7AE-3B88E8F8FAD7}"/>
              </a:ext>
            </a:extLst>
          </p:cNvPr>
          <p:cNvSpPr/>
          <p:nvPr/>
        </p:nvSpPr>
        <p:spPr>
          <a:xfrm>
            <a:off x="6289247" y="2393623"/>
            <a:ext cx="1221520" cy="5751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글조회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354134B0-2DF7-1817-2C3F-088F8A1E9B88}"/>
              </a:ext>
            </a:extLst>
          </p:cNvPr>
          <p:cNvSpPr/>
          <p:nvPr/>
        </p:nvSpPr>
        <p:spPr>
          <a:xfrm>
            <a:off x="6295431" y="3374340"/>
            <a:ext cx="1221520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 작성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3C4CB36-E8FE-848E-A7D0-009C8A0D5C3B}"/>
              </a:ext>
            </a:extLst>
          </p:cNvPr>
          <p:cNvSpPr/>
          <p:nvPr/>
        </p:nvSpPr>
        <p:spPr>
          <a:xfrm>
            <a:off x="10737785" y="2460286"/>
            <a:ext cx="1221520" cy="57725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메시지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305AF841-B4E2-4A61-99BD-4F48CA14CE0B}"/>
              </a:ext>
            </a:extLst>
          </p:cNvPr>
          <p:cNvSpPr/>
          <p:nvPr/>
        </p:nvSpPr>
        <p:spPr>
          <a:xfrm>
            <a:off x="3841825" y="800022"/>
            <a:ext cx="4574563" cy="75271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메인페이지</a:t>
            </a:r>
          </a:p>
        </p:txBody>
      </p:sp>
      <p:cxnSp>
        <p:nvCxnSpPr>
          <p:cNvPr id="165" name="직선 연결선 164">
            <a:extLst>
              <a:ext uri="{FF2B5EF4-FFF2-40B4-BE49-F238E27FC236}">
                <a16:creationId xmlns:a16="http://schemas.microsoft.com/office/drawing/2014/main" id="{5C12339A-64EB-4057-BA97-01FD2BA0B2CA}"/>
              </a:ext>
            </a:extLst>
          </p:cNvPr>
          <p:cNvCxnSpPr>
            <a:cxnSpLocks/>
          </p:cNvCxnSpPr>
          <p:nvPr/>
        </p:nvCxnSpPr>
        <p:spPr>
          <a:xfrm>
            <a:off x="8239511" y="202902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연결선 165">
            <a:extLst>
              <a:ext uri="{FF2B5EF4-FFF2-40B4-BE49-F238E27FC236}">
                <a16:creationId xmlns:a16="http://schemas.microsoft.com/office/drawing/2014/main" id="{51CE66BD-0BA8-42D7-B6FF-A9EEF88FEE46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11348545" y="2065007"/>
            <a:ext cx="0" cy="395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>
            <a:extLst>
              <a:ext uri="{FF2B5EF4-FFF2-40B4-BE49-F238E27FC236}">
                <a16:creationId xmlns:a16="http://schemas.microsoft.com/office/drawing/2014/main" id="{0A8AACDB-06F7-4B83-8676-52BD8D8F3140}"/>
              </a:ext>
            </a:extLst>
          </p:cNvPr>
          <p:cNvCxnSpPr>
            <a:cxnSpLocks/>
          </p:cNvCxnSpPr>
          <p:nvPr/>
        </p:nvCxnSpPr>
        <p:spPr>
          <a:xfrm>
            <a:off x="4401732" y="198678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>
            <a:extLst>
              <a:ext uri="{FF2B5EF4-FFF2-40B4-BE49-F238E27FC236}">
                <a16:creationId xmlns:a16="http://schemas.microsoft.com/office/drawing/2014/main" id="{A0087BBD-590C-4642-9AC5-B5645159992E}"/>
              </a:ext>
            </a:extLst>
          </p:cNvPr>
          <p:cNvCxnSpPr>
            <a:cxnSpLocks/>
          </p:cNvCxnSpPr>
          <p:nvPr/>
        </p:nvCxnSpPr>
        <p:spPr>
          <a:xfrm>
            <a:off x="2526661" y="202902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F80EC16B-A44B-4148-A192-4FA9266422E9}"/>
              </a:ext>
            </a:extLst>
          </p:cNvPr>
          <p:cNvCxnSpPr>
            <a:cxnSpLocks/>
          </p:cNvCxnSpPr>
          <p:nvPr/>
        </p:nvCxnSpPr>
        <p:spPr>
          <a:xfrm>
            <a:off x="1176688" y="2029021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5956042-FCA7-48FA-803A-E95B8B3E2B34}"/>
              </a:ext>
            </a:extLst>
          </p:cNvPr>
          <p:cNvCxnSpPr>
            <a:cxnSpLocks/>
          </p:cNvCxnSpPr>
          <p:nvPr/>
        </p:nvCxnSpPr>
        <p:spPr>
          <a:xfrm>
            <a:off x="1176688" y="2048071"/>
            <a:ext cx="10173168" cy="30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E98B732-7CE3-4BB3-8EDC-D22DA7332124}"/>
              </a:ext>
            </a:extLst>
          </p:cNvPr>
          <p:cNvSpPr/>
          <p:nvPr/>
        </p:nvSpPr>
        <p:spPr>
          <a:xfrm>
            <a:off x="7778217" y="2449143"/>
            <a:ext cx="1221520" cy="534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알림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580F337-070A-4EC7-99EF-1611B2020764}"/>
              </a:ext>
            </a:extLst>
          </p:cNvPr>
          <p:cNvSpPr/>
          <p:nvPr/>
        </p:nvSpPr>
        <p:spPr>
          <a:xfrm>
            <a:off x="9380979" y="2449143"/>
            <a:ext cx="1221520" cy="5698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검색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76042F6-5E5D-42AB-947C-F65FEB2E7B38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900007" y="2007891"/>
            <a:ext cx="0" cy="385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984255F-F8ED-47AE-8E8D-323F71CF28AE}"/>
              </a:ext>
            </a:extLst>
          </p:cNvPr>
          <p:cNvCxnSpPr>
            <a:cxnSpLocks/>
            <a:endCxn id="186" idx="0"/>
          </p:cNvCxnSpPr>
          <p:nvPr/>
        </p:nvCxnSpPr>
        <p:spPr>
          <a:xfrm>
            <a:off x="9991739" y="2063207"/>
            <a:ext cx="0" cy="385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직선 연결선 192">
            <a:extLst>
              <a:ext uri="{FF2B5EF4-FFF2-40B4-BE49-F238E27FC236}">
                <a16:creationId xmlns:a16="http://schemas.microsoft.com/office/drawing/2014/main" id="{BE158B01-D34E-43D8-A34A-C82F3D3CFE4E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6129107" y="1552735"/>
            <a:ext cx="0" cy="439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6943452-20FB-4E08-965F-21879302FA8C}"/>
              </a:ext>
            </a:extLst>
          </p:cNvPr>
          <p:cNvSpPr/>
          <p:nvPr/>
        </p:nvSpPr>
        <p:spPr>
          <a:xfrm>
            <a:off x="534758" y="3373480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비밀번호찾기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63B34B0-7C99-473B-A946-FA05B62A71C0}"/>
              </a:ext>
            </a:extLst>
          </p:cNvPr>
          <p:cNvSpPr/>
          <p:nvPr/>
        </p:nvSpPr>
        <p:spPr>
          <a:xfrm>
            <a:off x="1975994" y="3380372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개인정보 조회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EB05AAC-ADF8-4628-9AC0-E7AA9DFA61F8}"/>
              </a:ext>
            </a:extLst>
          </p:cNvPr>
          <p:cNvSpPr/>
          <p:nvPr/>
        </p:nvSpPr>
        <p:spPr>
          <a:xfrm>
            <a:off x="1986586" y="4213347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개인정보 수정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D0208E1-8B3E-468C-A08E-5A88E5FA41B4}"/>
              </a:ext>
            </a:extLst>
          </p:cNvPr>
          <p:cNvSpPr/>
          <p:nvPr/>
        </p:nvSpPr>
        <p:spPr>
          <a:xfrm>
            <a:off x="3478916" y="3373480"/>
            <a:ext cx="1890712" cy="19841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Pretendard (본문)"/>
              </a:rPr>
              <a:t>1) </a:t>
            </a:r>
            <a:r>
              <a:rPr lang="ko-KR" altLang="en-US">
                <a:solidFill>
                  <a:schemeClr val="tx1"/>
                </a:solidFill>
                <a:latin typeface="Pretendard (본문)"/>
              </a:rPr>
              <a:t>직원 등록 및 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상태 변경 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en-US" altLang="ko-KR">
                <a:solidFill>
                  <a:schemeClr val="tx1"/>
                </a:solidFill>
                <a:latin typeface="Pretendard (본문)"/>
              </a:rPr>
              <a:t>2) </a:t>
            </a:r>
            <a:r>
              <a:rPr lang="ko-KR" altLang="en-US">
                <a:solidFill>
                  <a:schemeClr val="tx1"/>
                </a:solidFill>
                <a:latin typeface="Pretendard (본문)"/>
              </a:rPr>
              <a:t>아이디 </a:t>
            </a:r>
            <a:r>
              <a:rPr lang="en-US" altLang="ko-KR">
                <a:solidFill>
                  <a:schemeClr val="tx1"/>
                </a:solidFill>
                <a:latin typeface="Pretendard (본문)"/>
              </a:rPr>
              <a:t>, </a:t>
            </a:r>
            <a:r>
              <a:rPr lang="ko-KR" altLang="en-US">
                <a:solidFill>
                  <a:schemeClr val="tx1"/>
                </a:solidFill>
                <a:latin typeface="Pretendard (본문)"/>
              </a:rPr>
              <a:t>초기  비밀번호 전송 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193B357-4A49-4E15-BA62-7B9245B3D022}"/>
              </a:ext>
            </a:extLst>
          </p:cNvPr>
          <p:cNvSpPr/>
          <p:nvPr/>
        </p:nvSpPr>
        <p:spPr>
          <a:xfrm>
            <a:off x="6302618" y="4226381"/>
            <a:ext cx="1221520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 수정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91F7A15-2792-40A5-82C9-3CE05D80A4DC}"/>
              </a:ext>
            </a:extLst>
          </p:cNvPr>
          <p:cNvSpPr/>
          <p:nvPr/>
        </p:nvSpPr>
        <p:spPr>
          <a:xfrm>
            <a:off x="6302618" y="5205674"/>
            <a:ext cx="1221520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글 삭제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4824504F-BC86-4048-980D-9D64A84A2634}"/>
              </a:ext>
            </a:extLst>
          </p:cNvPr>
          <p:cNvSpPr/>
          <p:nvPr/>
        </p:nvSpPr>
        <p:spPr>
          <a:xfrm>
            <a:off x="7743782" y="3435892"/>
            <a:ext cx="1221520" cy="18278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1) 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연차</a:t>
            </a:r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반차</a:t>
            </a:r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휴가</a:t>
            </a:r>
            <a:endParaRPr lang="en-US" altLang="ko-KR" sz="1800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en-US" altLang="ko-KR" sz="1800">
                <a:solidFill>
                  <a:schemeClr val="tx1"/>
                </a:solidFill>
                <a:latin typeface="Pretendard (본문)"/>
              </a:rPr>
              <a:t>,</a:t>
            </a:r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병가 등  </a:t>
            </a:r>
            <a:endParaRPr lang="en-US" altLang="ko-KR" sz="1800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신청 알림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0305273-5083-441C-A1EE-F0C22A436FA8}"/>
              </a:ext>
            </a:extLst>
          </p:cNvPr>
          <p:cNvSpPr/>
          <p:nvPr/>
        </p:nvSpPr>
        <p:spPr>
          <a:xfrm>
            <a:off x="9991739" y="3435892"/>
            <a:ext cx="2031163" cy="5531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메시지 </a:t>
            </a:r>
            <a:endParaRPr lang="en-US" altLang="ko-KR" sz="1800">
              <a:solidFill>
                <a:schemeClr val="tx1"/>
              </a:solidFill>
              <a:latin typeface="Pretendard (본문)"/>
            </a:endParaRPr>
          </a:p>
          <a:p>
            <a:pPr algn="ctr"/>
            <a:r>
              <a:rPr lang="ko-KR" altLang="en-US" sz="1800">
                <a:solidFill>
                  <a:schemeClr val="tx1"/>
                </a:solidFill>
                <a:latin typeface="Pretendard (본문)"/>
              </a:rPr>
              <a:t>전송 및 수신</a:t>
            </a:r>
            <a:endParaRPr lang="ko-KR" altLang="en-US">
              <a:solidFill>
                <a:schemeClr val="tx1"/>
              </a:solidFill>
              <a:latin typeface="Pretendard (본문)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18A2D6DF-8678-4F28-99F3-EAE35570FC5A}"/>
              </a:ext>
            </a:extLst>
          </p:cNvPr>
          <p:cNvCxnSpPr>
            <a:cxnSpLocks/>
            <a:stCxn id="72" idx="2"/>
            <a:endCxn id="45" idx="0"/>
          </p:cNvCxnSpPr>
          <p:nvPr/>
        </p:nvCxnSpPr>
        <p:spPr>
          <a:xfrm>
            <a:off x="1145518" y="2935330"/>
            <a:ext cx="0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876A0C00-DCE8-4057-BF03-C9FD46DE7F91}"/>
              </a:ext>
            </a:extLst>
          </p:cNvPr>
          <p:cNvCxnSpPr>
            <a:cxnSpLocks/>
          </p:cNvCxnSpPr>
          <p:nvPr/>
        </p:nvCxnSpPr>
        <p:spPr>
          <a:xfrm>
            <a:off x="2557301" y="3018989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01D0DD1-7757-49CF-9CF6-E887DFAF861B}"/>
              </a:ext>
            </a:extLst>
          </p:cNvPr>
          <p:cNvCxnSpPr>
            <a:cxnSpLocks/>
          </p:cNvCxnSpPr>
          <p:nvPr/>
        </p:nvCxnSpPr>
        <p:spPr>
          <a:xfrm>
            <a:off x="4419033" y="3018989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16DEF075-EA4E-43D2-AADF-BC179EB0B059}"/>
              </a:ext>
            </a:extLst>
          </p:cNvPr>
          <p:cNvCxnSpPr>
            <a:cxnSpLocks/>
          </p:cNvCxnSpPr>
          <p:nvPr/>
        </p:nvCxnSpPr>
        <p:spPr>
          <a:xfrm>
            <a:off x="6920560" y="3018989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0C848AAB-F5E7-4A07-8462-E7DA4F0A30E4}"/>
              </a:ext>
            </a:extLst>
          </p:cNvPr>
          <p:cNvCxnSpPr>
            <a:cxnSpLocks/>
            <a:stCxn id="76" idx="2"/>
          </p:cNvCxnSpPr>
          <p:nvPr/>
        </p:nvCxnSpPr>
        <p:spPr>
          <a:xfrm>
            <a:off x="6906191" y="3927465"/>
            <a:ext cx="14369" cy="298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DF599572-4D12-46BC-8934-9877FBE6EE50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6913378" y="4779506"/>
            <a:ext cx="7182" cy="360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952832E1-225E-414F-91A1-BF7E61D2E328}"/>
              </a:ext>
            </a:extLst>
          </p:cNvPr>
          <p:cNvCxnSpPr>
            <a:cxnSpLocks/>
          </p:cNvCxnSpPr>
          <p:nvPr/>
        </p:nvCxnSpPr>
        <p:spPr>
          <a:xfrm>
            <a:off x="8239511" y="3018989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398AB3E1-3A1A-42BE-B0D6-B4B1A22CD32E}"/>
              </a:ext>
            </a:extLst>
          </p:cNvPr>
          <p:cNvCxnSpPr>
            <a:cxnSpLocks/>
          </p:cNvCxnSpPr>
          <p:nvPr/>
        </p:nvCxnSpPr>
        <p:spPr>
          <a:xfrm>
            <a:off x="11348545" y="3018989"/>
            <a:ext cx="0" cy="420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8505729-BAAE-4B76-81C9-C8D1A9E40928}"/>
              </a:ext>
            </a:extLst>
          </p:cNvPr>
          <p:cNvSpPr/>
          <p:nvPr/>
        </p:nvSpPr>
        <p:spPr>
          <a:xfrm>
            <a:off x="1986586" y="5046322"/>
            <a:ext cx="1221520" cy="5410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(본문)"/>
              </a:rPr>
              <a:t>복지신청</a:t>
            </a:r>
            <a:endParaRPr lang="en-US" altLang="ko-KR">
              <a:solidFill>
                <a:schemeClr val="tx1"/>
              </a:solidFill>
              <a:latin typeface="Pretendard (본문)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D10F53C7-2197-44EF-AA41-5B35FC105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62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프로젝트산출물</a:t>
            </a:r>
            <a:endParaRPr lang="ko-KR" altLang="en-US" spc="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0158C50-00BA-44A4-8ED1-0BF2A25103D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4" y="975189"/>
            <a:ext cx="10683072" cy="54894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94CA23-1D57-4055-8D3A-2AE940EA2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25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CB7179-2CED-698E-7489-BBBF08E1F63C}"/>
              </a:ext>
            </a:extLst>
          </p:cNvPr>
          <p:cNvSpPr/>
          <p:nvPr/>
        </p:nvSpPr>
        <p:spPr>
          <a:xfrm>
            <a:off x="272715" y="0"/>
            <a:ext cx="802105" cy="7527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A721A3-5D9B-A549-DF5D-D0547EE5B424}"/>
              </a:ext>
            </a:extLst>
          </p:cNvPr>
          <p:cNvSpPr txBox="1"/>
          <p:nvPr/>
        </p:nvSpPr>
        <p:spPr>
          <a:xfrm>
            <a:off x="1176688" y="137160"/>
            <a:ext cx="4940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/>
              <a:t>Part 5</a:t>
            </a:r>
            <a:endParaRPr lang="ko-KR" altLang="en-US" sz="1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FEF442-2E39-E8A3-0720-B4AF147BC24A}"/>
              </a:ext>
            </a:extLst>
          </p:cNvPr>
          <p:cNvSpPr txBox="1"/>
          <p:nvPr/>
        </p:nvSpPr>
        <p:spPr>
          <a:xfrm>
            <a:off x="1176688" y="383381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pc="300"/>
              <a:t>프로젝트산출물</a:t>
            </a:r>
            <a:endParaRPr lang="ko-KR" altLang="en-US" spc="3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D662C7-6CB4-4E3F-B4AF-E8B70FE91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466" y="965445"/>
            <a:ext cx="10683067" cy="54885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FCD7C0B-ED26-4506-988D-4289B2A5A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4111" y="6577772"/>
            <a:ext cx="2647950" cy="2476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B8DA4E-C9BA-42B1-B779-3FDCD4508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350" y="6505575"/>
            <a:ext cx="32956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72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1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9CC2"/>
      </a:accent1>
      <a:accent2>
        <a:srgbClr val="91BAD0"/>
      </a:accent2>
      <a:accent3>
        <a:srgbClr val="D7DBDC"/>
      </a:accent3>
      <a:accent4>
        <a:srgbClr val="D1CCC5"/>
      </a:accent4>
      <a:accent5>
        <a:srgbClr val="F5D8D3"/>
      </a:accent5>
      <a:accent6>
        <a:srgbClr val="C6BBCA"/>
      </a:accent6>
      <a:hlink>
        <a:srgbClr val="262626"/>
      </a:hlink>
      <a:folHlink>
        <a:srgbClr val="262626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72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6C9CC2"/>
    </a:accent1>
    <a:accent2>
      <a:srgbClr val="91BAD0"/>
    </a:accent2>
    <a:accent3>
      <a:srgbClr val="D7DBDC"/>
    </a:accent3>
    <a:accent4>
      <a:srgbClr val="D1CCC5"/>
    </a:accent4>
    <a:accent5>
      <a:srgbClr val="F5D8D3"/>
    </a:accent5>
    <a:accent6>
      <a:srgbClr val="C6BBCA"/>
    </a:accent6>
    <a:hlink>
      <a:srgbClr val="262626"/>
    </a:hlink>
    <a:folHlink>
      <a:srgbClr val="26262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65405</TotalTime>
  <Words>2133</Words>
  <Application>Microsoft Office PowerPoint</Application>
  <PresentationFormat>와이드스크린</PresentationFormat>
  <Paragraphs>763</Paragraphs>
  <Slides>35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9" baseType="lpstr">
      <vt:lpstr>Apple SD Gothic Neo</vt:lpstr>
      <vt:lpstr>HY견고딕</vt:lpstr>
      <vt:lpstr>Nanum Gothic</vt:lpstr>
      <vt:lpstr>Pretendard</vt:lpstr>
      <vt:lpstr>Pretendard (본문)</vt:lpstr>
      <vt:lpstr>Pretendard Black</vt:lpstr>
      <vt:lpstr>굴림</vt:lpstr>
      <vt:lpstr>굴림체</vt:lpstr>
      <vt:lpstr>맑은 고딕</vt:lpstr>
      <vt:lpstr>바탕</vt:lpstr>
      <vt:lpstr>휴먼고딕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ezen</cp:lastModifiedBy>
  <cp:revision>137</cp:revision>
  <dcterms:created xsi:type="dcterms:W3CDTF">2022-12-21T02:15:26Z</dcterms:created>
  <dcterms:modified xsi:type="dcterms:W3CDTF">2024-12-20T01:45:58Z</dcterms:modified>
</cp:coreProperties>
</file>