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262" r:id="rId4"/>
    <p:sldId id="275" r:id="rId5"/>
    <p:sldId id="291" r:id="rId6"/>
    <p:sldId id="293" r:id="rId7"/>
    <p:sldId id="289" r:id="rId8"/>
    <p:sldId id="344" r:id="rId9"/>
    <p:sldId id="359" r:id="rId10"/>
    <p:sldId id="301" r:id="rId11"/>
    <p:sldId id="303" r:id="rId12"/>
    <p:sldId id="304" r:id="rId13"/>
    <p:sldId id="360" r:id="rId14"/>
    <p:sldId id="334" r:id="rId15"/>
    <p:sldId id="313" r:id="rId16"/>
    <p:sldId id="315" r:id="rId17"/>
    <p:sldId id="328" r:id="rId18"/>
    <p:sldId id="317" r:id="rId19"/>
    <p:sldId id="327" r:id="rId20"/>
    <p:sldId id="319" r:id="rId21"/>
    <p:sldId id="320" r:id="rId22"/>
    <p:sldId id="324" r:id="rId23"/>
    <p:sldId id="325" r:id="rId24"/>
    <p:sldId id="330" r:id="rId25"/>
    <p:sldId id="308" r:id="rId26"/>
    <p:sldId id="355" r:id="rId27"/>
    <p:sldId id="347" r:id="rId28"/>
    <p:sldId id="332" r:id="rId29"/>
    <p:sldId id="337" r:id="rId30"/>
    <p:sldId id="311" r:id="rId31"/>
    <p:sldId id="336" r:id="rId32"/>
    <p:sldId id="350" r:id="rId33"/>
    <p:sldId id="352" r:id="rId34"/>
    <p:sldId id="351" r:id="rId35"/>
    <p:sldId id="353" r:id="rId36"/>
    <p:sldId id="354" r:id="rId37"/>
    <p:sldId id="346" r:id="rId38"/>
    <p:sldId id="349" r:id="rId39"/>
    <p:sldId id="298" r:id="rId40"/>
    <p:sldId id="356" r:id="rId41"/>
    <p:sldId id="358" r:id="rId42"/>
    <p:sldId id="357" r:id="rId43"/>
    <p:sldId id="339" r:id="rId44"/>
    <p:sldId id="340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3B9"/>
    <a:srgbClr val="6C9CC2"/>
    <a:srgbClr val="F9EAE7"/>
    <a:srgbClr val="D1CCC5"/>
    <a:srgbClr val="B2AA9F"/>
    <a:srgbClr val="A2978D"/>
    <a:srgbClr val="D7DBDC"/>
    <a:srgbClr val="91BAD0"/>
    <a:srgbClr val="C6BBCA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96235" autoAdjust="0"/>
  </p:normalViewPr>
  <p:slideViewPr>
    <p:cSldViewPr snapToGrid="0" showGuides="1">
      <p:cViewPr varScale="1">
        <p:scale>
          <a:sx n="108" d="100"/>
          <a:sy n="108" d="100"/>
        </p:scale>
        <p:origin x="138" y="1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8093-4786-4163-8217-6F45FF4E2ADC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E3DA-9CFE-4B30-984E-2CD35ADFE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8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6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8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3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8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1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04574" y="2998113"/>
            <a:ext cx="3382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chemeClr val="bg1"/>
                </a:solidFill>
              </a:rPr>
              <a:t>B</a:t>
            </a:r>
            <a:r>
              <a:rPr lang="ko-KR" altLang="en-US" sz="5000" b="1">
                <a:solidFill>
                  <a:schemeClr val="bg1"/>
                </a:solidFill>
              </a:rPr>
              <a:t>팀 </a:t>
            </a:r>
            <a:r>
              <a:rPr lang="en-US" altLang="ko-KR" sz="5000" b="1">
                <a:solidFill>
                  <a:schemeClr val="bg1"/>
                </a:solidFill>
              </a:rPr>
              <a:t>Project</a:t>
            </a:r>
            <a:r>
              <a:rPr lang="en-US" altLang="ko-KR" sz="5000" b="1" dirty="0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시퀀스 다이어그램</a:t>
            </a:r>
            <a:endParaRPr lang="ko-KR" altLang="en-US" spc="3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94CA23-1D57-4055-8D3A-2AE940EA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594D0D-1F8E-4658-87A8-190354F7C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7" y="872956"/>
            <a:ext cx="11165647" cy="58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528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– </a:t>
            </a:r>
            <a:r>
              <a:rPr lang="ko-KR" altLang="en-US" spc="300">
                <a:latin typeface="Pretendard (본문)"/>
              </a:rPr>
              <a:t>유즈케이스 다이어그램</a:t>
            </a:r>
            <a:endParaRPr lang="ko-KR" altLang="en-US" spc="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662C7-6CB4-4E3F-B4AF-E8B70FE9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72" y="870691"/>
            <a:ext cx="10675055" cy="5603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CD7C0B-ED26-4506-988D-4289B2A5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B8DA4E-C9BA-42B1-B779-3FDCD450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ERD1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E578C7-817F-4981-B43D-988C792E0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20" y="764619"/>
            <a:ext cx="9752225" cy="60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ERD2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22ADAD-09D6-4DFB-9D84-506CB8E16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43" y="1023614"/>
            <a:ext cx="11060714" cy="548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7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92355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CBB8F6-D50D-48EB-8AEA-16AE67D4EF16}"/>
              </a:ext>
            </a:extLst>
          </p:cNvPr>
          <p:cNvGrpSpPr/>
          <p:nvPr/>
        </p:nvGrpSpPr>
        <p:grpSpPr>
          <a:xfrm>
            <a:off x="639504" y="1044000"/>
            <a:ext cx="7216023" cy="5533772"/>
            <a:chOff x="222250" y="803275"/>
            <a:chExt cx="7013575" cy="5251450"/>
          </a:xfrm>
        </p:grpSpPr>
        <p:pic>
          <p:nvPicPr>
            <p:cNvPr id="13" name="그림 17">
              <a:extLst>
                <a:ext uri="{FF2B5EF4-FFF2-40B4-BE49-F238E27FC236}">
                  <a16:creationId xmlns:a16="http://schemas.microsoft.com/office/drawing/2014/main" id="{72E32BD6-167A-4A36-9C01-1CE3F067E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0" y="803275"/>
              <a:ext cx="7013575" cy="525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9067CD34-D1E0-4F51-99FC-1C525EBF6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456" y="3125175"/>
              <a:ext cx="2510576" cy="695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혁신을 이끌어가는  </a:t>
              </a:r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우리는 </a:t>
              </a:r>
              <a:r>
                <a:rPr lang="en-US" altLang="ko-KR" sz="1200">
                  <a:solidFill>
                    <a:schemeClr val="bg1"/>
                  </a:solidFill>
                </a:rPr>
                <a:t>EZEN – ICONIC </a:t>
              </a:r>
              <a:r>
                <a:rPr lang="ko-KR" altLang="en-US" sz="1200">
                  <a:solidFill>
                    <a:schemeClr val="bg1"/>
                  </a:solidFill>
                </a:rPr>
                <a:t>입니다</a:t>
              </a:r>
              <a:r>
                <a:rPr lang="en-US" altLang="ko-KR" sz="120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en-US" altLang="ko-KR" sz="120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로그인하기</a:t>
              </a:r>
              <a:endParaRPr lang="en-US" altLang="ko-KR" sz="12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65F0C099-AD15-4D56-B5EF-B612F898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7075"/>
              </p:ext>
            </p:extLst>
          </p:nvPr>
        </p:nvGraphicFramePr>
        <p:xfrm>
          <a:off x="8088395" y="2931291"/>
          <a:ext cx="4103604" cy="418818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68" marB="3606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화면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열림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75">
            <a:extLst>
              <a:ext uri="{FF2B5EF4-FFF2-40B4-BE49-F238E27FC236}">
                <a16:creationId xmlns:a16="http://schemas.microsoft.com/office/drawing/2014/main" id="{B464E320-C77F-4821-BE09-C74FABD8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842" y="2114258"/>
            <a:ext cx="1035946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서비스</a:t>
            </a:r>
            <a:r>
              <a:rPr lang="en-US" altLang="ko-KR" sz="800">
                <a:solidFill>
                  <a:schemeClr val="tx2"/>
                </a:solidFill>
                <a:latin typeface="Pretendard (본문)"/>
              </a:rPr>
              <a:t>1</a:t>
            </a:r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방 메인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5DF1D4BC-7BFA-40B1-8052-D848700C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220" y="4004316"/>
            <a:ext cx="215900" cy="1611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23" name="Group 399">
            <a:extLst>
              <a:ext uri="{FF2B5EF4-FFF2-40B4-BE49-F238E27FC236}">
                <a16:creationId xmlns:a16="http://schemas.microsoft.com/office/drawing/2014/main" id="{B286128D-4893-4807-BAA9-8BC185C5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61086"/>
              </p:ext>
            </p:extLst>
          </p:nvPr>
        </p:nvGraphicFramePr>
        <p:xfrm>
          <a:off x="8088395" y="1015603"/>
          <a:ext cx="4103605" cy="1407698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0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3C654E-C6F9-403B-9418-14FC3387991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E1081-BEAA-41D9-B658-79ACE4CEB59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기능 설계</a:t>
            </a:r>
            <a:endParaRPr lang="ko-KR" altLang="en-US" spc="3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7ADC8E-F7FF-4922-9AF7-57A468A5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81206BF3-518B-4712-A298-142DDBFAFD16}"/>
              </a:ext>
            </a:extLst>
          </p:cNvPr>
          <p:cNvGrpSpPr>
            <a:grpSpLocks/>
          </p:cNvGrpSpPr>
          <p:nvPr/>
        </p:nvGrpSpPr>
        <p:grpSpPr bwMode="auto">
          <a:xfrm>
            <a:off x="663829" y="1044000"/>
            <a:ext cx="7185438" cy="5533772"/>
            <a:chOff x="353961" y="334808"/>
            <a:chExt cx="8375206" cy="6228223"/>
          </a:xfrm>
        </p:grpSpPr>
        <p:pic>
          <p:nvPicPr>
            <p:cNvPr id="25" name="그림 23">
              <a:extLst>
                <a:ext uri="{FF2B5EF4-FFF2-40B4-BE49-F238E27FC236}">
                  <a16:creationId xmlns:a16="http://schemas.microsoft.com/office/drawing/2014/main" id="{5FC5D6A0-EF50-441B-AB4F-273E2697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61" y="334808"/>
              <a:ext cx="8375206" cy="622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그림 24">
              <a:extLst>
                <a:ext uri="{FF2B5EF4-FFF2-40B4-BE49-F238E27FC236}">
                  <a16:creationId xmlns:a16="http://schemas.microsoft.com/office/drawing/2014/main" id="{36A79FBB-C309-4627-A201-203D8E6E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691" y="2050373"/>
              <a:ext cx="2482059" cy="2506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8" name="Group 399">
            <a:extLst>
              <a:ext uri="{FF2B5EF4-FFF2-40B4-BE49-F238E27FC236}">
                <a16:creationId xmlns:a16="http://schemas.microsoft.com/office/drawing/2014/main" id="{939B3992-EE7A-4343-846A-9E3BC945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8737"/>
              </p:ext>
            </p:extLst>
          </p:nvPr>
        </p:nvGraphicFramePr>
        <p:xfrm>
          <a:off x="8088394" y="2914095"/>
          <a:ext cx="4103605" cy="1146244"/>
        </p:xfrm>
        <a:graphic>
          <a:graphicData uri="http://schemas.openxmlformats.org/drawingml/2006/table">
            <a:tbl>
              <a:tblPr/>
              <a:tblGrid>
                <a:gridCol w="396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7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59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6" marB="3598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81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회사 지정 아이디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73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진행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데이터 확인되면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index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변경 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586C3BB-5AD6-473A-BC3B-D8309A5F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42702"/>
              </p:ext>
            </p:extLst>
          </p:nvPr>
        </p:nvGraphicFramePr>
        <p:xfrm>
          <a:off x="8093043" y="1007268"/>
          <a:ext cx="4088565" cy="1416030"/>
        </p:xfrm>
        <a:graphic>
          <a:graphicData uri="http://schemas.openxmlformats.org/drawingml/2006/table">
            <a:tbl>
              <a:tblPr/>
              <a:tblGrid>
                <a:gridCol w="104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95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83127" marR="83127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A917486E-C03B-4490-95F4-322B2539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2914095"/>
            <a:ext cx="287338" cy="2309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DBD6D01-7A01-4B5F-9BF8-1F93FE5B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66" y="3558485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2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6CE57961-5123-4754-B7E5-546FABD2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916" y="4442604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3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7047346D-863D-4C4E-8C34-466BB237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681" y="4427028"/>
            <a:ext cx="215900" cy="15620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08C814-8227-4C75-8F09-8F712E267E4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6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0F05A-DC31-4981-80E1-3B99851119D1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EC6D89-504A-4401-A72A-951AB17E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F9836E-749D-47E2-B3BB-D826FC43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5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51">
            <a:extLst>
              <a:ext uri="{FF2B5EF4-FFF2-40B4-BE49-F238E27FC236}">
                <a16:creationId xmlns:a16="http://schemas.microsoft.com/office/drawing/2014/main" id="{3CA05589-591E-448A-8351-2B3CB762FC7C}"/>
              </a:ext>
            </a:extLst>
          </p:cNvPr>
          <p:cNvGrpSpPr>
            <a:grpSpLocks/>
          </p:cNvGrpSpPr>
          <p:nvPr/>
        </p:nvGrpSpPr>
        <p:grpSpPr bwMode="auto">
          <a:xfrm>
            <a:off x="673767" y="1027642"/>
            <a:ext cx="7183438" cy="5550129"/>
            <a:chOff x="157316" y="88492"/>
            <a:chExt cx="8829368" cy="6622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B9C2E-A547-41B7-A1A0-69FBB183831C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E36E623-9B06-4E20-9170-BC19B79202DE}"/>
                </a:ext>
              </a:extLst>
            </p:cNvPr>
            <p:cNvSpPr/>
            <p:nvPr/>
          </p:nvSpPr>
          <p:spPr>
            <a:xfrm>
              <a:off x="3259790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FFF585-37EF-48EC-A2A2-9925541FA1D7}"/>
                </a:ext>
              </a:extLst>
            </p:cNvPr>
            <p:cNvSpPr/>
            <p:nvPr/>
          </p:nvSpPr>
          <p:spPr>
            <a:xfrm>
              <a:off x="7304714" y="108009"/>
              <a:ext cx="1672213" cy="29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0BC7E6-8499-4A93-AF03-B6DEB8E9EEB2}"/>
                </a:ext>
              </a:extLst>
            </p:cNvPr>
            <p:cNvSpPr/>
            <p:nvPr/>
          </p:nvSpPr>
          <p:spPr>
            <a:xfrm>
              <a:off x="516344" y="2445654"/>
              <a:ext cx="8111310" cy="41180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공지사항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사내 커뮤니티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나의 부서 업무상황</a:t>
              </a:r>
            </a:p>
          </p:txBody>
        </p:sp>
        <p:pic>
          <p:nvPicPr>
            <p:cNvPr id="13" name="그림 57">
              <a:extLst>
                <a:ext uri="{FF2B5EF4-FFF2-40B4-BE49-F238E27FC236}">
                  <a16:creationId xmlns:a16="http://schemas.microsoft.com/office/drawing/2014/main" id="{6980F7A0-5505-4383-94EB-FDE632F34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770" y="725043"/>
              <a:ext cx="1137282" cy="15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58">
              <a:extLst>
                <a:ext uri="{FF2B5EF4-FFF2-40B4-BE49-F238E27FC236}">
                  <a16:creationId xmlns:a16="http://schemas.microsoft.com/office/drawing/2014/main" id="{793E4298-6F75-4A8B-9198-D8752449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276" y="2282266"/>
              <a:ext cx="13789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6C00A87-3BBF-4F6B-9CC7-DED8CD99D30D}"/>
                </a:ext>
              </a:extLst>
            </p:cNvPr>
            <p:cNvSpPr/>
            <p:nvPr/>
          </p:nvSpPr>
          <p:spPr>
            <a:xfrm>
              <a:off x="4307607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69BB839-7908-4276-A0DC-C71B8488C153}"/>
                </a:ext>
              </a:extLst>
            </p:cNvPr>
            <p:cNvSpPr/>
            <p:nvPr/>
          </p:nvSpPr>
          <p:spPr>
            <a:xfrm>
              <a:off x="5355423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9CE25B-A053-4634-851B-90CB179283EA}"/>
                </a:ext>
              </a:extLst>
            </p:cNvPr>
            <p:cNvSpPr/>
            <p:nvPr/>
          </p:nvSpPr>
          <p:spPr>
            <a:xfrm>
              <a:off x="395367" y="625202"/>
              <a:ext cx="2602956" cy="151254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8A234DA-7B28-4959-B9A7-74D8F82488D7}"/>
                </a:ext>
              </a:extLst>
            </p:cNvPr>
            <p:cNvSpPr/>
            <p:nvPr/>
          </p:nvSpPr>
          <p:spPr>
            <a:xfrm>
              <a:off x="6403240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관리자</a:t>
              </a:r>
              <a:endParaRPr lang="ko-KR" altLang="en-US" sz="9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1E3ECEF-6B04-402E-BB04-694E3660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7033" y="800334"/>
              <a:ext cx="865003" cy="86500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E1EFA-E034-4AFA-A1E4-824FA34D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4925" y="797724"/>
              <a:ext cx="865002" cy="867613"/>
            </a:xfrm>
            <a:prstGeom prst="ellipse">
              <a:avLst/>
            </a:prstGeom>
            <a:ln w="3175" cap="rnd">
              <a:noFill/>
            </a:ln>
            <a:effectLst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82429A7-267A-4DA1-B461-A813B844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46895" y="807766"/>
              <a:ext cx="840656" cy="847528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925C35A-CC5C-4633-A543-D104E8B0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6390705" y="814888"/>
              <a:ext cx="852831" cy="833284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CC2DBF5-4958-40C0-BCC8-CEA0FF92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36661" y="725044"/>
              <a:ext cx="347697" cy="38108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그림 68">
              <a:extLst>
                <a:ext uri="{FF2B5EF4-FFF2-40B4-BE49-F238E27FC236}">
                  <a16:creationId xmlns:a16="http://schemas.microsoft.com/office/drawing/2014/main" id="{217F1D5F-3535-42A2-8706-278F36EC4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538" y="3045897"/>
              <a:ext cx="7931282" cy="150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48">
            <a:extLst>
              <a:ext uri="{FF2B5EF4-FFF2-40B4-BE49-F238E27FC236}">
                <a16:creationId xmlns:a16="http://schemas.microsoft.com/office/drawing/2014/main" id="{539CCB90-1813-4A76-B296-FBD3A29B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30" name="Rectangle 175">
            <a:extLst>
              <a:ext uri="{FF2B5EF4-FFF2-40B4-BE49-F238E27FC236}">
                <a16:creationId xmlns:a16="http://schemas.microsoft.com/office/drawing/2014/main" id="{ADFF89EC-8FE0-4330-B007-C3F015A1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751D363A-5250-4E98-92B5-0AE4F191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65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A907A31F-C049-4AB7-B47E-97B6AEE7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9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37B90BE2-C206-4C7A-8D30-A6C067F2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5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0E8CCCC-7F19-4126-BE79-4DA49FCA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F18CC950-EBBB-4AF4-AB3E-EFA42FAB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753" y="1548856"/>
            <a:ext cx="215900" cy="1468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E594C22D-7653-4FDB-94EA-284A2877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80" y="84849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0DB31CFC-6416-4D37-9E94-0EE0CD70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10" y="849507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A0996C73-9985-4E10-92E5-C05BD395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981" y="2754184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F907918D-532C-471C-831E-92B971B6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4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A4BFB09A-E7B6-45FF-9EDD-40CDA038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25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AB8897E8-4E04-47E2-95FC-2B3E0CF5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437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0E1B268A-94EA-453D-8932-29AA25CA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17" y="331408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46" name="Group 399">
            <a:extLst>
              <a:ext uri="{FF2B5EF4-FFF2-40B4-BE49-F238E27FC236}">
                <a16:creationId xmlns:a16="http://schemas.microsoft.com/office/drawing/2014/main" id="{D7516A78-9D9C-4B84-B24B-550B7775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8318"/>
              </p:ext>
            </p:extLst>
          </p:nvPr>
        </p:nvGraphicFramePr>
        <p:xfrm>
          <a:off x="8101578" y="2931513"/>
          <a:ext cx="4090421" cy="3231162"/>
        </p:xfrm>
        <a:graphic>
          <a:graphicData uri="http://schemas.openxmlformats.org/drawingml/2006/table">
            <a:tbl>
              <a:tblPr/>
              <a:tblGrid>
                <a:gridCol w="394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5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권한인 사람만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오픈되는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근무관련 결제 처리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34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71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71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3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7" name="Group 399">
            <a:extLst>
              <a:ext uri="{FF2B5EF4-FFF2-40B4-BE49-F238E27FC236}">
                <a16:creationId xmlns:a16="http://schemas.microsoft.com/office/drawing/2014/main" id="{091EA52B-CB44-4128-B5D8-5D4F3F21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16881"/>
              </p:ext>
            </p:extLst>
          </p:nvPr>
        </p:nvGraphicFramePr>
        <p:xfrm>
          <a:off x="8104744" y="996344"/>
          <a:ext cx="4087256" cy="1387486"/>
        </p:xfrm>
        <a:graphic>
          <a:graphicData uri="http://schemas.openxmlformats.org/drawingml/2006/table">
            <a:tbl>
              <a:tblPr/>
              <a:tblGrid>
                <a:gridCol w="1043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Rectangle 191">
            <a:extLst>
              <a:ext uri="{FF2B5EF4-FFF2-40B4-BE49-F238E27FC236}">
                <a16:creationId xmlns:a16="http://schemas.microsoft.com/office/drawing/2014/main" id="{FD158856-8ED8-4206-9078-25F7C139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53" y="156314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6B3A8B-F658-44FA-A5D3-CFA67BB793A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756FCFE-8D4B-4620-8813-D877DBB0DB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22D85B5-6746-4DCB-B3D3-A41F346A0F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92BE214-1B4A-48EC-9B7C-2DD07722114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56811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30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3347491" y="2823410"/>
            <a:ext cx="5497019" cy="46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AWS</a:t>
            </a:r>
            <a:r>
              <a:rPr lang="ko-KR" altLang="en-US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활용한 자바 스프링 기반 풀스택 개발자 양성</a:t>
            </a:r>
            <a:endParaRPr lang="ko-KR" altLang="en-US" sz="1800" kern="0" spc="0">
              <a:solidFill>
                <a:schemeClr val="bg1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1733270" y="3438435"/>
            <a:ext cx="872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kern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사내 근무 관리 및 커뮤니티 시스템개발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45837A1B-46C6-4ACA-8A74-660E1DFA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11" name="Rectangle 175">
            <a:extLst>
              <a:ext uri="{FF2B5EF4-FFF2-40B4-BE49-F238E27FC236}">
                <a16:creationId xmlns:a16="http://schemas.microsoft.com/office/drawing/2014/main" id="{9EFC211E-061E-4F74-8C7C-0C922252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0D3BDFC9-2958-4B84-AD3B-98E2925A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71273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288EE-5962-473A-9BDB-66E881423F08}"/>
              </a:ext>
            </a:extLst>
          </p:cNvPr>
          <p:cNvSpPr/>
          <p:nvPr/>
        </p:nvSpPr>
        <p:spPr bwMode="auto">
          <a:xfrm>
            <a:off x="673420" y="1016832"/>
            <a:ext cx="7183784" cy="5560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4C877C-FD4A-459B-A004-594287E2B4B3}"/>
              </a:ext>
            </a:extLst>
          </p:cNvPr>
          <p:cNvSpPr/>
          <p:nvPr/>
        </p:nvSpPr>
        <p:spPr bwMode="auto">
          <a:xfrm>
            <a:off x="3299506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54CFA-5955-489E-8381-4518E89BEA32}"/>
              </a:ext>
            </a:extLst>
          </p:cNvPr>
          <p:cNvSpPr/>
          <p:nvPr/>
        </p:nvSpPr>
        <p:spPr bwMode="auto">
          <a:xfrm>
            <a:off x="6489249" y="1033501"/>
            <a:ext cx="1359880" cy="243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60500-A505-4B7F-957A-3BBC0F8EE66B}"/>
              </a:ext>
            </a:extLst>
          </p:cNvPr>
          <p:cNvSpPr/>
          <p:nvPr/>
        </p:nvSpPr>
        <p:spPr bwMode="auto">
          <a:xfrm>
            <a:off x="910719" y="2845476"/>
            <a:ext cx="6599133" cy="34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19" name="그림 20">
            <a:extLst>
              <a:ext uri="{FF2B5EF4-FFF2-40B4-BE49-F238E27FC236}">
                <a16:creationId xmlns:a16="http://schemas.microsoft.com/office/drawing/2014/main" id="{AC3FB60D-B5F5-490E-97E7-BD3DAC61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18" y="3265332"/>
            <a:ext cx="6599133" cy="17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21">
            <a:extLst>
              <a:ext uri="{FF2B5EF4-FFF2-40B4-BE49-F238E27FC236}">
                <a16:creationId xmlns:a16="http://schemas.microsoft.com/office/drawing/2014/main" id="{6C317FAC-FC63-4FC2-9CD7-BA4A9CD9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87" y="1433153"/>
            <a:ext cx="925320" cy="126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2">
            <a:extLst>
              <a:ext uri="{FF2B5EF4-FFF2-40B4-BE49-F238E27FC236}">
                <a16:creationId xmlns:a16="http://schemas.microsoft.com/office/drawing/2014/main" id="{254019A9-4670-4E35-8C87-83C2698F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02" y="2743279"/>
            <a:ext cx="1121967" cy="19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34537E-BD4F-47FD-932A-32C94CFF25B8}"/>
              </a:ext>
            </a:extLst>
          </p:cNvPr>
          <p:cNvSpPr/>
          <p:nvPr/>
        </p:nvSpPr>
        <p:spPr bwMode="auto">
          <a:xfrm>
            <a:off x="4405822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79D2B-F315-46C8-8C19-CDEF337EA2E0}"/>
              </a:ext>
            </a:extLst>
          </p:cNvPr>
          <p:cNvSpPr/>
          <p:nvPr/>
        </p:nvSpPr>
        <p:spPr bwMode="auto">
          <a:xfrm>
            <a:off x="5495987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512682-0119-4FA7-A076-05216F7C888B}"/>
              </a:ext>
            </a:extLst>
          </p:cNvPr>
          <p:cNvSpPr/>
          <p:nvPr/>
        </p:nvSpPr>
        <p:spPr bwMode="auto">
          <a:xfrm>
            <a:off x="786474" y="1425235"/>
            <a:ext cx="2117342" cy="12702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AACD9D2-DF30-437D-93EE-70138C618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09312" y="1551386"/>
            <a:ext cx="282895" cy="3200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7B33ACF0-40DD-47B2-A3FB-FC6CFD85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9" y="4927187"/>
            <a:ext cx="6599803" cy="1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91">
            <a:extLst>
              <a:ext uri="{FF2B5EF4-FFF2-40B4-BE49-F238E27FC236}">
                <a16:creationId xmlns:a16="http://schemas.microsoft.com/office/drawing/2014/main" id="{B04FF0C3-25AC-42EA-8299-EE68AEB5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2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191">
            <a:extLst>
              <a:ext uri="{FF2B5EF4-FFF2-40B4-BE49-F238E27FC236}">
                <a16:creationId xmlns:a16="http://schemas.microsoft.com/office/drawing/2014/main" id="{AFDD0585-42A0-47AD-BB44-6CA07F49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07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191">
            <a:extLst>
              <a:ext uri="{FF2B5EF4-FFF2-40B4-BE49-F238E27FC236}">
                <a16:creationId xmlns:a16="http://schemas.microsoft.com/office/drawing/2014/main" id="{702CA3FD-CFB5-4363-8E58-7E1853AC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191">
            <a:extLst>
              <a:ext uri="{FF2B5EF4-FFF2-40B4-BE49-F238E27FC236}">
                <a16:creationId xmlns:a16="http://schemas.microsoft.com/office/drawing/2014/main" id="{A5123BF4-EBBB-4BEB-B5C8-1C58E993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3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9761CD69-E7E9-44EF-8D35-ED1B1E5B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20" y="1431737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6191B0E9-CD50-4C3C-AC53-C1A67E57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00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65D1AABB-A993-4BF0-8838-314B78DB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97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982D57ED-9A46-454E-BD1B-77CB3EB3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59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9DF42B03-8A82-4802-927D-15986656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7" y="4890121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B2D6D357-FF67-4F30-875D-C3E8F8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95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D77B823B-2D36-44E2-8CCE-44D8EFB0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8" y="2726912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1471C391-B3A8-48DE-B8C3-4CD968E1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19731"/>
              </p:ext>
            </p:extLst>
          </p:nvPr>
        </p:nvGraphicFramePr>
        <p:xfrm>
          <a:off x="8104120" y="2944727"/>
          <a:ext cx="4083456" cy="3154367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총 근무시간 그래프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E682A722-BEB8-4723-9C52-57B17C8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976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7D5CDE19-030C-4BF6-9726-4471E23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28" y="3275701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7C8677-F52F-4C1D-B5F5-75A03800DB2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E6E1AD1-6828-4019-A988-1DF817591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D499AD3-C7EE-46F2-8322-D4DF58470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E9A1538-36B9-46E5-95C4-C729AD7A415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0869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417678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674C5-933C-4B6B-9025-C69D9FD61249}"/>
              </a:ext>
            </a:extLst>
          </p:cNvPr>
          <p:cNvSpPr/>
          <p:nvPr/>
        </p:nvSpPr>
        <p:spPr>
          <a:xfrm>
            <a:off x="673420" y="998460"/>
            <a:ext cx="7183786" cy="5579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EBA0EFD3-F7B3-4668-A897-210FB260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07132"/>
              </p:ext>
            </p:extLst>
          </p:nvPr>
        </p:nvGraphicFramePr>
        <p:xfrm>
          <a:off x="8092818" y="2934841"/>
          <a:ext cx="4099181" cy="1131187"/>
        </p:xfrm>
        <a:graphic>
          <a:graphicData uri="http://schemas.openxmlformats.org/drawingml/2006/table">
            <a:tbl>
              <a:tblPr/>
              <a:tblGrid>
                <a:gridCol w="39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9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0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목록으로 이동할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댓글을 입력할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댓글에서도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공격을 막기 위해 필터를 사용했음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399">
            <a:extLst>
              <a:ext uri="{FF2B5EF4-FFF2-40B4-BE49-F238E27FC236}">
                <a16:creationId xmlns:a16="http://schemas.microsoft.com/office/drawing/2014/main" id="{09A0695C-2BD3-4B8D-BEAD-3F4C99EAD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65637"/>
              </p:ext>
            </p:extLst>
          </p:nvPr>
        </p:nvGraphicFramePr>
        <p:xfrm>
          <a:off x="8093904" y="998460"/>
          <a:ext cx="4098096" cy="1387486"/>
        </p:xfrm>
        <a:graphic>
          <a:graphicData uri="http://schemas.openxmlformats.org/drawingml/2006/table">
            <a:tbl>
              <a:tblPr/>
              <a:tblGrid>
                <a:gridCol w="1046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10BEF76-E1E4-4EA6-B728-D9BEF76DC111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D69419-B771-4B61-8F5C-C14B39ADD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B507577-800B-4276-BA7E-EA99E1E41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458F865-7B37-4E38-A053-BC17E1D1285B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6C6E78-3402-4329-A660-AF79C78F8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03" y="1019064"/>
            <a:ext cx="7163003" cy="5558707"/>
          </a:xfrm>
          <a:prstGeom prst="rect">
            <a:avLst/>
          </a:prstGeom>
        </p:spPr>
      </p:pic>
      <p:sp>
        <p:nvSpPr>
          <p:cNvPr id="44" name="Rectangle 191">
            <a:extLst>
              <a:ext uri="{FF2B5EF4-FFF2-40B4-BE49-F238E27FC236}">
                <a16:creationId xmlns:a16="http://schemas.microsoft.com/office/drawing/2014/main" id="{90058089-F016-4A2C-B75E-0EE195104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94" y="269785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417E274F-9C8E-4537-A4CD-D190C5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669" y="4021999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" name="Rectangle 191">
            <a:extLst>
              <a:ext uri="{FF2B5EF4-FFF2-40B4-BE49-F238E27FC236}">
                <a16:creationId xmlns:a16="http://schemas.microsoft.com/office/drawing/2014/main" id="{C4A9A78D-84B8-4D3D-BDE8-2B35467C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70" y="4456133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Rectangle 191">
            <a:extLst>
              <a:ext uri="{FF2B5EF4-FFF2-40B4-BE49-F238E27FC236}">
                <a16:creationId xmlns:a16="http://schemas.microsoft.com/office/drawing/2014/main" id="{6BFA3136-8ECA-4EAB-BAF8-4BD4368A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20" y="5859540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184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6E2C6-3286-41B6-A5B2-2F5E0357356F}"/>
              </a:ext>
            </a:extLst>
          </p:cNvPr>
          <p:cNvSpPr/>
          <p:nvPr/>
        </p:nvSpPr>
        <p:spPr>
          <a:xfrm>
            <a:off x="680420" y="1008507"/>
            <a:ext cx="7176784" cy="556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8" name="Group 399">
            <a:extLst>
              <a:ext uri="{FF2B5EF4-FFF2-40B4-BE49-F238E27FC236}">
                <a16:creationId xmlns:a16="http://schemas.microsoft.com/office/drawing/2014/main" id="{801951D0-DE56-41DE-9DEA-A48F50CF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62358"/>
              </p:ext>
            </p:extLst>
          </p:nvPr>
        </p:nvGraphicFramePr>
        <p:xfrm>
          <a:off x="8112336" y="2931854"/>
          <a:ext cx="4070786" cy="977900"/>
        </p:xfrm>
        <a:graphic>
          <a:graphicData uri="http://schemas.openxmlformats.org/drawingml/2006/table">
            <a:tbl>
              <a:tblPr/>
              <a:tblGrid>
                <a:gridCol w="39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05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3" marB="3600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Xss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공격을 막기 위해 필터를 사용한 것을 알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2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글을 쓴 작성자를 알 수 있음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글 쓴 시간을 알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399">
            <a:extLst>
              <a:ext uri="{FF2B5EF4-FFF2-40B4-BE49-F238E27FC236}">
                <a16:creationId xmlns:a16="http://schemas.microsoft.com/office/drawing/2014/main" id="{0B0667EE-4E42-4D88-8026-DC3BA516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86246"/>
              </p:ext>
            </p:extLst>
          </p:nvPr>
        </p:nvGraphicFramePr>
        <p:xfrm>
          <a:off x="8107590" y="1008506"/>
          <a:ext cx="4103605" cy="1387486"/>
        </p:xfrm>
        <a:graphic>
          <a:graphicData uri="http://schemas.openxmlformats.org/drawingml/2006/table">
            <a:tbl>
              <a:tblPr/>
              <a:tblGrid>
                <a:gridCol w="1048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928D33C4-E560-4BC0-9783-5647DD2AB88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8990FA7-9C7F-46FE-BD90-DAFF8DD51C79}"/>
              </a:ext>
            </a:extLst>
          </p:cNvPr>
          <p:cNvCxnSpPr/>
          <p:nvPr/>
        </p:nvCxnSpPr>
        <p:spPr>
          <a:xfrm>
            <a:off x="8088395" y="2931854"/>
            <a:ext cx="4046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7BCB68F4-CB96-480C-9C7C-14F508A9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0DE39475-089E-4AB6-89B4-94E15C4DC9E1}"/>
              </a:ext>
            </a:extLst>
          </p:cNvPr>
          <p:cNvSpPr/>
          <p:nvPr/>
        </p:nvSpPr>
        <p:spPr>
          <a:xfrm>
            <a:off x="3357917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A108C2-BE22-42F3-B85F-D8116D08C8EB}"/>
              </a:ext>
            </a:extLst>
          </p:cNvPr>
          <p:cNvSpPr/>
          <p:nvPr/>
        </p:nvSpPr>
        <p:spPr>
          <a:xfrm>
            <a:off x="6487321" y="1017510"/>
            <a:ext cx="1360554" cy="2459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52BD5F-A8E1-4AC4-A6FA-8146FF4FAC92}"/>
              </a:ext>
            </a:extLst>
          </p:cNvPr>
          <p:cNvSpPr/>
          <p:nvPr/>
        </p:nvSpPr>
        <p:spPr>
          <a:xfrm>
            <a:off x="1003747" y="3079476"/>
            <a:ext cx="6599557" cy="3571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69" name="그림 57">
            <a:extLst>
              <a:ext uri="{FF2B5EF4-FFF2-40B4-BE49-F238E27FC236}">
                <a16:creationId xmlns:a16="http://schemas.microsoft.com/office/drawing/2014/main" id="{BF565DAC-954B-4953-B737-DFB8CFD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13" y="1528489"/>
            <a:ext cx="925557" cy="13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8">
            <a:extLst>
              <a:ext uri="{FF2B5EF4-FFF2-40B4-BE49-F238E27FC236}">
                <a16:creationId xmlns:a16="http://schemas.microsoft.com/office/drawing/2014/main" id="{A77A8E81-BF7D-4C83-9656-2C7562A7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80" y="2795314"/>
            <a:ext cx="11224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0DF58C7-1EDE-467F-ADFD-928FB5DC3226}"/>
              </a:ext>
            </a:extLst>
          </p:cNvPr>
          <p:cNvSpPr/>
          <p:nvPr/>
        </p:nvSpPr>
        <p:spPr>
          <a:xfrm>
            <a:off x="4210404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90DC299-D4DA-4C4F-810D-81E0D8A5F0B1}"/>
              </a:ext>
            </a:extLst>
          </p:cNvPr>
          <p:cNvSpPr/>
          <p:nvPr/>
        </p:nvSpPr>
        <p:spPr>
          <a:xfrm>
            <a:off x="5062892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7AFB4F-933C-48FD-90C8-2B6E651BE599}"/>
              </a:ext>
            </a:extLst>
          </p:cNvPr>
          <p:cNvSpPr/>
          <p:nvPr/>
        </p:nvSpPr>
        <p:spPr>
          <a:xfrm>
            <a:off x="992095" y="1447526"/>
            <a:ext cx="2117828" cy="13117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9AF4F9E-BC31-48EC-B092-E066A57952A0}"/>
              </a:ext>
            </a:extLst>
          </p:cNvPr>
          <p:cNvSpPr/>
          <p:nvPr/>
        </p:nvSpPr>
        <p:spPr>
          <a:xfrm>
            <a:off x="5915379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관리자</a:t>
            </a:r>
            <a:endParaRPr lang="ko-KR" altLang="en-US" sz="9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3D901BC-F2FA-4EFF-8512-024298231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677" y="1589534"/>
            <a:ext cx="703813" cy="7503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3074BE2-C948-4264-A2F3-98B95031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257" y="1587409"/>
            <a:ext cx="703812" cy="752655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B9382EB-C2A4-413D-B959-FB1D28078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642" y="1595581"/>
            <a:ext cx="684004" cy="735232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5B8D29B-4358-42E3-B37E-95A95CE0A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905657" y="1601374"/>
            <a:ext cx="693909" cy="722875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408F057-1447-48B3-B079-641889CA3C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0093" y="1528277"/>
            <a:ext cx="282905" cy="3305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67C7CF0-6F73-42EA-B853-5D65498E19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E5E7EE-AC80-4EC1-ACCF-BC8A3D6F8EC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1E8A40-919A-49CC-9A46-3BE76B7CB7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811" y="3653189"/>
            <a:ext cx="7157064" cy="2924583"/>
          </a:xfrm>
          <a:prstGeom prst="rect">
            <a:avLst/>
          </a:prstGeom>
        </p:spPr>
      </p:pic>
      <p:sp>
        <p:nvSpPr>
          <p:cNvPr id="52" name="Rectangle 191">
            <a:extLst>
              <a:ext uri="{FF2B5EF4-FFF2-40B4-BE49-F238E27FC236}">
                <a16:creationId xmlns:a16="http://schemas.microsoft.com/office/drawing/2014/main" id="{148E8316-F7B4-42A5-8C7E-6E378366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034" y="420572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Rectangle 191">
            <a:extLst>
              <a:ext uri="{FF2B5EF4-FFF2-40B4-BE49-F238E27FC236}">
                <a16:creationId xmlns:a16="http://schemas.microsoft.com/office/drawing/2014/main" id="{FA0910FB-27E9-4B31-9098-B3021E9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08" y="3715657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Rectangle 191">
            <a:extLst>
              <a:ext uri="{FF2B5EF4-FFF2-40B4-BE49-F238E27FC236}">
                <a16:creationId xmlns:a16="http://schemas.microsoft.com/office/drawing/2014/main" id="{07622DF4-128D-4DC9-8A69-27C37DB0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56776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7636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업무상황</a:t>
            </a:r>
          </a:p>
        </p:txBody>
      </p:sp>
    </p:spTree>
    <p:extLst>
      <p:ext uri="{BB962C8B-B14F-4D97-AF65-F5344CB8AC3E}">
        <p14:creationId xmlns:p14="http://schemas.microsoft.com/office/powerpoint/2010/main" val="283439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5B14-5B7C-4CB3-8186-FE6454BB16D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F00A47-7934-44D5-83F1-399B5D7BDCEF}"/>
              </a:ext>
            </a:extLst>
          </p:cNvPr>
          <p:cNvCxnSpPr>
            <a:cxnSpLocks/>
          </p:cNvCxnSpPr>
          <p:nvPr/>
        </p:nvCxnSpPr>
        <p:spPr>
          <a:xfrm>
            <a:off x="8079517" y="1007268"/>
            <a:ext cx="41036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C0682CA5-741F-4579-B753-87779DC8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76682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B3E14D5-FA5A-4149-B4F9-35CE136A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9073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날짜를 확인할 수 있으며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추가 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생성되어있는 일정을 클릭하여 수정 및 삭제 가능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여러 일정을 생성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삭제 가능함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6DB6E069-7923-42BA-9367-78A6A186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15903CAE-9091-4DE8-8FC7-FBB6716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EC0834-3ACF-44AE-B111-458C6F95C591}"/>
              </a:ext>
            </a:extLst>
          </p:cNvPr>
          <p:cNvGrpSpPr/>
          <p:nvPr/>
        </p:nvGrpSpPr>
        <p:grpSpPr>
          <a:xfrm>
            <a:off x="671915" y="1007269"/>
            <a:ext cx="7185290" cy="5596736"/>
            <a:chOff x="671915" y="1007269"/>
            <a:chExt cx="7185290" cy="559673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A898CF-54C4-474F-A643-5B9549C21D94}"/>
                </a:ext>
              </a:extLst>
            </p:cNvPr>
            <p:cNvSpPr/>
            <p:nvPr/>
          </p:nvSpPr>
          <p:spPr>
            <a:xfrm>
              <a:off x="671915" y="1007269"/>
              <a:ext cx="7185290" cy="55705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CD47307-36FD-42DE-8092-7396B8F7965F}"/>
                </a:ext>
              </a:extLst>
            </p:cNvPr>
            <p:cNvSpPr/>
            <p:nvPr/>
          </p:nvSpPr>
          <p:spPr bwMode="auto">
            <a:xfrm>
              <a:off x="3299506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535029C-B980-41ED-8F27-C5C387A692AE}"/>
                </a:ext>
              </a:extLst>
            </p:cNvPr>
            <p:cNvSpPr/>
            <p:nvPr/>
          </p:nvSpPr>
          <p:spPr bwMode="auto">
            <a:xfrm>
              <a:off x="6489249" y="1033502"/>
              <a:ext cx="1359880" cy="23171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FDA46DD-6819-4F72-A66E-14989A88A54F}"/>
                </a:ext>
              </a:extLst>
            </p:cNvPr>
            <p:cNvSpPr/>
            <p:nvPr/>
          </p:nvSpPr>
          <p:spPr bwMode="auto">
            <a:xfrm>
              <a:off x="4405822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E7D98B0-BE58-46EE-A1B9-6ED7D6A45276}"/>
                </a:ext>
              </a:extLst>
            </p:cNvPr>
            <p:cNvSpPr/>
            <p:nvPr/>
          </p:nvSpPr>
          <p:spPr bwMode="auto">
            <a:xfrm>
              <a:off x="5495987" y="1551923"/>
              <a:ext cx="684785" cy="655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D9726D2-1339-40F4-B5D0-1591C95D400F}"/>
                </a:ext>
              </a:extLst>
            </p:cNvPr>
            <p:cNvSpPr/>
            <p:nvPr/>
          </p:nvSpPr>
          <p:spPr bwMode="auto">
            <a:xfrm>
              <a:off x="786474" y="1425236"/>
              <a:ext cx="2117342" cy="120937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F6E27FD4-8DEF-4BA3-A46B-9C46D42C4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2609312" y="1551386"/>
              <a:ext cx="282895" cy="30469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85" name="그림 57">
              <a:extLst>
                <a:ext uri="{FF2B5EF4-FFF2-40B4-BE49-F238E27FC236}">
                  <a16:creationId xmlns:a16="http://schemas.microsoft.com/office/drawing/2014/main" id="{3E5F3490-2C32-4884-B520-60D640289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1913" y="1528489"/>
              <a:ext cx="925557" cy="1248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58">
              <a:extLst>
                <a:ext uri="{FF2B5EF4-FFF2-40B4-BE49-F238E27FC236}">
                  <a16:creationId xmlns:a16="http://schemas.microsoft.com/office/drawing/2014/main" id="{F6D480E5-9042-4BC6-B508-BA84E980C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2280" y="2795314"/>
              <a:ext cx="11224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386A46-BE7B-4100-8479-105D476D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190" y="2604287"/>
              <a:ext cx="7150623" cy="3999718"/>
            </a:xfrm>
            <a:prstGeom prst="rect">
              <a:avLst/>
            </a:prstGeom>
          </p:spPr>
        </p:pic>
        <p:sp>
          <p:nvSpPr>
            <p:cNvPr id="35" name="Rectangle 191">
              <a:extLst>
                <a:ext uri="{FF2B5EF4-FFF2-40B4-BE49-F238E27FC236}">
                  <a16:creationId xmlns:a16="http://schemas.microsoft.com/office/drawing/2014/main" id="{2FA4CF77-AD0D-413D-97C3-5D59E42D8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810" y="302614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" name="Rectangle 191">
              <a:extLst>
                <a:ext uri="{FF2B5EF4-FFF2-40B4-BE49-F238E27FC236}">
                  <a16:creationId xmlns:a16="http://schemas.microsoft.com/office/drawing/2014/main" id="{0D970495-4B70-47E5-ABB9-6CED63525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190" y="3791706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" name="Rectangle 191">
              <a:extLst>
                <a:ext uri="{FF2B5EF4-FFF2-40B4-BE49-F238E27FC236}">
                  <a16:creationId xmlns:a16="http://schemas.microsoft.com/office/drawing/2014/main" id="{A233DE15-7DC5-45AB-B07F-CB9C851D3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545" y="3237967"/>
              <a:ext cx="218808" cy="1484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b="1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B31336E-3B26-456C-9C8E-DA3CDCFB072D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98658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DAE32-D326-49E1-A3F4-E1324840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998935"/>
            <a:ext cx="7358440" cy="557883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40A8AC3-9621-4580-B6EC-CB9B8253F0A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8BF68-A186-4EB8-8951-C7DAC87A6C89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8E60A-7A59-4990-BE9B-1254E6859BB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10" name="Rectangle 191">
            <a:extLst>
              <a:ext uri="{FF2B5EF4-FFF2-40B4-BE49-F238E27FC236}">
                <a16:creationId xmlns:a16="http://schemas.microsoft.com/office/drawing/2014/main" id="{A26BCCAD-3404-4021-AF1C-0A0AC46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6385649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Rectangle 191">
            <a:extLst>
              <a:ext uri="{FF2B5EF4-FFF2-40B4-BE49-F238E27FC236}">
                <a16:creationId xmlns:a16="http://schemas.microsoft.com/office/drawing/2014/main" id="{6305537C-11A5-4F29-A2B1-4582422E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03" y="5298388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Rectangle 191">
            <a:extLst>
              <a:ext uri="{FF2B5EF4-FFF2-40B4-BE49-F238E27FC236}">
                <a16:creationId xmlns:a16="http://schemas.microsoft.com/office/drawing/2014/main" id="{18E33A7F-AF8C-4625-9996-54FA1D48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36" y="1512235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6AD9515C-3106-4541-AAF6-C7576A070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67076"/>
              </p:ext>
            </p:extLst>
          </p:nvPr>
        </p:nvGraphicFramePr>
        <p:xfrm>
          <a:off x="8116711" y="1012607"/>
          <a:ext cx="4075290" cy="1387486"/>
        </p:xfrm>
        <a:graphic>
          <a:graphicData uri="http://schemas.openxmlformats.org/drawingml/2006/table">
            <a:tbl>
              <a:tblPr/>
              <a:tblGrid>
                <a:gridCol w="10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37E0EBEB-9EF2-4F95-9B91-88AD52D2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18280"/>
              </p:ext>
            </p:extLst>
          </p:nvPr>
        </p:nvGraphicFramePr>
        <p:xfrm>
          <a:off x="8110065" y="2949588"/>
          <a:ext cx="4083690" cy="990600"/>
        </p:xfrm>
        <a:graphic>
          <a:graphicData uri="http://schemas.openxmlformats.org/drawingml/2006/table">
            <a:tbl>
              <a:tblPr/>
              <a:tblGrid>
                <a:gridCol w="39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구간을 클릭하면 시간에 맞게 일정을 추가할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클릭한 구간에 일정 제목을 입력 후 일정을 추가할 수 있다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예시로 생성된 일정을 볼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72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3FEE07-5FA1-4FB3-BB06-28270CF3FB1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3407F-4D2D-422B-9D48-EDE896E882F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9F1FC-DADC-47FB-875E-E56490C56B4C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2C5503-BCA8-43DF-A3AF-6567931C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998934"/>
            <a:ext cx="7358439" cy="5578838"/>
          </a:xfrm>
          <a:prstGeom prst="rect">
            <a:avLst/>
          </a:prstGeom>
        </p:spPr>
      </p:pic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2B52DDD1-D5BD-4D98-81CF-2B4DDDA9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37785"/>
              </p:ext>
            </p:extLst>
          </p:nvPr>
        </p:nvGraphicFramePr>
        <p:xfrm>
          <a:off x="8108542" y="1016831"/>
          <a:ext cx="4083457" cy="1387486"/>
        </p:xfrm>
        <a:graphic>
          <a:graphicData uri="http://schemas.openxmlformats.org/drawingml/2006/table">
            <a:tbl>
              <a:tblPr/>
              <a:tblGrid>
                <a:gridCol w="1043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myDepartment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99">
            <a:extLst>
              <a:ext uri="{FF2B5EF4-FFF2-40B4-BE49-F238E27FC236}">
                <a16:creationId xmlns:a16="http://schemas.microsoft.com/office/drawing/2014/main" id="{63A5B813-BFBA-40F9-A461-225A7BC9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23367"/>
              </p:ext>
            </p:extLst>
          </p:nvPr>
        </p:nvGraphicFramePr>
        <p:xfrm>
          <a:off x="8104120" y="2944727"/>
          <a:ext cx="4083456" cy="1014585"/>
        </p:xfrm>
        <a:graphic>
          <a:graphicData uri="http://schemas.openxmlformats.org/drawingml/2006/table">
            <a:tbl>
              <a:tblPr/>
              <a:tblGrid>
                <a:gridCol w="39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일정을 클릭하면 수정하거나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Edit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을 입력하면 시간과 일정을 모두 수정할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Delete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이동하면 해당 스케줄을 삭제할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드래그하여 정해진 일정을 다른 날로 이동시킬 수 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91">
            <a:extLst>
              <a:ext uri="{FF2B5EF4-FFF2-40B4-BE49-F238E27FC236}">
                <a16:creationId xmlns:a16="http://schemas.microsoft.com/office/drawing/2014/main" id="{963D0458-CC9D-4D62-BC3B-0CFD6C94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457" y="3687635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Rectangle 191">
            <a:extLst>
              <a:ext uri="{FF2B5EF4-FFF2-40B4-BE49-F238E27FC236}">
                <a16:creationId xmlns:a16="http://schemas.microsoft.com/office/drawing/2014/main" id="{8F4120E6-A59D-4C65-9ADB-B928B542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42" y="1437136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4FC02A50-9C76-4160-BF80-6258C09C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560" y="4550243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512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복리 후생</a:t>
            </a:r>
          </a:p>
        </p:txBody>
      </p:sp>
    </p:spTree>
    <p:extLst>
      <p:ext uri="{BB962C8B-B14F-4D97-AF65-F5344CB8AC3E}">
        <p14:creationId xmlns:p14="http://schemas.microsoft.com/office/powerpoint/2010/main" val="1114246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grpSp>
        <p:nvGrpSpPr>
          <p:cNvPr id="14" name="그룹 49">
            <a:extLst>
              <a:ext uri="{FF2B5EF4-FFF2-40B4-BE49-F238E27FC236}">
                <a16:creationId xmlns:a16="http://schemas.microsoft.com/office/drawing/2014/main" id="{9AC30068-CB3A-4930-9768-2FA75B6F8071}"/>
              </a:ext>
            </a:extLst>
          </p:cNvPr>
          <p:cNvGrpSpPr>
            <a:grpSpLocks/>
          </p:cNvGrpSpPr>
          <p:nvPr/>
        </p:nvGrpSpPr>
        <p:grpSpPr bwMode="auto">
          <a:xfrm>
            <a:off x="673419" y="1026410"/>
            <a:ext cx="7183783" cy="5551362"/>
            <a:chOff x="157316" y="88492"/>
            <a:chExt cx="8829368" cy="66220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93E384-6C00-4806-831C-124FF3829841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6810D8-00B6-44E9-BC0E-F3DCFDB7E0C5}"/>
                </a:ext>
              </a:extLst>
            </p:cNvPr>
            <p:cNvSpPr/>
            <p:nvPr/>
          </p:nvSpPr>
          <p:spPr>
            <a:xfrm>
              <a:off x="7306402" y="108218"/>
              <a:ext cx="1670422" cy="2899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 b="1" dirty="0">
                  <a:solidFill>
                    <a:sysClr val="windowText" lastClr="000000"/>
                  </a:solidFill>
                </a:rPr>
                <a:t>마이페이지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2983CD-EEDF-4731-BA0C-1ECC2EB9BB5A}"/>
                </a:ext>
              </a:extLst>
            </p:cNvPr>
            <p:cNvCxnSpPr/>
            <p:nvPr/>
          </p:nvCxnSpPr>
          <p:spPr>
            <a:xfrm>
              <a:off x="354532" y="457368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51E349-5468-4CB3-B265-B915C6F35F2E}"/>
                </a:ext>
              </a:extLst>
            </p:cNvPr>
            <p:cNvCxnSpPr/>
            <p:nvPr/>
          </p:nvCxnSpPr>
          <p:spPr>
            <a:xfrm>
              <a:off x="354532" y="743396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58">
              <a:extLst>
                <a:ext uri="{FF2B5EF4-FFF2-40B4-BE49-F238E27FC236}">
                  <a16:creationId xmlns:a16="http://schemas.microsoft.com/office/drawing/2014/main" id="{6DDE1D7C-6370-4C0D-AAA0-8E994B084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61" y="476874"/>
              <a:ext cx="2934413" cy="275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내정보 수정 </a:t>
              </a:r>
              <a:r>
                <a:rPr lang="en-US" altLang="ko-KR" sz="900"/>
                <a:t>| </a:t>
              </a:r>
              <a:r>
                <a:rPr lang="ko-KR" altLang="en-US" sz="900"/>
                <a:t>경조금신청 </a:t>
              </a:r>
              <a:r>
                <a:rPr lang="en-US" altLang="ko-KR" sz="900"/>
                <a:t>| </a:t>
              </a:r>
              <a:r>
                <a:rPr lang="ko-KR" altLang="en-US" sz="900"/>
                <a:t>의료비신청</a:t>
              </a:r>
            </a:p>
          </p:txBody>
        </p:sp>
        <p:pic>
          <p:nvPicPr>
            <p:cNvPr id="23" name="그림 59">
              <a:extLst>
                <a:ext uri="{FF2B5EF4-FFF2-40B4-BE49-F238E27FC236}">
                  <a16:creationId xmlns:a16="http://schemas.microsoft.com/office/drawing/2014/main" id="{1215C4CA-C180-421A-A36D-F41EE5B2F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68" y="1237048"/>
              <a:ext cx="7648575" cy="473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60">
              <a:extLst>
                <a:ext uri="{FF2B5EF4-FFF2-40B4-BE49-F238E27FC236}">
                  <a16:creationId xmlns:a16="http://schemas.microsoft.com/office/drawing/2014/main" id="{6A5FD6FC-E94C-47EF-8CCF-7039A968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509" y="1549401"/>
              <a:ext cx="1137282" cy="140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61">
              <a:extLst>
                <a:ext uri="{FF2B5EF4-FFF2-40B4-BE49-F238E27FC236}">
                  <a16:creationId xmlns:a16="http://schemas.microsoft.com/office/drawing/2014/main" id="{37B1A4F1-C042-4C76-A9F4-0F235042C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257" y="896049"/>
              <a:ext cx="571454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2">
              <a:extLst>
                <a:ext uri="{FF2B5EF4-FFF2-40B4-BE49-F238E27FC236}">
                  <a16:creationId xmlns:a16="http://schemas.microsoft.com/office/drawing/2014/main" id="{0874F814-88BC-484F-ADCF-AEE0A7724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1855" y="895694"/>
              <a:ext cx="507461" cy="26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수정</a:t>
              </a:r>
            </a:p>
          </p:txBody>
        </p:sp>
      </p:grp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72097F05-21FC-4E8A-85C8-53FFAF39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68125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275E856A-0368-4623-8804-E70C0C087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068984"/>
              </p:ext>
            </p:extLst>
          </p:nvPr>
        </p:nvGraphicFramePr>
        <p:xfrm>
          <a:off x="8107590" y="2954024"/>
          <a:ext cx="4084409" cy="2035189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6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경조금신청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의료비신청 페이지로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08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테이블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월급통장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등 수정가능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비밀번호변경 검증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열기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방식의 비밀번호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진행 버튼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9CE28D7F-A36F-40A3-A155-7F44B950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08" y="1200095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493DE336-54F1-4C9B-88D7-691A4A87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69" y="1200094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87F46D49-41B2-4DB9-A58F-24FA0DE8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67" y="1203582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11B2AAB4-2616-4485-8104-0586C81A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0" y="1905924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7E81D70E-6F0A-43B9-8290-0CECCA58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14" y="5282572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42ABD1B3-9AEC-4296-B28E-6B07BDFF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64" y="1561248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1" name="그림 63">
            <a:extLst>
              <a:ext uri="{FF2B5EF4-FFF2-40B4-BE49-F238E27FC236}">
                <a16:creationId xmlns:a16="http://schemas.microsoft.com/office/drawing/2014/main" id="{D360212B-B197-4FC9-8B77-3049E3DB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7" y="2977614"/>
            <a:ext cx="3098478" cy="15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191">
            <a:extLst>
              <a:ext uri="{FF2B5EF4-FFF2-40B4-BE49-F238E27FC236}">
                <a16:creationId xmlns:a16="http://schemas.microsoft.com/office/drawing/2014/main" id="{47159F56-5AD5-4F68-8752-7F7B5D55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07" y="2869580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2D1D50B-2E29-4599-BC92-685CE74B8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528EFB-E98F-4CE6-ABE7-3A3F48BCD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E3B9C9-A1B8-44AC-96D3-884B47F7F60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6967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309325" y="318406"/>
            <a:ext cx="126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Pretendard (본문)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4FDB7E-E3BA-4C56-9B79-A9206156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  <p:sp>
        <p:nvSpPr>
          <p:cNvPr id="129" name="TextBox 5">
            <a:extLst>
              <a:ext uri="{FF2B5EF4-FFF2-40B4-BE49-F238E27FC236}">
                <a16:creationId xmlns:a16="http://schemas.microsoft.com/office/drawing/2014/main" id="{543B57F5-7FD0-4AC5-93D6-DA41498B7AE0}"/>
              </a:ext>
            </a:extLst>
          </p:cNvPr>
          <p:cNvSpPr txBox="1"/>
          <p:nvPr/>
        </p:nvSpPr>
        <p:spPr>
          <a:xfrm>
            <a:off x="1721167" y="1241142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팀원소개</a:t>
            </a:r>
          </a:p>
        </p:txBody>
      </p:sp>
      <p:sp>
        <p:nvSpPr>
          <p:cNvPr id="130" name="TextBox 7">
            <a:extLst>
              <a:ext uri="{FF2B5EF4-FFF2-40B4-BE49-F238E27FC236}">
                <a16:creationId xmlns:a16="http://schemas.microsoft.com/office/drawing/2014/main" id="{F4D422E5-E097-4351-B969-A0D5E7C598E7}"/>
              </a:ext>
            </a:extLst>
          </p:cNvPr>
          <p:cNvSpPr txBox="1"/>
          <p:nvPr/>
        </p:nvSpPr>
        <p:spPr>
          <a:xfrm>
            <a:off x="1721167" y="2374086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</a:t>
            </a:r>
            <a:r>
              <a:rPr 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131" name="TextBox 8">
            <a:extLst>
              <a:ext uri="{FF2B5EF4-FFF2-40B4-BE49-F238E27FC236}">
                <a16:creationId xmlns:a16="http://schemas.microsoft.com/office/drawing/2014/main" id="{6381BDCC-DB34-445D-BAB9-8E28D2C97BB3}"/>
              </a:ext>
            </a:extLst>
          </p:cNvPr>
          <p:cNvSpPr txBox="1"/>
          <p:nvPr/>
        </p:nvSpPr>
        <p:spPr>
          <a:xfrm>
            <a:off x="1708467" y="3507030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기술스택</a:t>
            </a:r>
          </a:p>
        </p:txBody>
      </p:sp>
      <p:sp>
        <p:nvSpPr>
          <p:cNvPr id="132" name="TextBox 9">
            <a:extLst>
              <a:ext uri="{FF2B5EF4-FFF2-40B4-BE49-F238E27FC236}">
                <a16:creationId xmlns:a16="http://schemas.microsoft.com/office/drawing/2014/main" id="{D9F3D73A-4CD0-4CEC-B0FF-A901F9F4DA10}"/>
              </a:ext>
            </a:extLst>
          </p:cNvPr>
          <p:cNvSpPr txBox="1"/>
          <p:nvPr/>
        </p:nvSpPr>
        <p:spPr>
          <a:xfrm>
            <a:off x="8335645" y="440025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기능설계</a:t>
            </a:r>
          </a:p>
        </p:txBody>
      </p:sp>
      <p:sp>
        <p:nvSpPr>
          <p:cNvPr id="133" name="TextBox 10">
            <a:extLst>
              <a:ext uri="{FF2B5EF4-FFF2-40B4-BE49-F238E27FC236}">
                <a16:creationId xmlns:a16="http://schemas.microsoft.com/office/drawing/2014/main" id="{A86EA210-7097-4E37-A6F2-127C4338D0A6}"/>
              </a:ext>
            </a:extLst>
          </p:cNvPr>
          <p:cNvSpPr txBox="1"/>
          <p:nvPr/>
        </p:nvSpPr>
        <p:spPr>
          <a:xfrm>
            <a:off x="1721167" y="463997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서비스구성도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B602B72-2CEA-412B-81A3-08FB786CC0FC}"/>
              </a:ext>
            </a:extLst>
          </p:cNvPr>
          <p:cNvGrpSpPr/>
          <p:nvPr/>
        </p:nvGrpSpPr>
        <p:grpSpPr>
          <a:xfrm>
            <a:off x="641667" y="1208060"/>
            <a:ext cx="825500" cy="774700"/>
            <a:chOff x="3200400" y="1714500"/>
            <a:chExt cx="825500" cy="774700"/>
          </a:xfrm>
        </p:grpSpPr>
        <p:pic>
          <p:nvPicPr>
            <p:cNvPr id="135" name="Picture 11">
              <a:extLst>
                <a:ext uri="{FF2B5EF4-FFF2-40B4-BE49-F238E27FC236}">
                  <a16:creationId xmlns:a16="http://schemas.microsoft.com/office/drawing/2014/main" id="{8F200EF5-A37D-48E2-954E-7DA79E6EC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6" name="TextBox 12">
              <a:extLst>
                <a:ext uri="{FF2B5EF4-FFF2-40B4-BE49-F238E27FC236}">
                  <a16:creationId xmlns:a16="http://schemas.microsoft.com/office/drawing/2014/main" id="{A54B5DED-6F26-4161-8813-32A302076BCC}"/>
                </a:ext>
              </a:extLst>
            </p:cNvPr>
            <p:cNvSpPr txBox="1"/>
            <p:nvPr/>
          </p:nvSpPr>
          <p:spPr>
            <a:xfrm>
              <a:off x="32258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382EDAE-44DF-43F8-8253-B2C2BD070259}"/>
              </a:ext>
            </a:extLst>
          </p:cNvPr>
          <p:cNvGrpSpPr/>
          <p:nvPr/>
        </p:nvGrpSpPr>
        <p:grpSpPr>
          <a:xfrm>
            <a:off x="647700" y="2300856"/>
            <a:ext cx="825500" cy="774700"/>
            <a:chOff x="3200400" y="2857500"/>
            <a:chExt cx="825500" cy="774700"/>
          </a:xfrm>
        </p:grpSpPr>
        <p:pic>
          <p:nvPicPr>
            <p:cNvPr id="138" name="Picture 13">
              <a:extLst>
                <a:ext uri="{FF2B5EF4-FFF2-40B4-BE49-F238E27FC236}">
                  <a16:creationId xmlns:a16="http://schemas.microsoft.com/office/drawing/2014/main" id="{5A5D5928-748B-47FB-A468-528FD5AD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2857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39" name="TextBox 14">
              <a:extLst>
                <a:ext uri="{FF2B5EF4-FFF2-40B4-BE49-F238E27FC236}">
                  <a16:creationId xmlns:a16="http://schemas.microsoft.com/office/drawing/2014/main" id="{ED1F4368-453D-4093-A0A3-D4C6C0CCB538}"/>
                </a:ext>
              </a:extLst>
            </p:cNvPr>
            <p:cNvSpPr txBox="1"/>
            <p:nvPr/>
          </p:nvSpPr>
          <p:spPr>
            <a:xfrm>
              <a:off x="3225800" y="2997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2</a:t>
              </a: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AFC0EACE-0221-418A-A863-C3DEDB056088}"/>
              </a:ext>
            </a:extLst>
          </p:cNvPr>
          <p:cNvGrpSpPr/>
          <p:nvPr/>
        </p:nvGrpSpPr>
        <p:grpSpPr>
          <a:xfrm>
            <a:off x="627380" y="3393652"/>
            <a:ext cx="825500" cy="774700"/>
            <a:chOff x="3187700" y="3975100"/>
            <a:chExt cx="825500" cy="774700"/>
          </a:xfrm>
        </p:grpSpPr>
        <p:pic>
          <p:nvPicPr>
            <p:cNvPr id="141" name="Picture 15">
              <a:extLst>
                <a:ext uri="{FF2B5EF4-FFF2-40B4-BE49-F238E27FC236}">
                  <a16:creationId xmlns:a16="http://schemas.microsoft.com/office/drawing/2014/main" id="{96BE8107-060A-4385-AA83-723400786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3975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2" name="TextBox 16">
              <a:extLst>
                <a:ext uri="{FF2B5EF4-FFF2-40B4-BE49-F238E27FC236}">
                  <a16:creationId xmlns:a16="http://schemas.microsoft.com/office/drawing/2014/main" id="{1C98EE34-A3C5-4F7C-8C7F-9A1E54C25ADC}"/>
                </a:ext>
              </a:extLst>
            </p:cNvPr>
            <p:cNvSpPr txBox="1"/>
            <p:nvPr/>
          </p:nvSpPr>
          <p:spPr>
            <a:xfrm>
              <a:off x="3200400" y="4114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3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FC9F254-48BE-4ED7-AAE6-1D614A716EBF}"/>
              </a:ext>
            </a:extLst>
          </p:cNvPr>
          <p:cNvGrpSpPr/>
          <p:nvPr/>
        </p:nvGrpSpPr>
        <p:grpSpPr>
          <a:xfrm>
            <a:off x="632460" y="4486448"/>
            <a:ext cx="825500" cy="774700"/>
            <a:chOff x="3187700" y="5080000"/>
            <a:chExt cx="825500" cy="774700"/>
          </a:xfrm>
        </p:grpSpPr>
        <p:pic>
          <p:nvPicPr>
            <p:cNvPr id="144" name="Picture 17">
              <a:extLst>
                <a:ext uri="{FF2B5EF4-FFF2-40B4-BE49-F238E27FC236}">
                  <a16:creationId xmlns:a16="http://schemas.microsoft.com/office/drawing/2014/main" id="{D3938872-5BE0-4CAB-B743-07E6A754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5080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5" name="TextBox 18">
              <a:extLst>
                <a:ext uri="{FF2B5EF4-FFF2-40B4-BE49-F238E27FC236}">
                  <a16:creationId xmlns:a16="http://schemas.microsoft.com/office/drawing/2014/main" id="{171053B4-5D4D-4F8D-8FDE-7BB346FFC379}"/>
                </a:ext>
              </a:extLst>
            </p:cNvPr>
            <p:cNvSpPr txBox="1"/>
            <p:nvPr/>
          </p:nvSpPr>
          <p:spPr>
            <a:xfrm>
              <a:off x="3200400" y="5219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4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5781251-B0F1-4EB1-8609-B4AA37285C74}"/>
              </a:ext>
            </a:extLst>
          </p:cNvPr>
          <p:cNvGrpSpPr/>
          <p:nvPr/>
        </p:nvGrpSpPr>
        <p:grpSpPr>
          <a:xfrm>
            <a:off x="637540" y="5579242"/>
            <a:ext cx="825500" cy="774700"/>
            <a:chOff x="3187700" y="6134100"/>
            <a:chExt cx="825500" cy="774700"/>
          </a:xfrm>
        </p:grpSpPr>
        <p:pic>
          <p:nvPicPr>
            <p:cNvPr id="147" name="Picture 19">
              <a:extLst>
                <a:ext uri="{FF2B5EF4-FFF2-40B4-BE49-F238E27FC236}">
                  <a16:creationId xmlns:a16="http://schemas.microsoft.com/office/drawing/2014/main" id="{CED439C9-9B7F-48F7-8DEE-3B8EF7250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700" y="6134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CBC023C6-289D-4750-9CF6-57F385515E45}"/>
                </a:ext>
              </a:extLst>
            </p:cNvPr>
            <p:cNvSpPr txBox="1"/>
            <p:nvPr/>
          </p:nvSpPr>
          <p:spPr>
            <a:xfrm>
              <a:off x="3200400" y="6273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5</a:t>
              </a:r>
            </a:p>
          </p:txBody>
        </p:sp>
      </p:grpSp>
      <p:sp>
        <p:nvSpPr>
          <p:cNvPr id="149" name="TextBox 21">
            <a:extLst>
              <a:ext uri="{FF2B5EF4-FFF2-40B4-BE49-F238E27FC236}">
                <a16:creationId xmlns:a16="http://schemas.microsoft.com/office/drawing/2014/main" id="{52255335-1B68-44B0-B61E-5357D66AA3D9}"/>
              </a:ext>
            </a:extLst>
          </p:cNvPr>
          <p:cNvSpPr txBox="1"/>
          <p:nvPr/>
        </p:nvSpPr>
        <p:spPr>
          <a:xfrm>
            <a:off x="1721167" y="5772917"/>
            <a:ext cx="24638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프로젝트산출물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B9729F4-0B06-449B-9F32-F680D0E326EA}"/>
              </a:ext>
            </a:extLst>
          </p:cNvPr>
          <p:cNvGrpSpPr/>
          <p:nvPr/>
        </p:nvGrpSpPr>
        <p:grpSpPr>
          <a:xfrm>
            <a:off x="7280275" y="279810"/>
            <a:ext cx="825500" cy="774700"/>
            <a:chOff x="3175000" y="7239000"/>
            <a:chExt cx="825500" cy="774700"/>
          </a:xfrm>
        </p:grpSpPr>
        <p:pic>
          <p:nvPicPr>
            <p:cNvPr id="151" name="Picture 22">
              <a:extLst>
                <a:ext uri="{FF2B5EF4-FFF2-40B4-BE49-F238E27FC236}">
                  <a16:creationId xmlns:a16="http://schemas.microsoft.com/office/drawing/2014/main" id="{ADFD6DCE-38A7-4094-B9AA-47E69B25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000" y="7239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2" name="TextBox 23">
              <a:extLst>
                <a:ext uri="{FF2B5EF4-FFF2-40B4-BE49-F238E27FC236}">
                  <a16:creationId xmlns:a16="http://schemas.microsoft.com/office/drawing/2014/main" id="{FB368025-9A49-481C-904E-162B06389766}"/>
                </a:ext>
              </a:extLst>
            </p:cNvPr>
            <p:cNvSpPr txBox="1"/>
            <p:nvPr/>
          </p:nvSpPr>
          <p:spPr>
            <a:xfrm>
              <a:off x="3200400" y="7378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6</a:t>
              </a:r>
            </a:p>
          </p:txBody>
        </p:sp>
      </p:grpSp>
      <p:sp>
        <p:nvSpPr>
          <p:cNvPr id="153" name="TextBox 24">
            <a:extLst>
              <a:ext uri="{FF2B5EF4-FFF2-40B4-BE49-F238E27FC236}">
                <a16:creationId xmlns:a16="http://schemas.microsoft.com/office/drawing/2014/main" id="{035C6A48-17CA-4278-BC2D-14DBB6527A55}"/>
              </a:ext>
            </a:extLst>
          </p:cNvPr>
          <p:cNvSpPr txBox="1"/>
          <p:nvPr/>
        </p:nvSpPr>
        <p:spPr>
          <a:xfrm>
            <a:off x="8347075" y="1555498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구현</a:t>
            </a: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결과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3F5D634-2949-47A8-A098-B3F81DD9E317}"/>
              </a:ext>
            </a:extLst>
          </p:cNvPr>
          <p:cNvGrpSpPr/>
          <p:nvPr/>
        </p:nvGrpSpPr>
        <p:grpSpPr>
          <a:xfrm>
            <a:off x="7305675" y="1393036"/>
            <a:ext cx="825500" cy="774700"/>
            <a:chOff x="10172700" y="1714500"/>
            <a:chExt cx="825500" cy="774700"/>
          </a:xfrm>
        </p:grpSpPr>
        <p:pic>
          <p:nvPicPr>
            <p:cNvPr id="155" name="Picture 25">
              <a:extLst>
                <a:ext uri="{FF2B5EF4-FFF2-40B4-BE49-F238E27FC236}">
                  <a16:creationId xmlns:a16="http://schemas.microsoft.com/office/drawing/2014/main" id="{352B3162-A125-46D1-99ED-81F88695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BE818B58-7D1F-491B-9516-1588193D40FA}"/>
                </a:ext>
              </a:extLst>
            </p:cNvPr>
            <p:cNvSpPr txBox="1"/>
            <p:nvPr/>
          </p:nvSpPr>
          <p:spPr>
            <a:xfrm>
              <a:off x="101854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7</a:t>
              </a:r>
            </a:p>
          </p:txBody>
        </p:sp>
      </p:grpSp>
      <p:sp>
        <p:nvSpPr>
          <p:cNvPr id="157" name="TextBox 27">
            <a:extLst>
              <a:ext uri="{FF2B5EF4-FFF2-40B4-BE49-F238E27FC236}">
                <a16:creationId xmlns:a16="http://schemas.microsoft.com/office/drawing/2014/main" id="{DE9FF294-B07A-4137-9815-E759E6725376}"/>
              </a:ext>
            </a:extLst>
          </p:cNvPr>
          <p:cNvSpPr txBox="1"/>
          <p:nvPr/>
        </p:nvSpPr>
        <p:spPr>
          <a:xfrm>
            <a:off x="8347075" y="2670971"/>
            <a:ext cx="28702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문제점 및 해결 과정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36EDE30-EB83-4A53-8FDD-E61D150A5C8E}"/>
              </a:ext>
            </a:extLst>
          </p:cNvPr>
          <p:cNvGrpSpPr/>
          <p:nvPr/>
        </p:nvGrpSpPr>
        <p:grpSpPr>
          <a:xfrm>
            <a:off x="7315200" y="2506262"/>
            <a:ext cx="825500" cy="774700"/>
            <a:chOff x="10172700" y="2870200"/>
            <a:chExt cx="825500" cy="774700"/>
          </a:xfrm>
        </p:grpSpPr>
        <p:pic>
          <p:nvPicPr>
            <p:cNvPr id="159" name="Picture 28">
              <a:extLst>
                <a:ext uri="{FF2B5EF4-FFF2-40B4-BE49-F238E27FC236}">
                  <a16:creationId xmlns:a16="http://schemas.microsoft.com/office/drawing/2014/main" id="{3E563C5D-32E6-4736-98D6-A2480C162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28702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0" name="TextBox 29">
              <a:extLst>
                <a:ext uri="{FF2B5EF4-FFF2-40B4-BE49-F238E27FC236}">
                  <a16:creationId xmlns:a16="http://schemas.microsoft.com/office/drawing/2014/main" id="{3E8E86CE-A386-49F8-8944-57E4E00DB5A2}"/>
                </a:ext>
              </a:extLst>
            </p:cNvPr>
            <p:cNvSpPr txBox="1"/>
            <p:nvPr/>
          </p:nvSpPr>
          <p:spPr>
            <a:xfrm>
              <a:off x="10185400" y="30099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8</a:t>
              </a:r>
            </a:p>
          </p:txBody>
        </p:sp>
      </p:grpSp>
      <p:sp>
        <p:nvSpPr>
          <p:cNvPr id="161" name="TextBox 30">
            <a:extLst>
              <a:ext uri="{FF2B5EF4-FFF2-40B4-BE49-F238E27FC236}">
                <a16:creationId xmlns:a16="http://schemas.microsoft.com/office/drawing/2014/main" id="{C6863313-6C91-4812-8A1A-F28D9CEA2404}"/>
              </a:ext>
            </a:extLst>
          </p:cNvPr>
          <p:cNvSpPr txBox="1"/>
          <p:nvPr/>
        </p:nvSpPr>
        <p:spPr>
          <a:xfrm>
            <a:off x="8347075" y="3786444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자체평가의견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8BDB2A6-DD3A-4E80-807C-950FFED0B61B}"/>
              </a:ext>
            </a:extLst>
          </p:cNvPr>
          <p:cNvGrpSpPr/>
          <p:nvPr/>
        </p:nvGrpSpPr>
        <p:grpSpPr>
          <a:xfrm>
            <a:off x="7324725" y="3619488"/>
            <a:ext cx="825500" cy="774700"/>
            <a:chOff x="10172700" y="4089400"/>
            <a:chExt cx="825500" cy="774700"/>
          </a:xfrm>
        </p:grpSpPr>
        <p:pic>
          <p:nvPicPr>
            <p:cNvPr id="163" name="Picture 31">
              <a:extLst>
                <a:ext uri="{FF2B5EF4-FFF2-40B4-BE49-F238E27FC236}">
                  <a16:creationId xmlns:a16="http://schemas.microsoft.com/office/drawing/2014/main" id="{C38634D9-62D8-4D8B-AD24-32D548AEA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2700" y="4089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4" name="TextBox 32">
              <a:extLst>
                <a:ext uri="{FF2B5EF4-FFF2-40B4-BE49-F238E27FC236}">
                  <a16:creationId xmlns:a16="http://schemas.microsoft.com/office/drawing/2014/main" id="{F189868D-5ED6-4D10-9520-FE1BB50D3A47}"/>
                </a:ext>
              </a:extLst>
            </p:cNvPr>
            <p:cNvSpPr txBox="1"/>
            <p:nvPr/>
          </p:nvSpPr>
          <p:spPr>
            <a:xfrm>
              <a:off x="10185400" y="4229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9</a:t>
              </a:r>
            </a:p>
          </p:txBody>
        </p:sp>
      </p:grpSp>
      <p:sp>
        <p:nvSpPr>
          <p:cNvPr id="165" name="TextBox 33">
            <a:extLst>
              <a:ext uri="{FF2B5EF4-FFF2-40B4-BE49-F238E27FC236}">
                <a16:creationId xmlns:a16="http://schemas.microsoft.com/office/drawing/2014/main" id="{26E18A9B-7F92-4195-882B-8C2090948284}"/>
              </a:ext>
            </a:extLst>
          </p:cNvPr>
          <p:cNvSpPr txBox="1"/>
          <p:nvPr/>
        </p:nvSpPr>
        <p:spPr>
          <a:xfrm>
            <a:off x="8397875" y="4901917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 err="1">
                <a:latin typeface="Pretendard (본문)"/>
                <a:ea typeface="KoPub돋움체 Bold" panose="02020603020101020101" pitchFamily="18" charset="-127"/>
              </a:rPr>
              <a:t>화면시연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A6E753B-1338-4642-8F34-961825593BA9}"/>
              </a:ext>
            </a:extLst>
          </p:cNvPr>
          <p:cNvGrpSpPr/>
          <p:nvPr/>
        </p:nvGrpSpPr>
        <p:grpSpPr>
          <a:xfrm>
            <a:off x="7334250" y="4732714"/>
            <a:ext cx="825500" cy="774700"/>
            <a:chOff x="10198100" y="5232400"/>
            <a:chExt cx="825500" cy="774700"/>
          </a:xfrm>
        </p:grpSpPr>
        <p:pic>
          <p:nvPicPr>
            <p:cNvPr id="167" name="Picture 34">
              <a:extLst>
                <a:ext uri="{FF2B5EF4-FFF2-40B4-BE49-F238E27FC236}">
                  <a16:creationId xmlns:a16="http://schemas.microsoft.com/office/drawing/2014/main" id="{844A464A-3753-445D-8EC6-7B63A55D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8100" y="5232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68" name="TextBox 35">
              <a:extLst>
                <a:ext uri="{FF2B5EF4-FFF2-40B4-BE49-F238E27FC236}">
                  <a16:creationId xmlns:a16="http://schemas.microsoft.com/office/drawing/2014/main" id="{E951F030-4119-4C36-993D-3487D5864EA2}"/>
                </a:ext>
              </a:extLst>
            </p:cNvPr>
            <p:cNvSpPr txBox="1"/>
            <p:nvPr/>
          </p:nvSpPr>
          <p:spPr>
            <a:xfrm>
              <a:off x="10223500" y="5372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10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1A7A0BB3-DBFD-4BDA-8F85-5D89BAE9B09C}"/>
              </a:ext>
            </a:extLst>
          </p:cNvPr>
          <p:cNvGrpSpPr/>
          <p:nvPr/>
        </p:nvGrpSpPr>
        <p:grpSpPr>
          <a:xfrm>
            <a:off x="7343775" y="5845942"/>
            <a:ext cx="825500" cy="774700"/>
            <a:chOff x="10210800" y="6400800"/>
            <a:chExt cx="825500" cy="774700"/>
          </a:xfrm>
        </p:grpSpPr>
        <p:pic>
          <p:nvPicPr>
            <p:cNvPr id="170" name="Picture 36">
              <a:extLst>
                <a:ext uri="{FF2B5EF4-FFF2-40B4-BE49-F238E27FC236}">
                  <a16:creationId xmlns:a16="http://schemas.microsoft.com/office/drawing/2014/main" id="{8FF61186-15A2-4F0E-8B0C-71A85FE7D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0800" y="64008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71" name="TextBox 37">
              <a:extLst>
                <a:ext uri="{FF2B5EF4-FFF2-40B4-BE49-F238E27FC236}">
                  <a16:creationId xmlns:a16="http://schemas.microsoft.com/office/drawing/2014/main" id="{55362B0E-E29B-4391-97F4-3883D3A0CA13}"/>
                </a:ext>
              </a:extLst>
            </p:cNvPr>
            <p:cNvSpPr txBox="1"/>
            <p:nvPr/>
          </p:nvSpPr>
          <p:spPr>
            <a:xfrm>
              <a:off x="10223500" y="65405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solidFill>
                    <a:srgbClr val="15704D"/>
                  </a:solidFill>
                  <a:latin typeface="Pretendard SemiBold"/>
                </a:rPr>
                <a:t>11</a:t>
              </a:r>
            </a:p>
          </p:txBody>
        </p:sp>
      </p:grpSp>
      <p:sp>
        <p:nvSpPr>
          <p:cNvPr id="172" name="TextBox 38">
            <a:extLst>
              <a:ext uri="{FF2B5EF4-FFF2-40B4-BE49-F238E27FC236}">
                <a16:creationId xmlns:a16="http://schemas.microsoft.com/office/drawing/2014/main" id="{D661D63F-8212-4F57-AD36-FAECA21658E6}"/>
              </a:ext>
            </a:extLst>
          </p:cNvPr>
          <p:cNvSpPr txBox="1"/>
          <p:nvPr/>
        </p:nvSpPr>
        <p:spPr>
          <a:xfrm>
            <a:off x="8385175" y="6017392"/>
            <a:ext cx="2628900" cy="482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피드백</a:t>
            </a:r>
            <a:endParaRPr lang="en-US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2CF986-5639-401C-AC51-B776DB0BC2E6}"/>
              </a:ext>
            </a:extLst>
          </p:cNvPr>
          <p:cNvSpPr/>
          <p:nvPr/>
        </p:nvSpPr>
        <p:spPr bwMode="auto">
          <a:xfrm>
            <a:off x="673420" y="1027109"/>
            <a:ext cx="7183783" cy="5550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FE386-1CFD-4799-BD68-A35477D1A19B}"/>
              </a:ext>
            </a:extLst>
          </p:cNvPr>
          <p:cNvSpPr/>
          <p:nvPr/>
        </p:nvSpPr>
        <p:spPr bwMode="auto">
          <a:xfrm>
            <a:off x="6489172" y="1043808"/>
            <a:ext cx="1359926" cy="242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698DA0-ACF2-4156-82E2-753ED9691272}"/>
              </a:ext>
            </a:extLst>
          </p:cNvPr>
          <p:cNvCxnSpPr>
            <a:cxnSpLocks/>
          </p:cNvCxnSpPr>
          <p:nvPr/>
        </p:nvCxnSpPr>
        <p:spPr bwMode="auto">
          <a:xfrm>
            <a:off x="2311924" y="153080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5">
            <a:extLst>
              <a:ext uri="{FF2B5EF4-FFF2-40B4-BE49-F238E27FC236}">
                <a16:creationId xmlns:a16="http://schemas.microsoft.com/office/drawing/2014/main" id="{D91F37A5-760B-47E3-A933-FA3ECBD5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09" y="1917937"/>
            <a:ext cx="6497806" cy="170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66">
            <a:extLst>
              <a:ext uri="{FF2B5EF4-FFF2-40B4-BE49-F238E27FC236}">
                <a16:creationId xmlns:a16="http://schemas.microsoft.com/office/drawing/2014/main" id="{F4F1A171-6365-489F-A188-E3E7C546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89" y="1665132"/>
            <a:ext cx="464949" cy="2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7">
            <a:extLst>
              <a:ext uri="{FF2B5EF4-FFF2-40B4-BE49-F238E27FC236}">
                <a16:creationId xmlns:a16="http://schemas.microsoft.com/office/drawing/2014/main" id="{94D81914-9BF8-4F87-ABDA-57418717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694" y="1654737"/>
            <a:ext cx="431889" cy="22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29E8E-C33B-47CB-8817-72C5E28A8951}"/>
              </a:ext>
            </a:extLst>
          </p:cNvPr>
          <p:cNvSpPr txBox="1"/>
          <p:nvPr/>
        </p:nvSpPr>
        <p:spPr bwMode="auto">
          <a:xfrm>
            <a:off x="1096472" y="3755684"/>
            <a:ext cx="5733087" cy="1471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 관련해서는 회사 공지사이트에서 참고해 신청한다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규정중 경조 휴가가 포함되어 있지 않은 경조를 신청한다</a:t>
            </a:r>
            <a:r>
              <a:rPr lang="en-US" altLang="ko-KR" sz="1000"/>
              <a:t>.</a:t>
            </a:r>
            <a:r>
              <a:rPr lang="ko-KR" altLang="en-US" sz="1000"/>
              <a:t> 휴가가 있는 경조여도 휴가를 미사용할 경우 경조금에서 신청하여야 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이전 신청 및 결재된 정보가 있을 경우</a:t>
            </a:r>
            <a:r>
              <a:rPr lang="en-US" altLang="ko-KR" sz="1000"/>
              <a:t>, “</a:t>
            </a:r>
            <a:r>
              <a:rPr lang="ko-KR" altLang="en-US" sz="1000"/>
              <a:t>경조구분</a:t>
            </a:r>
            <a:r>
              <a:rPr lang="en-US" altLang="ko-KR" sz="1000"/>
              <a:t>=</a:t>
            </a:r>
            <a:r>
              <a:rPr lang="ko-KR" altLang="en-US" sz="1000"/>
              <a:t>관계</a:t>
            </a:r>
            <a:r>
              <a:rPr lang="en-US" altLang="ko-KR" sz="1000"/>
              <a:t>=</a:t>
            </a:r>
            <a:r>
              <a:rPr lang="ko-KR" altLang="en-US" sz="1000"/>
              <a:t>대상자</a:t>
            </a:r>
            <a:r>
              <a:rPr lang="en-US" altLang="ko-KR" sz="1000"/>
              <a:t>”</a:t>
            </a:r>
            <a:r>
              <a:rPr lang="ko-KR" altLang="en-US" sz="1000"/>
              <a:t>가 동일할 경우 추가 신청을 할 수 없다</a:t>
            </a:r>
            <a:r>
              <a:rPr lang="en-US" altLang="ko-KR" sz="1000"/>
              <a:t>. (</a:t>
            </a:r>
            <a:r>
              <a:rPr lang="ko-KR" altLang="en-US" sz="1000"/>
              <a:t>단</a:t>
            </a:r>
            <a:r>
              <a:rPr lang="en-US" altLang="ko-KR" sz="1000"/>
              <a:t>, </a:t>
            </a:r>
            <a:r>
              <a:rPr lang="ko-KR" altLang="en-US" sz="1000"/>
              <a:t>결혼은 제외</a:t>
            </a:r>
            <a:r>
              <a:rPr lang="en-US" altLang="ko-KR" sz="1000"/>
              <a:t>/ </a:t>
            </a:r>
            <a:r>
              <a:rPr lang="ko-KR" altLang="en-US" sz="1000"/>
              <a:t>규정확인</a:t>
            </a:r>
            <a:r>
              <a:rPr lang="en-US" altLang="ko-KR" sz="100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회갑</a:t>
            </a:r>
            <a:r>
              <a:rPr lang="en-US" altLang="ko-KR" sz="1000"/>
              <a:t>/ </a:t>
            </a:r>
            <a:r>
              <a:rPr lang="ko-KR" altLang="en-US" sz="1000"/>
              <a:t>칠순은 법정생년월일 기준이며</a:t>
            </a:r>
            <a:r>
              <a:rPr lang="en-US" altLang="ko-KR" sz="1000"/>
              <a:t>, </a:t>
            </a:r>
            <a:r>
              <a:rPr lang="ko-KR" altLang="en-US" sz="1000"/>
              <a:t>본인 회갑은 </a:t>
            </a:r>
            <a:r>
              <a:rPr lang="en-US" altLang="ko-KR" sz="1000"/>
              <a:t>61</a:t>
            </a:r>
            <a:r>
              <a:rPr lang="ko-KR" altLang="en-US" sz="1000"/>
              <a:t>세</a:t>
            </a:r>
            <a:r>
              <a:rPr lang="en-US" altLang="ko-KR" sz="1000"/>
              <a:t>, (</a:t>
            </a:r>
            <a:r>
              <a:rPr lang="ko-KR" altLang="en-US" sz="1000"/>
              <a:t>배우자</a:t>
            </a:r>
            <a:r>
              <a:rPr lang="en-US" altLang="ko-KR" sz="1000"/>
              <a:t>)</a:t>
            </a:r>
            <a:r>
              <a:rPr lang="ko-KR" altLang="en-US" sz="1000"/>
              <a:t>부모칠순은 </a:t>
            </a:r>
            <a:r>
              <a:rPr lang="en-US" altLang="ko-KR" sz="1000"/>
              <a:t>70</a:t>
            </a:r>
            <a:r>
              <a:rPr lang="ko-KR" altLang="en-US" sz="1000"/>
              <a:t>세이다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경조금 신청기한은 경조일자 기준으로 이전</a:t>
            </a:r>
            <a:r>
              <a:rPr lang="en-US" altLang="ko-KR" sz="1000"/>
              <a:t>/</a:t>
            </a:r>
            <a:r>
              <a:rPr lang="ko-KR" altLang="en-US" sz="1000"/>
              <a:t>이후 </a:t>
            </a:r>
            <a:r>
              <a:rPr lang="en-US" altLang="ko-KR" sz="1000"/>
              <a:t>1</a:t>
            </a:r>
            <a:r>
              <a:rPr lang="ko-KR" altLang="en-US" sz="1000"/>
              <a:t>개월까지 신청가능하다</a:t>
            </a:r>
            <a:r>
              <a:rPr lang="en-US" altLang="ko-KR" sz="1000"/>
              <a:t>(</a:t>
            </a:r>
            <a:r>
              <a:rPr lang="en-US" altLang="ko-KR" sz="1000">
                <a:latin typeface="Nanum Gothic"/>
              </a:rPr>
              <a:t>ex. </a:t>
            </a:r>
            <a:r>
              <a:rPr lang="ko-KR" altLang="en-US" sz="1000">
                <a:latin typeface="Nanum Gothic"/>
              </a:rPr>
              <a:t>경조일 </a:t>
            </a:r>
            <a:r>
              <a:rPr lang="en-US" altLang="ko-KR" sz="1000">
                <a:latin typeface="Nanum Gothic"/>
              </a:rPr>
              <a:t>: 2</a:t>
            </a:r>
            <a:r>
              <a:rPr lang="ko-KR" altLang="en-US" sz="1000">
                <a:latin typeface="Nanum Gothic"/>
              </a:rPr>
              <a:t>월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경우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</a:t>
            </a:r>
            <a:r>
              <a:rPr lang="en-US" altLang="ko-KR" sz="1000">
                <a:latin typeface="Nanum Gothic"/>
              </a:rPr>
              <a:t>~ 3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이내 신청</a:t>
            </a:r>
            <a:r>
              <a:rPr lang="en-US" altLang="ko-KR" sz="1000">
                <a:latin typeface="Nanum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ko-KR" sz="1000">
              <a:latin typeface="Nanum Gothic"/>
            </a:endParaRPr>
          </a:p>
          <a:p>
            <a:pPr>
              <a:defRPr/>
            </a:pPr>
            <a:endParaRPr lang="ko-KR" altLang="en-US"/>
          </a:p>
        </p:txBody>
      </p:sp>
      <p:pic>
        <p:nvPicPr>
          <p:cNvPr id="31" name="그림 69">
            <a:extLst>
              <a:ext uri="{FF2B5EF4-FFF2-40B4-BE49-F238E27FC236}">
                <a16:creationId xmlns:a16="http://schemas.microsoft.com/office/drawing/2014/main" id="{8E4786E4-E7D8-41B7-A060-B3DC3FC4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9" y="5466469"/>
            <a:ext cx="6517056" cy="7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399">
            <a:extLst>
              <a:ext uri="{FF2B5EF4-FFF2-40B4-BE49-F238E27FC236}">
                <a16:creationId xmlns:a16="http://schemas.microsoft.com/office/drawing/2014/main" id="{1CB57F8A-B9BE-4542-A5B4-ACAD854C3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54378"/>
              </p:ext>
            </p:extLst>
          </p:nvPr>
        </p:nvGraphicFramePr>
        <p:xfrm>
          <a:off x="8096958" y="1027109"/>
          <a:ext cx="4095042" cy="1387486"/>
        </p:xfrm>
        <a:graphic>
          <a:graphicData uri="http://schemas.openxmlformats.org/drawingml/2006/table">
            <a:tbl>
              <a:tblPr/>
              <a:tblGrid>
                <a:gridCol w="104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70DD626A-BD51-4678-9CF5-1D66A38D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519999"/>
              </p:ext>
            </p:extLst>
          </p:nvPr>
        </p:nvGraphicFramePr>
        <p:xfrm>
          <a:off x="8103895" y="2953120"/>
          <a:ext cx="4095041" cy="1573218"/>
        </p:xfrm>
        <a:graphic>
          <a:graphicData uri="http://schemas.openxmlformats.org/drawingml/2006/table">
            <a:tbl>
              <a:tblPr/>
              <a:tblGrid>
                <a:gridCol w="39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9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7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100584" marR="100584" marT="35991" marB="3599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상세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관련 회사 규정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경조금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진행현황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버튼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Rectangle 191">
            <a:extLst>
              <a:ext uri="{FF2B5EF4-FFF2-40B4-BE49-F238E27FC236}">
                <a16:creationId xmlns:a16="http://schemas.microsoft.com/office/drawing/2014/main" id="{1C7B27BA-A2A8-4EAE-9ECC-4C7C4FDB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05" y="1200807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191">
            <a:extLst>
              <a:ext uri="{FF2B5EF4-FFF2-40B4-BE49-F238E27FC236}">
                <a16:creationId xmlns:a16="http://schemas.microsoft.com/office/drawing/2014/main" id="{3F3A370D-90BE-45C5-A7EC-65054457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01" y="1782194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49149D33-269C-48B1-A951-176B2DB7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944" y="1186079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14FE5E1F-8725-4032-B46C-8573E20C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09" y="3625840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EFD35033-4B1B-41CD-AEF6-C916E20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8" y="5330726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50248C5E-9983-4855-B38F-797FBC44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851" y="1555422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EAA071-994F-426B-8439-EE8D5D410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35" name="TextBox 47">
            <a:extLst>
              <a:ext uri="{FF2B5EF4-FFF2-40B4-BE49-F238E27FC236}">
                <a16:creationId xmlns:a16="http://schemas.microsoft.com/office/drawing/2014/main" id="{AB9C6D8A-A61A-4477-8442-89E4BFF7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경조금신청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의료비신청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434515-2EE4-42E3-A98E-CB1B3821B199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2B8384-3F72-47A6-A0A8-04CC7E2B8D6C}"/>
              </a:ext>
            </a:extLst>
          </p:cNvPr>
          <p:cNvCxnSpPr>
            <a:cxnSpLocks/>
          </p:cNvCxnSpPr>
          <p:nvPr/>
        </p:nvCxnSpPr>
        <p:spPr bwMode="auto">
          <a:xfrm>
            <a:off x="1999811" y="1507220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0ADD23-5B2D-4B2D-811B-539B3D07D611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34DD62EA-A424-4C0A-ADEF-ED012D612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51DCB79-045D-44C9-A2DD-39FC15CCC81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337841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CFD7CD80-35A9-4D06-A895-E24EE2A2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/>
              <a:t>경조금신청 </a:t>
            </a:r>
            <a:r>
              <a:rPr lang="en-US" altLang="ko-KR" sz="900"/>
              <a:t>| </a:t>
            </a:r>
            <a:r>
              <a:rPr lang="ko-KR" altLang="en-US" sz="900" b="1"/>
              <a:t>의료비신청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048ED-7BBC-404F-A505-DBC4E16F12A4}"/>
              </a:ext>
            </a:extLst>
          </p:cNvPr>
          <p:cNvSpPr/>
          <p:nvPr/>
        </p:nvSpPr>
        <p:spPr bwMode="auto">
          <a:xfrm>
            <a:off x="671220" y="1021037"/>
            <a:ext cx="7185977" cy="555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236AD5-E9A9-4BEF-BB5D-227B6D9B2F5F}"/>
              </a:ext>
            </a:extLst>
          </p:cNvPr>
          <p:cNvSpPr/>
          <p:nvPr/>
        </p:nvSpPr>
        <p:spPr bwMode="auto">
          <a:xfrm>
            <a:off x="6489125" y="1037536"/>
            <a:ext cx="1360072" cy="242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300132-5605-4876-AD00-43EACAD651C2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6CEF0B-D3CC-4A6E-9B60-3DE906683F97}"/>
              </a:ext>
            </a:extLst>
          </p:cNvPr>
          <p:cNvCxnSpPr>
            <a:cxnSpLocks/>
          </p:cNvCxnSpPr>
          <p:nvPr/>
        </p:nvCxnSpPr>
        <p:spPr bwMode="auto">
          <a:xfrm>
            <a:off x="1917686" y="1555593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5610884-74CF-4B6B-96E9-4ED90FDF774E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1">
            <a:extLst>
              <a:ext uri="{FF2B5EF4-FFF2-40B4-BE49-F238E27FC236}">
                <a16:creationId xmlns:a16="http://schemas.microsoft.com/office/drawing/2014/main" id="{F514C24F-5BCC-4C1C-B4F4-BD294AD7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90" y="1659758"/>
            <a:ext cx="465091" cy="20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62">
            <a:extLst>
              <a:ext uri="{FF2B5EF4-FFF2-40B4-BE49-F238E27FC236}">
                <a16:creationId xmlns:a16="http://schemas.microsoft.com/office/drawing/2014/main" id="{CE66B323-BF0D-4A2B-9E34-DA83B263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94" y="1631389"/>
            <a:ext cx="411262" cy="22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pic>
        <p:nvPicPr>
          <p:cNvPr id="29" name="그림 63">
            <a:extLst>
              <a:ext uri="{FF2B5EF4-FFF2-40B4-BE49-F238E27FC236}">
                <a16:creationId xmlns:a16="http://schemas.microsoft.com/office/drawing/2014/main" id="{7CD304B8-CB05-496B-AD49-41347D83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1997539"/>
            <a:ext cx="6609808" cy="98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70">
            <a:extLst>
              <a:ext uri="{FF2B5EF4-FFF2-40B4-BE49-F238E27FC236}">
                <a16:creationId xmlns:a16="http://schemas.microsoft.com/office/drawing/2014/main" id="{E491B63F-3F64-4D16-9C82-689F287C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0" y="3110758"/>
            <a:ext cx="6609808" cy="51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4D9F5-C445-41FB-8DDF-C5F582C67048}"/>
              </a:ext>
            </a:extLst>
          </p:cNvPr>
          <p:cNvSpPr txBox="1"/>
          <p:nvPr/>
        </p:nvSpPr>
        <p:spPr bwMode="auto">
          <a:xfrm>
            <a:off x="1060041" y="3502430"/>
            <a:ext cx="5293077" cy="1239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900">
              <a:solidFill>
                <a:srgbClr val="555555"/>
              </a:solidFill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 청구의 신청기한은 </a:t>
            </a:r>
            <a:r>
              <a:rPr lang="en-US" altLang="ko-KR" sz="900">
                <a:latin typeface="Nanum Gothic"/>
              </a:rPr>
              <a:t>4</a:t>
            </a:r>
            <a:r>
              <a:rPr lang="ko-KR" altLang="en-US" sz="900">
                <a:latin typeface="Nanum Gothic"/>
              </a:rPr>
              <a:t>월 </a:t>
            </a:r>
            <a:r>
              <a:rPr lang="en-US" altLang="ko-KR" sz="900">
                <a:latin typeface="Nanum Gothic"/>
              </a:rPr>
              <a:t>2</a:t>
            </a:r>
            <a:r>
              <a:rPr lang="ko-KR" altLang="en-US" sz="900">
                <a:latin typeface="Nanum Gothic"/>
              </a:rPr>
              <a:t>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진료시작일 </a:t>
            </a:r>
            <a:r>
              <a:rPr lang="en-US" altLang="ko-KR" sz="900">
                <a:latin typeface="Nanum Gothic"/>
              </a:rPr>
              <a:t>~ </a:t>
            </a:r>
            <a:r>
              <a:rPr lang="ko-KR" altLang="en-US" sz="900">
                <a:latin typeface="Nanum Gothic"/>
              </a:rPr>
              <a:t>진료종료일에서 진료종료일자 기준으로 </a:t>
            </a: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월말까지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한도는 신청일자 기준으로 지원 한도를 결정합니다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지원한도의 산정구간은 매월 </a:t>
            </a:r>
            <a:r>
              <a:rPr lang="en-US" altLang="ko-KR" sz="900">
                <a:latin typeface="Nanum Gothic"/>
              </a:rPr>
              <a:t>1</a:t>
            </a:r>
            <a:r>
              <a:rPr lang="ko-KR" altLang="en-US" sz="900">
                <a:latin typeface="Nanum Gothic"/>
              </a:rPr>
              <a:t>일 부터 말일까지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해당 월 발생분만 신청이 가능하며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기간 경과 후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신청을 할 수가 없음을 알려드리며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첨부하는 영수증과 금액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진료일자가 동일해야 합니다</a:t>
            </a:r>
            <a:r>
              <a:rPr lang="en-US" altLang="ko-KR" sz="900">
                <a:latin typeface="Nanum Gothic"/>
              </a:rPr>
              <a:t>.</a:t>
            </a:r>
            <a:br>
              <a:rPr lang="ko-KR" altLang="en-US" sz="900"/>
            </a:b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ko-KR" altLang="en-US" sz="900"/>
          </a:p>
        </p:txBody>
      </p:sp>
      <p:pic>
        <p:nvPicPr>
          <p:cNvPr id="32" name="그림 72">
            <a:extLst>
              <a:ext uri="{FF2B5EF4-FFF2-40B4-BE49-F238E27FC236}">
                <a16:creationId xmlns:a16="http://schemas.microsoft.com/office/drawing/2014/main" id="{5FDBC42C-8A76-4F14-881C-AAE2CD74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5166741"/>
            <a:ext cx="6525799" cy="11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1C39B63C-B1D8-45F4-A646-A7E26002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846628"/>
              </p:ext>
            </p:extLst>
          </p:nvPr>
        </p:nvGraphicFramePr>
        <p:xfrm>
          <a:off x="8122436" y="1021036"/>
          <a:ext cx="4088795" cy="1387486"/>
        </p:xfrm>
        <a:graphic>
          <a:graphicData uri="http://schemas.openxmlformats.org/drawingml/2006/table">
            <a:tbl>
              <a:tblPr/>
              <a:tblGrid>
                <a:gridCol w="104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3568F29F-2A33-4FB4-B3D9-AD4FD9AA9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778"/>
              </p:ext>
            </p:extLst>
          </p:nvPr>
        </p:nvGraphicFramePr>
        <p:xfrm>
          <a:off x="8125181" y="2946751"/>
          <a:ext cx="4086049" cy="1439854"/>
        </p:xfrm>
        <a:graphic>
          <a:graphicData uri="http://schemas.openxmlformats.org/drawingml/2006/table">
            <a:tbl>
              <a:tblPr/>
              <a:tblGrid>
                <a:gridCol w="3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1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4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첨부파일 업로드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진단서 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관련 회사 규정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의료비 진행현황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신청하기 버튼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1B167F40-E9BC-49D3-A657-B962D641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1836070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CAF6E1B2-EA2E-4EB5-9D30-AE3A06F9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2957483"/>
            <a:ext cx="217612" cy="1438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D82AB0BA-50E1-48D6-B9E9-8C149786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4989268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F54CA287-773A-422F-A9D0-BF462F26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990" y="1494367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37DACE50-51B3-4A24-9C2C-C9728A00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33" y="3697841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CA39CE-E714-4C76-B520-1F68DC1CF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ADC713C-0544-4EDB-9338-9C14CD68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B0EB249-F058-4701-A27F-7CD7CF656199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57239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026DD08-112C-4B35-AE80-44F152F6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29731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채팅방</a:t>
            </a:r>
          </a:p>
        </p:txBody>
      </p:sp>
    </p:spTree>
    <p:extLst>
      <p:ext uri="{BB962C8B-B14F-4D97-AF65-F5344CB8AC3E}">
        <p14:creationId xmlns:p14="http://schemas.microsoft.com/office/powerpoint/2010/main" val="4157847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58CA67D-604E-45B1-8ECA-64DE9C23422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222DA-755A-472F-A76F-86DDA163DB1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A45C6-C569-4691-86C7-CFC46EF433BF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3B5760-6575-4B1D-A9BF-E2BE31BC8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2" y="1020377"/>
            <a:ext cx="7219042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5A61A89B-A059-4536-8F52-B03B2C7D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06136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조회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13DBE047-58CE-4B74-A21E-FBF9B3C73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04771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채팅방을 생성할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채팅방을 검색해서 찾아볼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현재 존재하는 전체 채팅방을 찾아볼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AE0A5F1A-8321-40AA-821B-1CDF6BBD7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1721639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E0D25339-424B-4ACF-AC5B-DD3F71893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688" y="224150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30AC78B2-D37F-4078-8AFA-5F0626C1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33" y="2553517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0B00308-ED54-49E0-A309-6939B520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6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9FE2E7-720C-4D3E-8DA4-0D87B6B1E2C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F6A85-D465-4E97-BCA8-9FC43C368DF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6378C-913C-48A9-AD01-E4DFE182E8B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55B7D5-4B31-4385-A872-B65545D0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1" y="1020377"/>
            <a:ext cx="7219043" cy="5557397"/>
          </a:xfrm>
          <a:prstGeom prst="rect">
            <a:avLst/>
          </a:prstGeom>
        </p:spPr>
      </p:pic>
      <p:graphicFrame>
        <p:nvGraphicFramePr>
          <p:cNvPr id="18" name="Group 399">
            <a:extLst>
              <a:ext uri="{FF2B5EF4-FFF2-40B4-BE49-F238E27FC236}">
                <a16:creationId xmlns:a16="http://schemas.microsoft.com/office/drawing/2014/main" id="{A4314CC0-FC2F-4BBB-A249-20406FF82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1323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roup 399">
            <a:extLst>
              <a:ext uri="{FF2B5EF4-FFF2-40B4-BE49-F238E27FC236}">
                <a16:creationId xmlns:a16="http://schemas.microsoft.com/office/drawing/2014/main" id="{D7629017-5A56-42FA-AFC6-24886D80E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35559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검색을 통해 회사 사람을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들어가는 값을 갖고 있는 사용자를 조회할 수 있음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완료 버튼을 통해 초대할 수 있음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Rectangle 191">
            <a:extLst>
              <a:ext uri="{FF2B5EF4-FFF2-40B4-BE49-F238E27FC236}">
                <a16:creationId xmlns:a16="http://schemas.microsoft.com/office/drawing/2014/main" id="{6E61268F-4295-47EA-ABA4-0886769C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1" y="157158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475A5077-B220-4FB8-97AF-4AE9F112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37" y="2122786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670A84EB-473F-45BA-9672-87AFB7E0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01" y="3650502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F7DA229-D89F-45C6-AC35-1D32D1AE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9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A9FF7F-6FE4-462F-81C3-9CC525B5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15" y="909819"/>
            <a:ext cx="6825689" cy="589491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2BBF2F-5523-4CED-9299-40C595411BA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FE3A7-0CE2-4AC5-AC88-0561CDCD54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3C5AB-0377-4210-BC1E-D506533E1A24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7" name="Group 399">
            <a:extLst>
              <a:ext uri="{FF2B5EF4-FFF2-40B4-BE49-F238E27FC236}">
                <a16:creationId xmlns:a16="http://schemas.microsoft.com/office/drawing/2014/main" id="{36FE8DCD-1935-44C3-B4F4-C095F8F0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651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399">
            <a:extLst>
              <a:ext uri="{FF2B5EF4-FFF2-40B4-BE49-F238E27FC236}">
                <a16:creationId xmlns:a16="http://schemas.microsoft.com/office/drawing/2014/main" id="{83AE2AC4-B158-4989-9982-0B5904766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64740"/>
              </p:ext>
            </p:extLst>
          </p:nvPr>
        </p:nvGraphicFramePr>
        <p:xfrm>
          <a:off x="8107590" y="2954025"/>
          <a:ext cx="4084409" cy="1025425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버튼을 클릭해서 새로운 채팅방을 생성할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 입력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사용자와의 채팅방이 나옴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36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검색어에 포함되어 있는 단체 채팅방도 검색 결과로 나옴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ectangle 191">
            <a:extLst>
              <a:ext uri="{FF2B5EF4-FFF2-40B4-BE49-F238E27FC236}">
                <a16:creationId xmlns:a16="http://schemas.microsoft.com/office/drawing/2014/main" id="{FD192A10-19AE-4DEB-97E4-EEF35A08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957" y="155382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Rectangle 191">
            <a:extLst>
              <a:ext uri="{FF2B5EF4-FFF2-40B4-BE49-F238E27FC236}">
                <a16:creationId xmlns:a16="http://schemas.microsoft.com/office/drawing/2014/main" id="{80D17EEA-0D0F-4CF6-A478-0A97BCC4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103" y="2030938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191">
            <a:extLst>
              <a:ext uri="{FF2B5EF4-FFF2-40B4-BE49-F238E27FC236}">
                <a16:creationId xmlns:a16="http://schemas.microsoft.com/office/drawing/2014/main" id="{8B230CC4-100C-4354-8C14-C38C0602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3066074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Rectangle 191">
            <a:extLst>
              <a:ext uri="{FF2B5EF4-FFF2-40B4-BE49-F238E27FC236}">
                <a16:creationId xmlns:a16="http://schemas.microsoft.com/office/drawing/2014/main" id="{784F1B98-FE62-4C08-A7B6-5C8EF653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307" y="2539635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351D2EB-0713-4BA9-B7E1-F93F9FEC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6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46A892-2D87-4DF8-AC42-442174C7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55" y="1061102"/>
            <a:ext cx="4309192" cy="562068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334B6AE-FD6E-41E0-91D3-976642F7B3AF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C22E9-1285-44F2-B117-C44B418CA01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5554F-8E6C-4C28-A8F9-847C0783C56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기능 설계</a:t>
            </a:r>
            <a:endParaRPr lang="ko-KR" altLang="en-US" spc="300" dirty="0">
              <a:latin typeface="Pretendard (본문)"/>
            </a:endParaRPr>
          </a:p>
        </p:txBody>
      </p:sp>
      <p:graphicFrame>
        <p:nvGraphicFramePr>
          <p:cNvPr id="15" name="Group 399">
            <a:extLst>
              <a:ext uri="{FF2B5EF4-FFF2-40B4-BE49-F238E27FC236}">
                <a16:creationId xmlns:a16="http://schemas.microsoft.com/office/drawing/2014/main" id="{AE138C1F-5B99-4EB9-97A2-4FEE5A066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15759"/>
              </p:ext>
            </p:extLst>
          </p:nvPr>
        </p:nvGraphicFramePr>
        <p:xfrm>
          <a:off x="8115265" y="1026411"/>
          <a:ext cx="4076734" cy="1387486"/>
        </p:xfrm>
        <a:graphic>
          <a:graphicData uri="http://schemas.openxmlformats.org/drawingml/2006/table">
            <a:tbl>
              <a:tblPr/>
              <a:tblGrid>
                <a:gridCol w="10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박인재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채팅방 검색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chat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3A12C8F1-7ED6-45CB-B805-B21F1BBC1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40242"/>
              </p:ext>
            </p:extLst>
          </p:nvPr>
        </p:nvGraphicFramePr>
        <p:xfrm>
          <a:off x="8107590" y="2954025"/>
          <a:ext cx="4084409" cy="806064"/>
        </p:xfrm>
        <a:graphic>
          <a:graphicData uri="http://schemas.openxmlformats.org/drawingml/2006/table">
            <a:tbl>
              <a:tblPr/>
              <a:tblGrid>
                <a:gridCol w="39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0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24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7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햄버거 버튼을 통해서 채팅방에 참여한 인원들을 볼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채팅에 초대된 사람을 볼 수 있음 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57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나가기 버튼을 통해서 채팅방에서 나갈 수 있음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91">
            <a:extLst>
              <a:ext uri="{FF2B5EF4-FFF2-40B4-BE49-F238E27FC236}">
                <a16:creationId xmlns:a16="http://schemas.microsoft.com/office/drawing/2014/main" id="{016C9AAD-9810-45AF-BE35-61BBE113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20" y="1265288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Rectangle 191">
            <a:extLst>
              <a:ext uri="{FF2B5EF4-FFF2-40B4-BE49-F238E27FC236}">
                <a16:creationId xmlns:a16="http://schemas.microsoft.com/office/drawing/2014/main" id="{94071EDE-8181-4707-809C-0E30AF1D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34" y="2879739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Rectangle 191">
            <a:extLst>
              <a:ext uri="{FF2B5EF4-FFF2-40B4-BE49-F238E27FC236}">
                <a16:creationId xmlns:a16="http://schemas.microsoft.com/office/drawing/2014/main" id="{55EC8586-9CB8-45FE-AD59-4BDAF7E4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311" y="5722611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F2DF53-2B00-41D5-9AD8-17063B7F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2DB6F9F-2895-4EC7-8AAA-01B1AB1EB03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5F722-25DD-4730-A9D1-3C38534BAEC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FF49B-26FC-4321-8451-F4D9CDC3DB5B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A855C-CFBD-4864-9779-CCDFD836F4CE}"/>
              </a:ext>
            </a:extLst>
          </p:cNvPr>
          <p:cNvSpPr txBox="1"/>
          <p:nvPr/>
        </p:nvSpPr>
        <p:spPr>
          <a:xfrm>
            <a:off x="1176688" y="1029712"/>
            <a:ext cx="96566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  <a:endParaRPr lang="en-US" altLang="ko-KR" b="1">
              <a:latin typeface="Pretendard (본문)"/>
            </a:endParaRPr>
          </a:p>
          <a:p>
            <a:endParaRPr lang="ko-KR" altLang="en-US" b="1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웹소켓을 활용한 채팅방 기능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채팅방 기능 구현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간 실시간 메시지 송수신 지원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액셀파일을 통해 사원 등록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출퇴근 버튼을 통한 출근 및 퇴근 시간을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에 전송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출퇴근 버튼 클릭 시 서버로 출근/퇴근 시간 전송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사용자별 출퇴근 기록 관리 및 데이터베이스에 저장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ko-KR" altLang="en-US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관리자 직원 등록 및 직원 아이디 및 초기 비밀번호를 이메일로 발송 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이메일을 통한 직원 아이디 및 초기 비밀번호 발송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관리자가 직원 추가 기능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스프링 초기 설정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초기화 및 필수 라이브러리 설정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스프링 시큐리티 초기 설정 </a:t>
            </a:r>
            <a:endParaRPr lang="ko-KR" altLang="en-US" spc="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167A838-57DB-4015-8C12-A8305827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CD78E-C476-4FE4-B898-235DB43FE411}"/>
              </a:ext>
            </a:extLst>
          </p:cNvPr>
          <p:cNvSpPr txBox="1"/>
          <p:nvPr/>
        </p:nvSpPr>
        <p:spPr>
          <a:xfrm>
            <a:off x="1176688" y="1029712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Pretendard (본문)"/>
              </a:rPr>
              <a:t>구현 완료한 것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마이페이지에서 현재 접속한 유저의 정보 조회 및 수정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정보 수정 및 변경 기능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로그인한 사용자의 정보 조회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Pretendard (본문)"/>
              </a:rPr>
              <a:t> </a:t>
            </a:r>
            <a:r>
              <a:rPr lang="en-US" altLang="ko-KR">
                <a:latin typeface="Pretendard (본문)"/>
              </a:rPr>
              <a:t>fullCalender</a:t>
            </a:r>
            <a:r>
              <a:rPr lang="ko-KR" altLang="en-US">
                <a:latin typeface="Pretendard (본문)"/>
              </a:rPr>
              <a:t>와 </a:t>
            </a:r>
            <a:r>
              <a:rPr lang="en-US" altLang="ko-KR">
                <a:latin typeface="Pretendard (본문)"/>
              </a:rPr>
              <a:t>DB</a:t>
            </a:r>
            <a:r>
              <a:rPr lang="ko-KR" altLang="en-US">
                <a:latin typeface="Pretendard (본문)"/>
              </a:rPr>
              <a:t>를 연결한 </a:t>
            </a:r>
            <a:r>
              <a:rPr lang="en-US" altLang="ko-KR">
                <a:latin typeface="Pretendard (본문)"/>
              </a:rPr>
              <a:t>CRUD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일정 조회, 추가, 수정, 삭제 기능 구현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FullCalendar 라이브러리와 백엔드를 연결하여 일정 관리</a:t>
            </a:r>
          </a:p>
          <a:p>
            <a:endParaRPr lang="en-US" altLang="ko-KR">
              <a:latin typeface="Pretendard (본문)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>
                <a:latin typeface="Pretendard (본문)"/>
              </a:rPr>
              <a:t>Geolocation</a:t>
            </a:r>
            <a:r>
              <a:rPr lang="ko-KR" altLang="en-US">
                <a:latin typeface="Pretendard (본문)"/>
              </a:rPr>
              <a:t>을 활용한 위치기반 서비스</a:t>
            </a:r>
            <a:endParaRPr lang="en-US" altLang="ko-KR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기반으로 데이터나 서비스를 동적으로 변경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위치 정보를 활용한 서비스 제공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latin typeface="Arial" panose="020B0604020202020204" pitchFamily="34" charset="0"/>
              </a:rPr>
              <a:t>근태신청 페이지에서 본인 근태신청정보 확인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>
                <a:latin typeface="Pretendard (본문)"/>
              </a:rPr>
              <a:t> 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</a:t>
            </a:r>
            <a:r>
              <a: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근태신청정보및 근황 조회가능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>
              <a:latin typeface="Pretendard (본문)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22ECEA-BB1A-4351-A6D5-C8D7770C64CA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57F95-FAA4-4409-8F33-21192F45B58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0A75D-929B-4959-86C5-5D6AC05CFBDE}"/>
              </a:ext>
            </a:extLst>
          </p:cNvPr>
          <p:cNvSpPr txBox="1"/>
          <p:nvPr/>
        </p:nvSpPr>
        <p:spPr>
          <a:xfrm>
            <a:off x="1176688" y="38338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구현 결과 </a:t>
            </a:r>
          </a:p>
          <a:p>
            <a:endParaRPr lang="ko-KR" altLang="en-US" spc="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5101E2-C5D0-44D0-B392-729647C7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9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8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문제점 및 해결방안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7C7BA1-3BF0-4D84-B95C-C55B2422C522}"/>
              </a:ext>
            </a:extLst>
          </p:cNvPr>
          <p:cNvSpPr/>
          <p:nvPr/>
        </p:nvSpPr>
        <p:spPr>
          <a:xfrm>
            <a:off x="1176688" y="2952882"/>
            <a:ext cx="10513085" cy="1774667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2 :</a:t>
            </a:r>
            <a:r>
              <a:rPr lang="ko-KR" altLang="en-US">
                <a:solidFill>
                  <a:schemeClr val="tx1"/>
                </a:solidFill>
              </a:rPr>
              <a:t> 여러 개의 채팅방을 동시에 띄워놓고 각 채팅방에 대해 별도의 웹소켓 연결을 유지해야 하는 상황에서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채팅방이 많아질수록 웹소켓 연결을 효율적으로 관리하기 어려운 문제점이 발생했습니다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웹소켓 연결을 각 채팅방의 기본키를 인덱스로 하는 배열로 관리하는 방식으로 문제를 해결하였습니다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채팅방 수가 늘어날 경우에도 효율적으로 연결을 관리할 수 있게 되었습니다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C351C1-B532-49E4-8300-B1F2E2DF6CCC}"/>
              </a:ext>
            </a:extLst>
          </p:cNvPr>
          <p:cNvSpPr/>
          <p:nvPr/>
        </p:nvSpPr>
        <p:spPr>
          <a:xfrm>
            <a:off x="1176688" y="998934"/>
            <a:ext cx="10513085" cy="1671695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문제점 1</a:t>
            </a:r>
            <a:r>
              <a:rPr kumimoji="0" lang="en-US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사용 미숙으로 인해 기능 구현이 지연되었습니다. 처음에는 API의 사용법에 대한 이해 부족으로 인해 예상보다 개발 속도가 늦어졌고, 필요한 기능을 구현하는 데 어려움을 겪었습니다.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해결 과정: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 구현 속도를 높이기 위해 개인 공부 시간을 확보하여 스프링과 API 사용법을 집중적으로 학습하였습니다. 이를 통해 API 호출 및 처리 방법에 대한 이해를 확립하였고, 프로젝트 후반부에는 API를 효과적으로 활용하여 원활하게 기능을 구현할 수 있었습니다.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3DE5AE-7B37-4A57-86EA-401399071A44}"/>
              </a:ext>
            </a:extLst>
          </p:cNvPr>
          <p:cNvSpPr/>
          <p:nvPr/>
        </p:nvSpPr>
        <p:spPr>
          <a:xfrm>
            <a:off x="1176688" y="5069112"/>
            <a:ext cx="10513085" cy="1651728"/>
          </a:xfrm>
          <a:prstGeom prst="roundRect">
            <a:avLst/>
          </a:prstGeom>
          <a:solidFill>
            <a:srgbClr val="EDE9E3"/>
          </a:solidFill>
          <a:ln>
            <a:solidFill>
              <a:srgbClr val="90B8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chemeClr val="tx1"/>
                </a:solidFill>
              </a:rPr>
              <a:t>문제점</a:t>
            </a:r>
            <a:r>
              <a:rPr lang="en-US" altLang="ko-KR" b="1">
                <a:solidFill>
                  <a:schemeClr val="tx1"/>
                </a:solidFill>
              </a:rPr>
              <a:t> 3 :</a:t>
            </a:r>
            <a:r>
              <a:rPr lang="ko-KR" altLang="en-US">
                <a:solidFill>
                  <a:schemeClr val="tx1"/>
                </a:solidFill>
              </a:rPr>
              <a:t> 팀원들이 돌아가면서 독감에 걸렸었습니다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해서 기능완성하는데 시간이 많이 부족했습니다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r>
              <a:rPr lang="ko-KR" altLang="en-US" b="1">
                <a:solidFill>
                  <a:schemeClr val="tx1"/>
                </a:solidFill>
              </a:rPr>
              <a:t>해결 방안</a:t>
            </a:r>
            <a:r>
              <a:rPr lang="en-US" altLang="ko-KR" b="1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이전에 본인이 맡았던 파트는 최선을 다해 구현하고 나머지 구현해야하는 기능은 나중에라도 프로젝트기간및 수업기간이 끝나고라도 시간을 할애해 부족한부분은 다듬고 프로젝트를 완성하자는 대화가 이뤄졌습니다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82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Part 1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팀원 소개 </a:t>
            </a:r>
            <a:endParaRPr lang="en-US" altLang="ko-KR" spc="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528908" y="319154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</a:rPr>
              <a:t>팀장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>
                <a:latin typeface="+mn-ea"/>
              </a:rPr>
              <a:t>송지은</a:t>
            </a:r>
            <a:endParaRPr lang="en-US" altLang="ko-KR" b="1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34969" y="3163401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C8A7AC5-ADF8-43C6-8E95-96789C01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07" y="859869"/>
            <a:ext cx="2340000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6714A4-52E3-4548-82E3-7EDCEB4C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68" y="868831"/>
            <a:ext cx="2340000" cy="23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D589-1E8F-4460-93BB-D87F70E3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733" y="868831"/>
            <a:ext cx="2340000" cy="23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0EEA9-15CF-4EFC-874D-21006F5AA060}"/>
              </a:ext>
            </a:extLst>
          </p:cNvPr>
          <p:cNvSpPr txBox="1"/>
          <p:nvPr/>
        </p:nvSpPr>
        <p:spPr>
          <a:xfrm>
            <a:off x="5097029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박인재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10D5C0-E611-4B5A-959C-5DE237E5964A}"/>
              </a:ext>
            </a:extLst>
          </p:cNvPr>
          <p:cNvCxnSpPr>
            <a:cxnSpLocks/>
          </p:cNvCxnSpPr>
          <p:nvPr/>
        </p:nvCxnSpPr>
        <p:spPr>
          <a:xfrm>
            <a:off x="4894126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EEA35-727A-45D9-AFC3-22DDA3420AC8}"/>
              </a:ext>
            </a:extLst>
          </p:cNvPr>
          <p:cNvSpPr txBox="1"/>
          <p:nvPr/>
        </p:nvSpPr>
        <p:spPr>
          <a:xfrm>
            <a:off x="8878585" y="320388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장이슬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F4D2C7-0E49-4658-961F-17A68C3B35EC}"/>
              </a:ext>
            </a:extLst>
          </p:cNvPr>
          <p:cNvCxnSpPr>
            <a:cxnSpLocks/>
          </p:cNvCxnSpPr>
          <p:nvPr/>
        </p:nvCxnSpPr>
        <p:spPr>
          <a:xfrm>
            <a:off x="8675682" y="3157988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5FB53E-D66D-4095-8734-51B62A7940A7}"/>
              </a:ext>
            </a:extLst>
          </p:cNvPr>
          <p:cNvSpPr txBox="1"/>
          <p:nvPr/>
        </p:nvSpPr>
        <p:spPr>
          <a:xfrm>
            <a:off x="885691" y="3539483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1329-1A73-4E74-8FDA-6BC3F5325C4C}"/>
              </a:ext>
            </a:extLst>
          </p:cNvPr>
          <p:cNvSpPr txBox="1"/>
          <p:nvPr/>
        </p:nvSpPr>
        <p:spPr>
          <a:xfrm>
            <a:off x="960087" y="5009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98BCB-EBEE-48EE-8FEF-4FA9E5DF3B78}"/>
              </a:ext>
            </a:extLst>
          </p:cNvPr>
          <p:cNvSpPr txBox="1"/>
          <p:nvPr/>
        </p:nvSpPr>
        <p:spPr>
          <a:xfrm>
            <a:off x="1590139" y="3535933"/>
            <a:ext cx="1943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프로토타입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화면설계서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사내규정제정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발표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176869-E83A-4BD5-B8E2-AB9524F94CD1}"/>
              </a:ext>
            </a:extLst>
          </p:cNvPr>
          <p:cNvSpPr txBox="1"/>
          <p:nvPr/>
        </p:nvSpPr>
        <p:spPr>
          <a:xfrm>
            <a:off x="1580402" y="5033314"/>
            <a:ext cx="2523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근태관리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복지관리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내정보조회 및 수정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비밀번호재설정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6A6C3-21A3-408F-80B8-348B3703DC3C}"/>
              </a:ext>
            </a:extLst>
          </p:cNvPr>
          <p:cNvSpPr txBox="1"/>
          <p:nvPr/>
        </p:nvSpPr>
        <p:spPr>
          <a:xfrm>
            <a:off x="4482275" y="3551102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C7ABFE-4565-4E9C-A2F8-D3301B61BF57}"/>
              </a:ext>
            </a:extLst>
          </p:cNvPr>
          <p:cNvSpPr txBox="1"/>
          <p:nvPr/>
        </p:nvSpPr>
        <p:spPr>
          <a:xfrm>
            <a:off x="5186723" y="3547552"/>
            <a:ext cx="2332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유즈케이스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요구사항분석서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프로젝트설계서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PPT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D0ED2-BF0A-439D-9467-693598D71FD5}"/>
              </a:ext>
            </a:extLst>
          </p:cNvPr>
          <p:cNvSpPr txBox="1"/>
          <p:nvPr/>
        </p:nvSpPr>
        <p:spPr>
          <a:xfrm>
            <a:off x="8258502" y="3582047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57297D-4457-4C3F-BCE9-64770A76E20B}"/>
              </a:ext>
            </a:extLst>
          </p:cNvPr>
          <p:cNvSpPr txBox="1"/>
          <p:nvPr/>
        </p:nvSpPr>
        <p:spPr>
          <a:xfrm>
            <a:off x="8928697" y="3573764"/>
            <a:ext cx="2552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기획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프로젝트주제제안서</a:t>
            </a:r>
            <a:endParaRPr lang="en-US" altLang="ko-KR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일정관리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노션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ERD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</a:rPr>
              <a:t>시퀀스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C1F3-00F8-4122-AA36-C5281788B2E6}"/>
              </a:ext>
            </a:extLst>
          </p:cNvPr>
          <p:cNvSpPr txBox="1"/>
          <p:nvPr/>
        </p:nvSpPr>
        <p:spPr>
          <a:xfrm>
            <a:off x="4566408" y="50388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241ACC-6BA4-47FE-86DD-5B11DAA5262D}"/>
              </a:ext>
            </a:extLst>
          </p:cNvPr>
          <p:cNvSpPr txBox="1"/>
          <p:nvPr/>
        </p:nvSpPr>
        <p:spPr>
          <a:xfrm>
            <a:off x="5186723" y="5062546"/>
            <a:ext cx="265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근무시간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부서업무 관리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위치기반 출퇴근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지오로케이션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66D6B3-8BA1-4A32-88FD-2FDF32EBF567}"/>
              </a:ext>
            </a:extLst>
          </p:cNvPr>
          <p:cNvSpPr txBox="1"/>
          <p:nvPr/>
        </p:nvSpPr>
        <p:spPr>
          <a:xfrm>
            <a:off x="8309945" y="5066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A43581D-732B-4CAD-86C4-D96496A0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447742"/>
            <a:ext cx="3295650" cy="3524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F59B7FC-5478-4128-BD1B-EBA1AAE2B163}"/>
              </a:ext>
            </a:extLst>
          </p:cNvPr>
          <p:cNvSpPr txBox="1"/>
          <p:nvPr/>
        </p:nvSpPr>
        <p:spPr>
          <a:xfrm>
            <a:off x="8930259" y="5090450"/>
            <a:ext cx="3036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</a:rPr>
              <a:t>채팅방</a:t>
            </a:r>
            <a:r>
              <a:rPr lang="ko-KR" altLang="en-US" dirty="0">
                <a:solidFill>
                  <a:schemeClr val="tx1"/>
                </a:solidFill>
              </a:rPr>
              <a:t> 기능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웹소켓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관리자 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게시판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기능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필터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스케쥴러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시큐리티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이메일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네이버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74820" y="1830831"/>
            <a:ext cx="88686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위치 기반 기능을 통해 사용자는 자신의 위치를 기준으로 출퇴근을 하고</a:t>
            </a:r>
            <a:r>
              <a:rPr lang="en-US" altLang="ko-KR"/>
              <a:t>, </a:t>
            </a:r>
            <a:r>
              <a:rPr lang="ko-KR" altLang="en-US"/>
              <a:t>근무 시간을 계산할 수 있습니다</a:t>
            </a:r>
            <a:r>
              <a:rPr lang="en-US" altLang="ko-KR"/>
              <a:t>. </a:t>
            </a:r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캘린더를 통해 근무 시간을 조회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삭제하는 작업이 원활하게 이루어집니다</a:t>
            </a:r>
            <a:r>
              <a:rPr lang="en-US" altLang="ko-KR"/>
              <a:t>. </a:t>
            </a:r>
            <a:r>
              <a:rPr lang="ko-KR" altLang="en-US"/>
              <a:t>채팅방 기능을 통해 직장 내 커뮤니케이션도 원활히 이루어지며</a:t>
            </a:r>
            <a:r>
              <a:rPr lang="en-US" altLang="ko-KR"/>
              <a:t>, </a:t>
            </a:r>
            <a:r>
              <a:rPr lang="ko-KR" altLang="en-US"/>
              <a:t>이는 효율적인 업무 환경을 제공합니다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/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1029712"/>
            <a:ext cx="234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기획 의도 부합 정도</a:t>
            </a:r>
          </a:p>
        </p:txBody>
      </p:sp>
    </p:spTree>
    <p:extLst>
      <p:ext uri="{BB962C8B-B14F-4D97-AF65-F5344CB8AC3E}">
        <p14:creationId xmlns:p14="http://schemas.microsoft.com/office/powerpoint/2010/main" val="266614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9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자체 평가 의견</a:t>
            </a:r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3559D-4D2E-4493-B681-EE05DA03A42A}"/>
              </a:ext>
            </a:extLst>
          </p:cNvPr>
          <p:cNvSpPr txBox="1"/>
          <p:nvPr/>
        </p:nvSpPr>
        <p:spPr>
          <a:xfrm>
            <a:off x="1003799" y="1407836"/>
            <a:ext cx="886868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가장 큰 어려움은 웹소켓과 </a:t>
            </a:r>
            <a:r>
              <a:rPr lang="en-US" altLang="ko-KR"/>
              <a:t>API</a:t>
            </a:r>
            <a:r>
              <a:rPr lang="ko-KR" altLang="en-US"/>
              <a:t>를 사용하는 부분이었습니다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 특히</a:t>
            </a:r>
            <a:r>
              <a:rPr lang="en-US" altLang="ko-KR"/>
              <a:t>, </a:t>
            </a:r>
            <a:r>
              <a:rPr lang="ko-KR" altLang="en-US"/>
              <a:t>웹소켓에서는 여러 개의 채팅방을 동시에 띄우고</a:t>
            </a:r>
            <a:r>
              <a:rPr lang="en-US" altLang="ko-KR"/>
              <a:t>, </a:t>
            </a:r>
            <a:r>
              <a:rPr lang="ko-KR" altLang="en-US"/>
              <a:t>각 채팅방에 대해 웹소켓을 연결하는 부분이 어려웠으나</a:t>
            </a:r>
            <a:r>
              <a:rPr lang="en-US" altLang="ko-KR"/>
              <a:t>, </a:t>
            </a:r>
            <a:r>
              <a:rPr lang="ko-KR" altLang="en-US"/>
              <a:t>이를 해결하기 위해 채팅방의 기본 키를 인덱스로 하는 배열로 웹소켓을 관리하는 방법을 사용했습니다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관련해서는 </a:t>
            </a:r>
            <a:r>
              <a:rPr lang="en-US" altLang="ko-KR"/>
              <a:t>FullCalendar </a:t>
            </a:r>
            <a:r>
              <a:rPr lang="ko-KR" altLang="en-US"/>
              <a:t>문서를 참고하여 </a:t>
            </a:r>
            <a:r>
              <a:rPr lang="en-US" altLang="ko-KR"/>
              <a:t>DB</a:t>
            </a:r>
            <a:r>
              <a:rPr lang="ko-KR" altLang="en-US"/>
              <a:t>와 연동하고</a:t>
            </a:r>
            <a:r>
              <a:rPr lang="en-US" altLang="ko-KR"/>
              <a:t>, </a:t>
            </a:r>
            <a:r>
              <a:rPr lang="ko-KR" altLang="en-US"/>
              <a:t>일정의 </a:t>
            </a:r>
            <a:r>
              <a:rPr lang="en-US" altLang="ko-KR"/>
              <a:t>CRUD </a:t>
            </a:r>
            <a:r>
              <a:rPr lang="ko-KR" altLang="en-US"/>
              <a:t>기능을 추가하는 데 어려움이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API</a:t>
            </a:r>
            <a:r>
              <a:rPr lang="ko-KR" altLang="en-US"/>
              <a:t>와 웹 소켓을 활용하여</a:t>
            </a:r>
            <a:r>
              <a:rPr lang="en-US" altLang="ko-KR"/>
              <a:t>, </a:t>
            </a:r>
            <a:r>
              <a:rPr lang="ko-KR" altLang="en-US"/>
              <a:t>웹 소켓은 양방향 통신을 통해 실시간 데이터 전송에 효과적이고</a:t>
            </a:r>
            <a:r>
              <a:rPr lang="en-US" altLang="ko-KR"/>
              <a:t>, API</a:t>
            </a:r>
            <a:r>
              <a:rPr lang="ko-KR" altLang="en-US"/>
              <a:t>는 특정 작업을 처리하는 데 유용합니다</a:t>
            </a:r>
            <a:r>
              <a:rPr lang="en-US" altLang="ko-KR"/>
              <a:t>.</a:t>
            </a:r>
            <a:br>
              <a:rPr lang="en-US" altLang="ko-KR"/>
            </a:br>
            <a:endParaRPr lang="ko-KR" alt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중간발표때 </a:t>
            </a:r>
            <a:r>
              <a:rPr lang="en-US" altLang="ko-KR"/>
              <a:t>AJAX</a:t>
            </a:r>
            <a:r>
              <a:rPr lang="ko-KR" altLang="en-US"/>
              <a:t>기능을 바탕으로 만들어야한다는 강박감에 모든 기능을 </a:t>
            </a:r>
            <a:r>
              <a:rPr lang="en-US" altLang="ko-KR"/>
              <a:t>AJAX</a:t>
            </a:r>
            <a:r>
              <a:rPr lang="ko-KR" altLang="en-US"/>
              <a:t>로 진행한 결과 적당히 </a:t>
            </a:r>
            <a:r>
              <a:rPr lang="en-US" altLang="ko-KR"/>
              <a:t>AJAX</a:t>
            </a:r>
            <a:r>
              <a:rPr lang="ko-KR" altLang="en-US"/>
              <a:t>기능을 나눠 구현해야한다는 피드백이 있었습니다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팀원들과 소통을 하면서 모든부분을 </a:t>
            </a:r>
            <a:r>
              <a:rPr lang="en-US" altLang="ko-KR"/>
              <a:t>AJAX</a:t>
            </a:r>
            <a:r>
              <a:rPr lang="ko-KR" altLang="en-US"/>
              <a:t>기능을 사용하지 않고 회의를 거쳐 각각 기능구현을 할 때 부분부분 나눠 구현했습니다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r>
              <a:rPr lang="ko-KR" altLang="en-US"/>
              <a:t>따라서 이 프로젝트는 기획 의도와 목적에 부합했다고 평가할 수 있습니다</a:t>
            </a:r>
            <a:r>
              <a:rPr lang="en-US" altLang="ko-KR"/>
              <a:t>.</a:t>
            </a:r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2C0BD-6C99-4D00-A71F-8D43D7312C6F}"/>
              </a:ext>
            </a:extLst>
          </p:cNvPr>
          <p:cNvSpPr txBox="1"/>
          <p:nvPr/>
        </p:nvSpPr>
        <p:spPr>
          <a:xfrm>
            <a:off x="1176688" y="891212"/>
            <a:ext cx="38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프로젝트 과정에서의 어려움</a:t>
            </a:r>
          </a:p>
        </p:txBody>
      </p:sp>
    </p:spTree>
    <p:extLst>
      <p:ext uri="{BB962C8B-B14F-4D97-AF65-F5344CB8AC3E}">
        <p14:creationId xmlns:p14="http://schemas.microsoft.com/office/powerpoint/2010/main" val="823522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4CA9F0-EEE1-4437-8507-FD969AA1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E8F04-A7F4-4CBB-9C3F-ABDB1C9BBAB4}"/>
              </a:ext>
            </a:extLst>
          </p:cNvPr>
          <p:cNvSpPr txBox="1"/>
          <p:nvPr/>
        </p:nvSpPr>
        <p:spPr>
          <a:xfrm>
            <a:off x="4652962" y="3009641"/>
            <a:ext cx="28860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화면시연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1082720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1999" cy="684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041864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>
                <a:solidFill>
                  <a:schemeClr val="bg1"/>
                </a:solidFill>
              </a:rPr>
              <a:t>피드백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55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314902" y="2998113"/>
            <a:ext cx="3562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감사합니다</a:t>
            </a:r>
            <a:r>
              <a:rPr lang="en-US" altLang="ko-KR" sz="5000" b="1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4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2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개요</a:t>
            </a:r>
            <a:endParaRPr lang="en-US" altLang="ko-KR" spc="300">
              <a:latin typeface="Pretendard (본문)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45CEB-5893-4735-A131-869B8B00CD1D}"/>
              </a:ext>
            </a:extLst>
          </p:cNvPr>
          <p:cNvSpPr txBox="1"/>
          <p:nvPr/>
        </p:nvSpPr>
        <p:spPr>
          <a:xfrm>
            <a:off x="272715" y="1497629"/>
            <a:ext cx="1140829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/>
              <a:t>1. </a:t>
            </a:r>
            <a:r>
              <a:rPr lang="ko-KR" altLang="en-US" sz="2500" b="1"/>
              <a:t>프로젝트 배경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기업 환경에서 정보의 공유와 소통은 성공적인 비즈니스를 위한 핵심 요소입니다</a:t>
            </a:r>
            <a:r>
              <a:rPr lang="en-US" altLang="ko-KR" sz="2200"/>
              <a:t>. </a:t>
            </a:r>
          </a:p>
          <a:p>
            <a:endParaRPr lang="en-US" altLang="ko-KR" sz="1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특히</a:t>
            </a:r>
            <a:r>
              <a:rPr lang="en-US" altLang="ko-KR" sz="2200"/>
              <a:t>, </a:t>
            </a:r>
            <a:r>
              <a:rPr lang="ko-KR" altLang="en-US" sz="2200"/>
              <a:t>내부와 외부 이해관계자 간의 원활한 커뮤니케이션은 생산성 향상</a:t>
            </a:r>
            <a:r>
              <a:rPr lang="en-US" altLang="ko-KR" sz="2200"/>
              <a:t>, </a:t>
            </a:r>
            <a:r>
              <a:rPr lang="ko-KR" altLang="en-US" sz="2200"/>
              <a:t>협업 강화</a:t>
            </a:r>
            <a:r>
              <a:rPr lang="en-US" altLang="ko-KR" sz="2200"/>
              <a:t>, </a:t>
            </a:r>
            <a:r>
              <a:rPr lang="ko-KR" altLang="en-US" sz="2200"/>
              <a:t>그리고 문제 해결 속도 증가에 기여할 수 있습니다</a:t>
            </a:r>
            <a:r>
              <a:rPr lang="en-US" altLang="ko-KR" sz="2200"/>
              <a:t>. </a:t>
            </a:r>
            <a:r>
              <a:rPr lang="ko-KR" altLang="en-US" sz="2200"/>
              <a:t>그러나</a:t>
            </a:r>
            <a:r>
              <a:rPr lang="en-US" altLang="ko-KR" sz="2200"/>
              <a:t>, </a:t>
            </a:r>
            <a:r>
              <a:rPr lang="ko-KR" altLang="en-US" sz="2200"/>
              <a:t>효율적인 소통 플랫폼이 부재할 경우 중요한 정보가 누락되거나 문제 해결 속도가 저하되는 등의 문제가 발생할 수 있으며</a:t>
            </a:r>
            <a:r>
              <a:rPr lang="en-US" altLang="ko-KR" sz="2200"/>
              <a:t>, </a:t>
            </a:r>
            <a:r>
              <a:rPr lang="ko-KR" altLang="en-US" sz="2200"/>
              <a:t>이는 기업 성과에 부정적인 영향을 미칠 수 있습니다</a:t>
            </a:r>
            <a:r>
              <a:rPr lang="en-US" altLang="ko-KR" sz="2200"/>
              <a:t>.</a:t>
            </a:r>
          </a:p>
          <a:p>
            <a:endParaRPr lang="en-US" altLang="ko-KR" sz="1000"/>
          </a:p>
          <a:p>
            <a:r>
              <a:rPr lang="en-US" altLang="ko-KR" sz="2500" b="1"/>
              <a:t>2. </a:t>
            </a:r>
            <a:r>
              <a:rPr lang="ko-KR" altLang="en-US" sz="2500" b="1"/>
              <a:t>프로젝트 목적</a:t>
            </a:r>
            <a:endParaRPr lang="en-US" altLang="ko-KR" sz="25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/>
              <a:t>이 프로젝트는 스프링 프레임워크와 </a:t>
            </a:r>
            <a:r>
              <a:rPr lang="en-US" altLang="ko-KR" sz="2200"/>
              <a:t>AJAX</a:t>
            </a:r>
            <a:r>
              <a:rPr lang="ko-KR" altLang="en-US" sz="2200"/>
              <a:t> 기술을 활용하여</a:t>
            </a:r>
            <a:r>
              <a:rPr lang="en-US" altLang="ko-KR" sz="2200"/>
              <a:t>, </a:t>
            </a:r>
            <a:r>
              <a:rPr lang="ko-KR" altLang="en-US" sz="2200"/>
              <a:t>기업 내부 구성원과 외부 이해관계자</a:t>
            </a:r>
            <a:r>
              <a:rPr lang="en-US" altLang="ko-KR" sz="2200"/>
              <a:t>(</a:t>
            </a:r>
            <a:r>
              <a:rPr lang="ko-KR" altLang="en-US" sz="2200"/>
              <a:t>고객</a:t>
            </a:r>
            <a:r>
              <a:rPr lang="en-US" altLang="ko-KR" sz="2200"/>
              <a:t>, </a:t>
            </a:r>
            <a:r>
              <a:rPr lang="ko-KR" altLang="en-US" sz="2200"/>
              <a:t>파트너사</a:t>
            </a:r>
            <a:r>
              <a:rPr lang="en-US" altLang="ko-KR" sz="2200"/>
              <a:t>, </a:t>
            </a:r>
            <a:r>
              <a:rPr lang="ko-KR" altLang="en-US" sz="2200"/>
              <a:t>공급업체 등</a:t>
            </a:r>
            <a:r>
              <a:rPr lang="en-US" altLang="ko-KR" sz="2200"/>
              <a:t>)</a:t>
            </a:r>
            <a:r>
              <a:rPr lang="ko-KR" altLang="en-US" sz="2200"/>
              <a:t>를 위한 통합 커뮤니티 플랫폼을 구축하는 것을 목표로 합니다</a:t>
            </a:r>
            <a:r>
              <a:rPr lang="en-US" altLang="ko-KR" sz="2200"/>
              <a:t>.</a:t>
            </a:r>
            <a:br>
              <a:rPr lang="en-US" altLang="ko-KR" sz="2500"/>
            </a:br>
            <a:endParaRPr lang="en-US" altLang="ko-KR" sz="25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1323A0-6845-4F8C-A7FF-F97378C0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3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기술 스택</a:t>
            </a:r>
            <a:endParaRPr lang="en-US" altLang="ko-KR" spc="30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63D76FF-1154-4129-BF60-54F31D57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851191"/>
            <a:ext cx="762000" cy="2521288"/>
          </a:xfrm>
          <a:prstGeom prst="rect">
            <a:avLst/>
          </a:prstGeom>
          <a:ln>
            <a:noFill/>
          </a:ln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4322913-7B7C-4E46-8167-2C6444AF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2235031"/>
            <a:ext cx="762000" cy="2521288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BC873EB-24C6-464F-A97C-0D823396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550378" y="3618871"/>
            <a:ext cx="762000" cy="2521287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0EE0077-9EC1-4BBF-883A-B94CF2A9FF91}"/>
              </a:ext>
            </a:extLst>
          </p:cNvPr>
          <p:cNvSpPr txBox="1"/>
          <p:nvPr/>
        </p:nvSpPr>
        <p:spPr>
          <a:xfrm>
            <a:off x="5042583" y="1914986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SpringFramework, </a:t>
            </a: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MySQL 8.0, TOMCAT 9.0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CA68909-B530-42D5-86F9-4D9922E76762}"/>
              </a:ext>
            </a:extLst>
          </p:cNvPr>
          <p:cNvSpPr txBox="1"/>
          <p:nvPr/>
        </p:nvSpPr>
        <p:spPr>
          <a:xfrm>
            <a:off x="2159683" y="1864186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개발환경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483CC3E-97CA-440C-9D8A-36ABF4639A0F}"/>
              </a:ext>
            </a:extLst>
          </p:cNvPr>
          <p:cNvSpPr txBox="1"/>
          <p:nvPr/>
        </p:nvSpPr>
        <p:spPr>
          <a:xfrm>
            <a:off x="5080683" y="3216275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JAVA8, HTML5, CSS3, JSP4, JavaScript, jQuery, Ajax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C36C620-3C38-4860-B737-AA137CCF63E3}"/>
              </a:ext>
            </a:extLst>
          </p:cNvPr>
          <p:cNvSpPr txBox="1"/>
          <p:nvPr/>
        </p:nvSpPr>
        <p:spPr>
          <a:xfrm>
            <a:off x="1816783" y="3248025"/>
            <a:ext cx="2216783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언어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및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기술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CF8235F7-C747-48D1-B243-673E436F0A4F}"/>
              </a:ext>
            </a:extLst>
          </p:cNvPr>
          <p:cNvSpPr txBox="1"/>
          <p:nvPr/>
        </p:nvSpPr>
        <p:spPr>
          <a:xfrm>
            <a:off x="5080683" y="4517565"/>
            <a:ext cx="5440583" cy="9914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SpringToolSuite4, Visual Studio Code, ERMaster,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 spc="-20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 StarUML, MySQL (Workbench 8.0),GitHub, Notion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E302578-63DB-499A-8213-0BAA94399CE3}"/>
              </a:ext>
            </a:extLst>
          </p:cNvPr>
          <p:cNvSpPr txBox="1"/>
          <p:nvPr/>
        </p:nvSpPr>
        <p:spPr>
          <a:xfrm>
            <a:off x="2159683" y="4631865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개발도구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2824D-CB32-4365-9C76-6D531E00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서비스 구성도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8709E1-A552-EF67-402B-9B843E4DDC78}"/>
              </a:ext>
            </a:extLst>
          </p:cNvPr>
          <p:cNvSpPr/>
          <p:nvPr/>
        </p:nvSpPr>
        <p:spPr>
          <a:xfrm>
            <a:off x="534758" y="2394268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로그인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DC2E5F-4806-146F-ED90-424373D1C274}"/>
              </a:ext>
            </a:extLst>
          </p:cNvPr>
          <p:cNvSpPr/>
          <p:nvPr/>
        </p:nvSpPr>
        <p:spPr>
          <a:xfrm>
            <a:off x="1931074" y="2404324"/>
            <a:ext cx="1391723" cy="541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마이페이지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7CA9B90-FDFC-F57F-2F04-26981FE83448}"/>
              </a:ext>
            </a:extLst>
          </p:cNvPr>
          <p:cNvSpPr/>
          <p:nvPr/>
        </p:nvSpPr>
        <p:spPr>
          <a:xfrm>
            <a:off x="3484392" y="2402306"/>
            <a:ext cx="1885236" cy="553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관리자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B334D6-28E3-72B4-C7AE-3B88E8F8FAD7}"/>
              </a:ext>
            </a:extLst>
          </p:cNvPr>
          <p:cNvSpPr/>
          <p:nvPr/>
        </p:nvSpPr>
        <p:spPr>
          <a:xfrm>
            <a:off x="6289247" y="2393623"/>
            <a:ext cx="1221520" cy="5751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글조회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4134B0-2DF7-1817-2C3F-088F8A1E9B88}"/>
              </a:ext>
            </a:extLst>
          </p:cNvPr>
          <p:cNvSpPr/>
          <p:nvPr/>
        </p:nvSpPr>
        <p:spPr>
          <a:xfrm>
            <a:off x="6295431" y="3374340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작성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C4CB36-E8FE-848E-A7D0-009C8A0D5C3B}"/>
              </a:ext>
            </a:extLst>
          </p:cNvPr>
          <p:cNvSpPr/>
          <p:nvPr/>
        </p:nvSpPr>
        <p:spPr>
          <a:xfrm>
            <a:off x="10737785" y="2460286"/>
            <a:ext cx="1221520" cy="577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05AF841-B4E2-4A61-99BD-4F48CA14CE0B}"/>
              </a:ext>
            </a:extLst>
          </p:cNvPr>
          <p:cNvSpPr/>
          <p:nvPr/>
        </p:nvSpPr>
        <p:spPr>
          <a:xfrm>
            <a:off x="3841825" y="800022"/>
            <a:ext cx="4574563" cy="752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메인페이지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C12339A-64EB-4057-BA97-01FD2BA0B2CA}"/>
              </a:ext>
            </a:extLst>
          </p:cNvPr>
          <p:cNvCxnSpPr>
            <a:cxnSpLocks/>
          </p:cNvCxnSpPr>
          <p:nvPr/>
        </p:nvCxnSpPr>
        <p:spPr>
          <a:xfrm>
            <a:off x="823951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1CE66BD-0BA8-42D7-B6FF-A9EEF88FEE4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348545" y="2065007"/>
            <a:ext cx="0" cy="39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A8AACDB-06F7-4B83-8676-52BD8D8F3140}"/>
              </a:ext>
            </a:extLst>
          </p:cNvPr>
          <p:cNvCxnSpPr>
            <a:cxnSpLocks/>
          </p:cNvCxnSpPr>
          <p:nvPr/>
        </p:nvCxnSpPr>
        <p:spPr>
          <a:xfrm>
            <a:off x="4401732" y="198678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0087BBD-590C-4642-9AC5-B5645159992E}"/>
              </a:ext>
            </a:extLst>
          </p:cNvPr>
          <p:cNvCxnSpPr>
            <a:cxnSpLocks/>
          </p:cNvCxnSpPr>
          <p:nvPr/>
        </p:nvCxnSpPr>
        <p:spPr>
          <a:xfrm>
            <a:off x="252666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80EC16B-A44B-4148-A192-4FA9266422E9}"/>
              </a:ext>
            </a:extLst>
          </p:cNvPr>
          <p:cNvCxnSpPr>
            <a:cxnSpLocks/>
          </p:cNvCxnSpPr>
          <p:nvPr/>
        </p:nvCxnSpPr>
        <p:spPr>
          <a:xfrm>
            <a:off x="1176688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956042-FCA7-48FA-803A-E95B8B3E2B34}"/>
              </a:ext>
            </a:extLst>
          </p:cNvPr>
          <p:cNvCxnSpPr>
            <a:cxnSpLocks/>
          </p:cNvCxnSpPr>
          <p:nvPr/>
        </p:nvCxnSpPr>
        <p:spPr>
          <a:xfrm>
            <a:off x="1176688" y="2048071"/>
            <a:ext cx="10173168" cy="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98B732-7CE3-4BB3-8EDC-D22DA7332124}"/>
              </a:ext>
            </a:extLst>
          </p:cNvPr>
          <p:cNvSpPr/>
          <p:nvPr/>
        </p:nvSpPr>
        <p:spPr>
          <a:xfrm>
            <a:off x="7778217" y="2449143"/>
            <a:ext cx="1221520" cy="534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알림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580F337-070A-4EC7-99EF-1611B2020764}"/>
              </a:ext>
            </a:extLst>
          </p:cNvPr>
          <p:cNvSpPr/>
          <p:nvPr/>
        </p:nvSpPr>
        <p:spPr>
          <a:xfrm>
            <a:off x="9380979" y="2449143"/>
            <a:ext cx="1221520" cy="569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검색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042F6-5E5D-42AB-947C-F65FEB2E7B3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900007" y="2007891"/>
            <a:ext cx="0" cy="38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84255F-F8ED-47AE-8E8D-323F71CF28AE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9991739" y="2063207"/>
            <a:ext cx="0" cy="38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E158B01-D34E-43D8-A34A-C82F3D3CFE4E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129107" y="1552735"/>
            <a:ext cx="0" cy="43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43452-20FB-4E08-965F-21879302FA8C}"/>
              </a:ext>
            </a:extLst>
          </p:cNvPr>
          <p:cNvSpPr/>
          <p:nvPr/>
        </p:nvSpPr>
        <p:spPr>
          <a:xfrm>
            <a:off x="534758" y="3373480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비밀번호찾기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3B34B0-7C99-473B-A946-FA05B62A71C0}"/>
              </a:ext>
            </a:extLst>
          </p:cNvPr>
          <p:cNvSpPr/>
          <p:nvPr/>
        </p:nvSpPr>
        <p:spPr>
          <a:xfrm>
            <a:off x="1975994" y="338037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B05AAC-ADF8-4628-9AC0-E7AA9DFA61F8}"/>
              </a:ext>
            </a:extLst>
          </p:cNvPr>
          <p:cNvSpPr/>
          <p:nvPr/>
        </p:nvSpPr>
        <p:spPr>
          <a:xfrm>
            <a:off x="1986586" y="4213347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수정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0208E1-8B3E-468C-A08E-5A88E5FA41B4}"/>
              </a:ext>
            </a:extLst>
          </p:cNvPr>
          <p:cNvSpPr/>
          <p:nvPr/>
        </p:nvSpPr>
        <p:spPr>
          <a:xfrm>
            <a:off x="3478916" y="3373480"/>
            <a:ext cx="1890712" cy="1984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직원 등록 및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상태 변경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2)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아이디 </a:t>
            </a:r>
            <a:r>
              <a:rPr lang="en-US" altLang="ko-KR">
                <a:solidFill>
                  <a:schemeClr val="tx1"/>
                </a:solidFill>
                <a:latin typeface="Pretendard (본문)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초기  비밀번호 전송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93B357-4A49-4E15-BA62-7B9245B3D022}"/>
              </a:ext>
            </a:extLst>
          </p:cNvPr>
          <p:cNvSpPr/>
          <p:nvPr/>
        </p:nvSpPr>
        <p:spPr>
          <a:xfrm>
            <a:off x="6302618" y="4226381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수정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1F7A15-2792-40A5-82C9-3CE05D80A4DC}"/>
              </a:ext>
            </a:extLst>
          </p:cNvPr>
          <p:cNvSpPr/>
          <p:nvPr/>
        </p:nvSpPr>
        <p:spPr>
          <a:xfrm>
            <a:off x="6302618" y="5205674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삭제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24504F-BC86-4048-980D-9D64A84A2634}"/>
              </a:ext>
            </a:extLst>
          </p:cNvPr>
          <p:cNvSpPr/>
          <p:nvPr/>
        </p:nvSpPr>
        <p:spPr>
          <a:xfrm>
            <a:off x="7778217" y="3435892"/>
            <a:ext cx="1221520" cy="1827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연차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반차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휴가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병가 등 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신청 알림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05273-5083-441C-A1EE-F0C22A436FA8}"/>
              </a:ext>
            </a:extLst>
          </p:cNvPr>
          <p:cNvSpPr/>
          <p:nvPr/>
        </p:nvSpPr>
        <p:spPr>
          <a:xfrm>
            <a:off x="10160837" y="3425538"/>
            <a:ext cx="2031163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전송 및 수신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8A2D6DF-8678-4F28-99F3-EAE35570FC5A}"/>
              </a:ext>
            </a:extLst>
          </p:cNvPr>
          <p:cNvCxnSpPr>
            <a:cxnSpLocks/>
            <a:stCxn id="72" idx="2"/>
            <a:endCxn id="45" idx="0"/>
          </p:cNvCxnSpPr>
          <p:nvPr/>
        </p:nvCxnSpPr>
        <p:spPr>
          <a:xfrm>
            <a:off x="1145518" y="2935330"/>
            <a:ext cx="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76A0C00-DCE8-4057-BF03-C9FD46DE7F91}"/>
              </a:ext>
            </a:extLst>
          </p:cNvPr>
          <p:cNvCxnSpPr>
            <a:cxnSpLocks/>
          </p:cNvCxnSpPr>
          <p:nvPr/>
        </p:nvCxnSpPr>
        <p:spPr>
          <a:xfrm>
            <a:off x="2526661" y="2955432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01D0DD1-7757-49CF-9CF6-E887DFAF861B}"/>
              </a:ext>
            </a:extLst>
          </p:cNvPr>
          <p:cNvCxnSpPr>
            <a:cxnSpLocks/>
          </p:cNvCxnSpPr>
          <p:nvPr/>
        </p:nvCxnSpPr>
        <p:spPr>
          <a:xfrm>
            <a:off x="4401732" y="2968754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6DEF075-EA4E-43D2-AADF-BC179EB0B059}"/>
              </a:ext>
            </a:extLst>
          </p:cNvPr>
          <p:cNvCxnSpPr>
            <a:cxnSpLocks/>
          </p:cNvCxnSpPr>
          <p:nvPr/>
        </p:nvCxnSpPr>
        <p:spPr>
          <a:xfrm>
            <a:off x="6895892" y="2935330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52832E1-225E-414F-91A1-BF7E61D2E328}"/>
              </a:ext>
            </a:extLst>
          </p:cNvPr>
          <p:cNvCxnSpPr>
            <a:cxnSpLocks/>
            <a:stCxn id="179" idx="2"/>
            <a:endCxn id="77" idx="0"/>
          </p:cNvCxnSpPr>
          <p:nvPr/>
        </p:nvCxnSpPr>
        <p:spPr>
          <a:xfrm>
            <a:off x="8388977" y="2983516"/>
            <a:ext cx="0" cy="45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98AB3E1-3A1A-42BE-B0D6-B4B1A22CD32E}"/>
              </a:ext>
            </a:extLst>
          </p:cNvPr>
          <p:cNvCxnSpPr>
            <a:cxnSpLocks/>
          </p:cNvCxnSpPr>
          <p:nvPr/>
        </p:nvCxnSpPr>
        <p:spPr>
          <a:xfrm>
            <a:off x="11348545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505729-BAAE-4B76-81C9-C8D1A9E40928}"/>
              </a:ext>
            </a:extLst>
          </p:cNvPr>
          <p:cNvSpPr/>
          <p:nvPr/>
        </p:nvSpPr>
        <p:spPr>
          <a:xfrm>
            <a:off x="1986586" y="504632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복지신청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10F53C7-2197-44EF-AA41-5B35FC10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D8BB686-A305-4213-9FE8-499F86B80F01}"/>
              </a:ext>
            </a:extLst>
          </p:cNvPr>
          <p:cNvCxnSpPr>
            <a:cxnSpLocks/>
          </p:cNvCxnSpPr>
          <p:nvPr/>
        </p:nvCxnSpPr>
        <p:spPr>
          <a:xfrm>
            <a:off x="2593336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FC20320-031A-4BFE-B475-D98DCC48E8AE}"/>
              </a:ext>
            </a:extLst>
          </p:cNvPr>
          <p:cNvCxnSpPr>
            <a:cxnSpLocks/>
          </p:cNvCxnSpPr>
          <p:nvPr/>
        </p:nvCxnSpPr>
        <p:spPr>
          <a:xfrm>
            <a:off x="2593336" y="4754409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38CCD04-4F1D-4DF4-A809-FC682557179F}"/>
              </a:ext>
            </a:extLst>
          </p:cNvPr>
          <p:cNvCxnSpPr>
            <a:cxnSpLocks/>
          </p:cNvCxnSpPr>
          <p:nvPr/>
        </p:nvCxnSpPr>
        <p:spPr>
          <a:xfrm>
            <a:off x="6920560" y="3914542"/>
            <a:ext cx="0" cy="30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D723931-9CF7-499A-AFAC-7D55BAFC12DC}"/>
              </a:ext>
            </a:extLst>
          </p:cNvPr>
          <p:cNvCxnSpPr>
            <a:cxnSpLocks/>
          </p:cNvCxnSpPr>
          <p:nvPr/>
        </p:nvCxnSpPr>
        <p:spPr>
          <a:xfrm>
            <a:off x="6920560" y="4779506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2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B0DF10-1830-4837-B9AD-4444C7F07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4" y="895034"/>
            <a:ext cx="10683072" cy="557958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산출물 </a:t>
            </a:r>
            <a:r>
              <a:rPr lang="en-US" altLang="ko-KR" spc="300">
                <a:latin typeface="Pretendard (본문)"/>
              </a:rPr>
              <a:t>- </a:t>
            </a:r>
            <a:r>
              <a:rPr lang="ko-KR" altLang="en-US" spc="300">
                <a:latin typeface="Pretendard (본문)"/>
              </a:rPr>
              <a:t>일정표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23DD3-C76A-4FBE-9382-CC8A31F8B358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B631B-67E2-47E8-A050-09C669EFD9F3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AA1EB-38F9-4D7E-BBEB-DC3258B58749}"/>
              </a:ext>
            </a:extLst>
          </p:cNvPr>
          <p:cNvSpPr txBox="1"/>
          <p:nvPr/>
        </p:nvSpPr>
        <p:spPr>
          <a:xfrm>
            <a:off x="1176688" y="383381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Pretendard (본문)"/>
              </a:rPr>
              <a:t>프로젝트 산출물 </a:t>
            </a:r>
            <a:r>
              <a:rPr lang="en-US" altLang="ko-KR" spc="300" dirty="0">
                <a:latin typeface="Pretendard (본문)"/>
              </a:rPr>
              <a:t>– </a:t>
            </a:r>
            <a:r>
              <a:rPr lang="ko-KR" altLang="en-US" spc="300" dirty="0" err="1">
                <a:latin typeface="Pretendard (본문)"/>
              </a:rPr>
              <a:t>노션</a:t>
            </a:r>
            <a:r>
              <a:rPr lang="en-US" altLang="ko-KR" spc="300" dirty="0">
                <a:latin typeface="Pretendard (본문)"/>
              </a:rPr>
              <a:t>(</a:t>
            </a:r>
            <a:r>
              <a:rPr lang="ko-KR" altLang="en-US" spc="300" dirty="0">
                <a:latin typeface="Pretendard (본문)"/>
              </a:rPr>
              <a:t>협업자료</a:t>
            </a:r>
            <a:r>
              <a:rPr lang="en-US" altLang="ko-KR" spc="300" dirty="0">
                <a:latin typeface="Pretendard (본문)"/>
              </a:rPr>
              <a:t>)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BBF92-CA79-4E55-B4DE-A11A221F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74CB52-35A6-4067-AD9E-584D2E6F5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7" y="796915"/>
            <a:ext cx="8224109" cy="4245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CA2387-F333-4B3E-B732-69C6D9126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981" y="3089428"/>
            <a:ext cx="6164629" cy="37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2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ppt/theme/themeOverride2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65794</TotalTime>
  <Words>2567</Words>
  <Application>Microsoft Office PowerPoint</Application>
  <PresentationFormat>와이드스크린</PresentationFormat>
  <Paragraphs>797</Paragraphs>
  <Slides>44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HY견고딕</vt:lpstr>
      <vt:lpstr>Nanum Gothic</vt:lpstr>
      <vt:lpstr>Pretendard</vt:lpstr>
      <vt:lpstr>Pretendard (본문)</vt:lpstr>
      <vt:lpstr>Pretendard Black</vt:lpstr>
      <vt:lpstr>Pretendard SemiBold</vt:lpstr>
      <vt:lpstr>굴림</vt:lpstr>
      <vt:lpstr>굴림체</vt:lpstr>
      <vt:lpstr>맑은 고딕</vt:lpstr>
      <vt:lpstr>바탕</vt:lpstr>
      <vt:lpstr>휴먼고딕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DEV</cp:lastModifiedBy>
  <cp:revision>196</cp:revision>
  <dcterms:created xsi:type="dcterms:W3CDTF">2022-12-21T02:15:26Z</dcterms:created>
  <dcterms:modified xsi:type="dcterms:W3CDTF">2025-01-03T02:42:42Z</dcterms:modified>
</cp:coreProperties>
</file>