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21383625" cy="30275213"/>
  <p:notesSz cx="6858000" cy="9144000"/>
  <p:defaultTextStyle>
    <a:defPPr>
      <a:defRPr lang="ko-KR"/>
    </a:defPPr>
    <a:lvl1pPr marL="0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1pPr>
    <a:lvl2pPr marL="1239789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2pPr>
    <a:lvl3pPr marL="2479578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3pPr>
    <a:lvl4pPr marL="3719368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4pPr>
    <a:lvl5pPr marL="4959157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5pPr>
    <a:lvl6pPr marL="6198946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6pPr>
    <a:lvl7pPr marL="7438735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7pPr>
    <a:lvl8pPr marL="8678525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8pPr>
    <a:lvl9pPr marL="9918314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33" d="100"/>
          <a:sy n="33" d="100"/>
        </p:scale>
        <p:origin x="162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F7779-9AB3-4E74-A829-A5A80E56FDA2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C6F11-12E7-4F1E-BC4A-7F7EF446A7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377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F7779-9AB3-4E74-A829-A5A80E56FDA2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C6F11-12E7-4F1E-BC4A-7F7EF446A7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485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F7779-9AB3-4E74-A829-A5A80E56FDA2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C6F11-12E7-4F1E-BC4A-7F7EF446A7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764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F7779-9AB3-4E74-A829-A5A80E56FDA2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C6F11-12E7-4F1E-BC4A-7F7EF446A7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354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F7779-9AB3-4E74-A829-A5A80E56FDA2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C6F11-12E7-4F1E-BC4A-7F7EF446A7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264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F7779-9AB3-4E74-A829-A5A80E56FDA2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C6F11-12E7-4F1E-BC4A-7F7EF446A7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435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F7779-9AB3-4E74-A829-A5A80E56FDA2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C6F11-12E7-4F1E-BC4A-7F7EF446A7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460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F7779-9AB3-4E74-A829-A5A80E56FDA2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C6F11-12E7-4F1E-BC4A-7F7EF446A7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58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F7779-9AB3-4E74-A829-A5A80E56FDA2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C6F11-12E7-4F1E-BC4A-7F7EF446A7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210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F7779-9AB3-4E74-A829-A5A80E56FDA2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C6F11-12E7-4F1E-BC4A-7F7EF446A7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876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F7779-9AB3-4E74-A829-A5A80E56FDA2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C6F11-12E7-4F1E-BC4A-7F7EF446A7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408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F7779-9AB3-4E74-A829-A5A80E56FDA2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C6F11-12E7-4F1E-BC4A-7F7EF446A7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840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1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1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직사각형 1027"/>
          <p:cNvSpPr/>
          <p:nvPr/>
        </p:nvSpPr>
        <p:spPr>
          <a:xfrm rot="1800000">
            <a:off x="20948811" y="92718"/>
            <a:ext cx="145085" cy="14508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직사각형 206"/>
          <p:cNvSpPr/>
          <p:nvPr/>
        </p:nvSpPr>
        <p:spPr>
          <a:xfrm rot="1800000">
            <a:off x="21101415" y="180825"/>
            <a:ext cx="145085" cy="14508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직사각형 207"/>
          <p:cNvSpPr/>
          <p:nvPr/>
        </p:nvSpPr>
        <p:spPr>
          <a:xfrm rot="1800000">
            <a:off x="21254019" y="268931"/>
            <a:ext cx="145085" cy="1450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직사각형 255"/>
          <p:cNvSpPr/>
          <p:nvPr/>
        </p:nvSpPr>
        <p:spPr>
          <a:xfrm rot="1800000">
            <a:off x="20860616" y="245476"/>
            <a:ext cx="145085" cy="14508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" name="직사각형 256"/>
          <p:cNvSpPr/>
          <p:nvPr/>
        </p:nvSpPr>
        <p:spPr>
          <a:xfrm rot="1800000">
            <a:off x="21013220" y="333583"/>
            <a:ext cx="145085" cy="14508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" name="직사각형 258"/>
          <p:cNvSpPr/>
          <p:nvPr/>
        </p:nvSpPr>
        <p:spPr>
          <a:xfrm rot="1800000">
            <a:off x="21318428" y="509794"/>
            <a:ext cx="145085" cy="14508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" name="직사각형 265"/>
          <p:cNvSpPr/>
          <p:nvPr/>
        </p:nvSpPr>
        <p:spPr>
          <a:xfrm rot="1800000">
            <a:off x="20555407" y="69263"/>
            <a:ext cx="145085" cy="14508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0" name="직사각형 279"/>
          <p:cNvSpPr/>
          <p:nvPr/>
        </p:nvSpPr>
        <p:spPr>
          <a:xfrm rot="1800000">
            <a:off x="20772421" y="398234"/>
            <a:ext cx="145085" cy="1450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1" name="직사각형 280"/>
          <p:cNvSpPr/>
          <p:nvPr/>
        </p:nvSpPr>
        <p:spPr>
          <a:xfrm rot="1800000">
            <a:off x="20925025" y="486342"/>
            <a:ext cx="145085" cy="14508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2" name="직사각형 281"/>
          <p:cNvSpPr/>
          <p:nvPr/>
        </p:nvSpPr>
        <p:spPr>
          <a:xfrm rot="1800000">
            <a:off x="21077629" y="574448"/>
            <a:ext cx="145085" cy="14508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3" name="직사각형 282"/>
          <p:cNvSpPr/>
          <p:nvPr/>
        </p:nvSpPr>
        <p:spPr>
          <a:xfrm rot="1800000">
            <a:off x="21230233" y="662552"/>
            <a:ext cx="145085" cy="14508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8" name="직사각형 287"/>
          <p:cNvSpPr/>
          <p:nvPr/>
        </p:nvSpPr>
        <p:spPr>
          <a:xfrm rot="1800000">
            <a:off x="20162005" y="45810"/>
            <a:ext cx="145085" cy="14508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9" name="직사각형 288"/>
          <p:cNvSpPr/>
          <p:nvPr/>
        </p:nvSpPr>
        <p:spPr>
          <a:xfrm rot="1800000">
            <a:off x="20314608" y="133916"/>
            <a:ext cx="145085" cy="14508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" name="직사각형 290"/>
          <p:cNvSpPr/>
          <p:nvPr/>
        </p:nvSpPr>
        <p:spPr>
          <a:xfrm rot="1800000">
            <a:off x="20619816" y="310128"/>
            <a:ext cx="145085" cy="14508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6" name="직사각형 305"/>
          <p:cNvSpPr/>
          <p:nvPr/>
        </p:nvSpPr>
        <p:spPr>
          <a:xfrm rot="1800000">
            <a:off x="20989434" y="727206"/>
            <a:ext cx="145085" cy="1450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8" name="직사각형 307"/>
          <p:cNvSpPr/>
          <p:nvPr/>
        </p:nvSpPr>
        <p:spPr>
          <a:xfrm rot="1800000">
            <a:off x="21294642" y="903416"/>
            <a:ext cx="145085" cy="1450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0" name="직사각형 309"/>
          <p:cNvSpPr/>
          <p:nvPr/>
        </p:nvSpPr>
        <p:spPr>
          <a:xfrm rot="1800000">
            <a:off x="19768601" y="22356"/>
            <a:ext cx="145085" cy="14508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1" name="직사각형 310"/>
          <p:cNvSpPr/>
          <p:nvPr/>
        </p:nvSpPr>
        <p:spPr>
          <a:xfrm rot="1800000">
            <a:off x="19921206" y="110462"/>
            <a:ext cx="145085" cy="14508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2" name="직사각형 311"/>
          <p:cNvSpPr/>
          <p:nvPr/>
        </p:nvSpPr>
        <p:spPr>
          <a:xfrm rot="1800000">
            <a:off x="20073810" y="198568"/>
            <a:ext cx="145085" cy="14508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3" name="직사각형 312"/>
          <p:cNvSpPr/>
          <p:nvPr/>
        </p:nvSpPr>
        <p:spPr>
          <a:xfrm rot="1800000">
            <a:off x="20226413" y="286674"/>
            <a:ext cx="145085" cy="14508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4" name="직사각형 313"/>
          <p:cNvSpPr/>
          <p:nvPr/>
        </p:nvSpPr>
        <p:spPr>
          <a:xfrm rot="1800000">
            <a:off x="20379017" y="374780"/>
            <a:ext cx="145085" cy="14508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8" name="직사각형 327"/>
          <p:cNvSpPr/>
          <p:nvPr/>
        </p:nvSpPr>
        <p:spPr>
          <a:xfrm rot="1800000">
            <a:off x="20593907" y="707429"/>
            <a:ext cx="145085" cy="1450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0" name="직사각형 329"/>
          <p:cNvSpPr/>
          <p:nvPr/>
        </p:nvSpPr>
        <p:spPr>
          <a:xfrm rot="1800000">
            <a:off x="20899115" y="883643"/>
            <a:ext cx="145085" cy="14508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1" name="직사각형 330"/>
          <p:cNvSpPr/>
          <p:nvPr/>
        </p:nvSpPr>
        <p:spPr>
          <a:xfrm rot="1800000">
            <a:off x="21051719" y="971747"/>
            <a:ext cx="145085" cy="14508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2" name="직사각형 331"/>
          <p:cNvSpPr/>
          <p:nvPr/>
        </p:nvSpPr>
        <p:spPr>
          <a:xfrm rot="1800000">
            <a:off x="21204323" y="1059853"/>
            <a:ext cx="145085" cy="1450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9" name="직사각형 338"/>
          <p:cNvSpPr/>
          <p:nvPr/>
        </p:nvSpPr>
        <p:spPr>
          <a:xfrm rot="1800000">
            <a:off x="20441302" y="619323"/>
            <a:ext cx="145085" cy="14508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5" name="직사각형 354"/>
          <p:cNvSpPr/>
          <p:nvPr/>
        </p:nvSpPr>
        <p:spPr>
          <a:xfrm rot="1800000">
            <a:off x="20963524" y="1124506"/>
            <a:ext cx="145085" cy="1450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6" name="직사각형 355"/>
          <p:cNvSpPr/>
          <p:nvPr/>
        </p:nvSpPr>
        <p:spPr>
          <a:xfrm rot="1800000">
            <a:off x="21116128" y="1212612"/>
            <a:ext cx="145085" cy="14508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7" name="직사각형 356"/>
          <p:cNvSpPr/>
          <p:nvPr/>
        </p:nvSpPr>
        <p:spPr>
          <a:xfrm rot="1800000">
            <a:off x="21268732" y="1300719"/>
            <a:ext cx="145085" cy="14508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1" name="직사각형 360"/>
          <p:cNvSpPr/>
          <p:nvPr/>
        </p:nvSpPr>
        <p:spPr>
          <a:xfrm rot="1800000">
            <a:off x="20047899" y="595869"/>
            <a:ext cx="145085" cy="14508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2" name="직사각형 361"/>
          <p:cNvSpPr/>
          <p:nvPr/>
        </p:nvSpPr>
        <p:spPr>
          <a:xfrm rot="1800000">
            <a:off x="20200503" y="683975"/>
            <a:ext cx="145085" cy="1450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9" name="직사각형 378"/>
          <p:cNvSpPr/>
          <p:nvPr/>
        </p:nvSpPr>
        <p:spPr>
          <a:xfrm rot="1800000">
            <a:off x="20875329" y="1277264"/>
            <a:ext cx="145085" cy="14508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0" name="직사각형 379"/>
          <p:cNvSpPr/>
          <p:nvPr/>
        </p:nvSpPr>
        <p:spPr>
          <a:xfrm rot="1800000">
            <a:off x="21027933" y="1365370"/>
            <a:ext cx="145085" cy="14508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2" name="직사각형 381"/>
          <p:cNvSpPr/>
          <p:nvPr/>
        </p:nvSpPr>
        <p:spPr>
          <a:xfrm rot="1800000">
            <a:off x="19501892" y="484310"/>
            <a:ext cx="145085" cy="1450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6" name="직사각형 385"/>
          <p:cNvSpPr/>
          <p:nvPr/>
        </p:nvSpPr>
        <p:spPr>
          <a:xfrm rot="1800000">
            <a:off x="20112308" y="836733"/>
            <a:ext cx="145085" cy="14508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7" name="직사각형 386"/>
          <p:cNvSpPr/>
          <p:nvPr/>
        </p:nvSpPr>
        <p:spPr>
          <a:xfrm rot="1800000">
            <a:off x="20264912" y="924839"/>
            <a:ext cx="145085" cy="14508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0" name="직사각형 389"/>
          <p:cNvSpPr/>
          <p:nvPr/>
        </p:nvSpPr>
        <p:spPr>
          <a:xfrm rot="1800000">
            <a:off x="18891476" y="131886"/>
            <a:ext cx="145085" cy="14508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3" name="직사각형 402"/>
          <p:cNvSpPr/>
          <p:nvPr/>
        </p:nvSpPr>
        <p:spPr>
          <a:xfrm rot="1800000">
            <a:off x="20787134" y="1430022"/>
            <a:ext cx="145085" cy="1450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9" name="직사각형 468"/>
          <p:cNvSpPr/>
          <p:nvPr/>
        </p:nvSpPr>
        <p:spPr>
          <a:xfrm rot="1800000">
            <a:off x="17863870" y="149630"/>
            <a:ext cx="145085" cy="14508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6" name="직사각형 475"/>
          <p:cNvSpPr/>
          <p:nvPr/>
        </p:nvSpPr>
        <p:spPr>
          <a:xfrm rot="1800000">
            <a:off x="20675153" y="1976403"/>
            <a:ext cx="145085" cy="14508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8" name="직사각형 487"/>
          <p:cNvSpPr/>
          <p:nvPr/>
        </p:nvSpPr>
        <p:spPr>
          <a:xfrm rot="1800000">
            <a:off x="18843904" y="919131"/>
            <a:ext cx="145085" cy="1450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2" name="직사각형 501"/>
          <p:cNvSpPr/>
          <p:nvPr/>
        </p:nvSpPr>
        <p:spPr>
          <a:xfrm rot="1800000">
            <a:off x="19060917" y="1248101"/>
            <a:ext cx="145085" cy="14508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7" name="직사각형 506"/>
          <p:cNvSpPr/>
          <p:nvPr/>
        </p:nvSpPr>
        <p:spPr>
          <a:xfrm rot="1800000">
            <a:off x="19823937" y="1688631"/>
            <a:ext cx="145085" cy="1450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8" name="직사각형 507"/>
          <p:cNvSpPr/>
          <p:nvPr/>
        </p:nvSpPr>
        <p:spPr>
          <a:xfrm rot="1800000">
            <a:off x="18145293" y="719465"/>
            <a:ext cx="145085" cy="14508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8" name="직사각형 537"/>
          <p:cNvSpPr/>
          <p:nvPr/>
        </p:nvSpPr>
        <p:spPr>
          <a:xfrm rot="1800000">
            <a:off x="17139349" y="347266"/>
            <a:ext cx="145085" cy="1450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2" name="직사각형 551"/>
          <p:cNvSpPr/>
          <p:nvPr/>
        </p:nvSpPr>
        <p:spPr>
          <a:xfrm rot="1800000">
            <a:off x="19187612" y="1733508"/>
            <a:ext cx="145085" cy="14508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3" name="직사각형 572"/>
          <p:cNvSpPr/>
          <p:nvPr/>
        </p:nvSpPr>
        <p:spPr>
          <a:xfrm rot="1800000">
            <a:off x="20472853" y="2679221"/>
            <a:ext cx="145085" cy="14508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4" name="직사각형 583"/>
          <p:cNvSpPr/>
          <p:nvPr/>
        </p:nvSpPr>
        <p:spPr>
          <a:xfrm rot="1800000">
            <a:off x="18489000" y="1533843"/>
            <a:ext cx="145085" cy="14508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9" name="직사각형 618"/>
          <p:cNvSpPr/>
          <p:nvPr/>
        </p:nvSpPr>
        <p:spPr>
          <a:xfrm rot="1800000">
            <a:off x="21004147" y="1758992"/>
            <a:ext cx="145085" cy="14508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33" name="그룹 1032"/>
          <p:cNvGrpSpPr/>
          <p:nvPr/>
        </p:nvGrpSpPr>
        <p:grpSpPr>
          <a:xfrm>
            <a:off x="17135661" y="26098180"/>
            <a:ext cx="4324164" cy="2801950"/>
            <a:chOff x="17135661" y="26110221"/>
            <a:chExt cx="4324164" cy="2801950"/>
          </a:xfrm>
        </p:grpSpPr>
        <p:sp>
          <p:nvSpPr>
            <p:cNvPr id="622" name="직사각형 621"/>
            <p:cNvSpPr/>
            <p:nvPr/>
          </p:nvSpPr>
          <p:spPr>
            <a:xfrm rot="9000000" flipH="1">
              <a:off x="20945123" y="28696724"/>
              <a:ext cx="145085" cy="145085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3" name="직사각형 622"/>
            <p:cNvSpPr/>
            <p:nvPr/>
          </p:nvSpPr>
          <p:spPr>
            <a:xfrm rot="9000000" flipH="1">
              <a:off x="21097727" y="28608617"/>
              <a:ext cx="145085" cy="145085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4" name="직사각형 623"/>
            <p:cNvSpPr/>
            <p:nvPr/>
          </p:nvSpPr>
          <p:spPr>
            <a:xfrm rot="9000000" flipH="1">
              <a:off x="21250331" y="28520511"/>
              <a:ext cx="145085" cy="14508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6" name="직사각형 625"/>
            <p:cNvSpPr/>
            <p:nvPr/>
          </p:nvSpPr>
          <p:spPr>
            <a:xfrm rot="9000000" flipH="1">
              <a:off x="21009532" y="28455859"/>
              <a:ext cx="145085" cy="145085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7" name="직사각형 626"/>
            <p:cNvSpPr/>
            <p:nvPr/>
          </p:nvSpPr>
          <p:spPr>
            <a:xfrm rot="9000000" flipH="1">
              <a:off x="21314740" y="28279648"/>
              <a:ext cx="145085" cy="145085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8" name="직사각형 627"/>
            <p:cNvSpPr/>
            <p:nvPr/>
          </p:nvSpPr>
          <p:spPr>
            <a:xfrm rot="9000000" flipH="1">
              <a:off x="20551719" y="28720179"/>
              <a:ext cx="145085" cy="145085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9" name="직사각형 628"/>
            <p:cNvSpPr/>
            <p:nvPr/>
          </p:nvSpPr>
          <p:spPr>
            <a:xfrm rot="9000000" flipH="1">
              <a:off x="20704323" y="28632073"/>
              <a:ext cx="145085" cy="145085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0" name="직사각형 629"/>
            <p:cNvSpPr/>
            <p:nvPr/>
          </p:nvSpPr>
          <p:spPr>
            <a:xfrm rot="9000000" flipH="1">
              <a:off x="20768733" y="28391208"/>
              <a:ext cx="145085" cy="14508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1" name="직사각형 630"/>
            <p:cNvSpPr/>
            <p:nvPr/>
          </p:nvSpPr>
          <p:spPr>
            <a:xfrm rot="9000000" flipH="1">
              <a:off x="20921337" y="28303100"/>
              <a:ext cx="145085" cy="145085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2" name="직사각형 631"/>
            <p:cNvSpPr/>
            <p:nvPr/>
          </p:nvSpPr>
          <p:spPr>
            <a:xfrm rot="9000000" flipH="1">
              <a:off x="21073941" y="28214994"/>
              <a:ext cx="145085" cy="14508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3" name="직사각형 632"/>
            <p:cNvSpPr/>
            <p:nvPr/>
          </p:nvSpPr>
          <p:spPr>
            <a:xfrm rot="9000000" flipH="1">
              <a:off x="21226545" y="28126890"/>
              <a:ext cx="145085" cy="145085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4" name="직사각형 633"/>
            <p:cNvSpPr/>
            <p:nvPr/>
          </p:nvSpPr>
          <p:spPr>
            <a:xfrm rot="9000000" flipH="1">
              <a:off x="20158317" y="28743632"/>
              <a:ext cx="145085" cy="145085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5" name="직사각형 634"/>
            <p:cNvSpPr/>
            <p:nvPr/>
          </p:nvSpPr>
          <p:spPr>
            <a:xfrm rot="9000000" flipH="1">
              <a:off x="20310920" y="28655526"/>
              <a:ext cx="145085" cy="145085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8" name="직사각형 637"/>
            <p:cNvSpPr/>
            <p:nvPr/>
          </p:nvSpPr>
          <p:spPr>
            <a:xfrm rot="9000000" flipH="1">
              <a:off x="20985746" y="28062236"/>
              <a:ext cx="145085" cy="14508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9" name="직사각형 638"/>
            <p:cNvSpPr/>
            <p:nvPr/>
          </p:nvSpPr>
          <p:spPr>
            <a:xfrm rot="9000000" flipH="1">
              <a:off x="21290954" y="27886026"/>
              <a:ext cx="145085" cy="14508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0" name="직사각형 639"/>
            <p:cNvSpPr/>
            <p:nvPr/>
          </p:nvSpPr>
          <p:spPr>
            <a:xfrm rot="9000000" flipH="1">
              <a:off x="19764913" y="28767086"/>
              <a:ext cx="145085" cy="145085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1" name="직사각형 640"/>
            <p:cNvSpPr/>
            <p:nvPr/>
          </p:nvSpPr>
          <p:spPr>
            <a:xfrm rot="9000000" flipH="1">
              <a:off x="19917518" y="28678980"/>
              <a:ext cx="145085" cy="145085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3" name="직사각형 642"/>
            <p:cNvSpPr/>
            <p:nvPr/>
          </p:nvSpPr>
          <p:spPr>
            <a:xfrm rot="9000000" flipH="1">
              <a:off x="20222725" y="28502768"/>
              <a:ext cx="145085" cy="145085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4" name="직사각형 643"/>
            <p:cNvSpPr/>
            <p:nvPr/>
          </p:nvSpPr>
          <p:spPr>
            <a:xfrm rot="9000000" flipH="1">
              <a:off x="20375329" y="28414662"/>
              <a:ext cx="145085" cy="145085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5" name="직사각형 644"/>
            <p:cNvSpPr/>
            <p:nvPr/>
          </p:nvSpPr>
          <p:spPr>
            <a:xfrm rot="9000000" flipH="1">
              <a:off x="20590219" y="28082013"/>
              <a:ext cx="145085" cy="14508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7" name="직사각형 646"/>
            <p:cNvSpPr/>
            <p:nvPr/>
          </p:nvSpPr>
          <p:spPr>
            <a:xfrm rot="9000000" flipH="1">
              <a:off x="21048031" y="27817695"/>
              <a:ext cx="145085" cy="145085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8" name="직사각형 647"/>
            <p:cNvSpPr/>
            <p:nvPr/>
          </p:nvSpPr>
          <p:spPr>
            <a:xfrm rot="9000000" flipH="1">
              <a:off x="21200635" y="27729589"/>
              <a:ext cx="145085" cy="14508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9" name="직사각형 648"/>
            <p:cNvSpPr/>
            <p:nvPr/>
          </p:nvSpPr>
          <p:spPr>
            <a:xfrm rot="9000000" flipH="1">
              <a:off x="20437614" y="28170119"/>
              <a:ext cx="145085" cy="145085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1" name="직사각형 650"/>
            <p:cNvSpPr/>
            <p:nvPr/>
          </p:nvSpPr>
          <p:spPr>
            <a:xfrm rot="9000000" flipH="1">
              <a:off x="21112440" y="27576830"/>
              <a:ext cx="145085" cy="14508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2" name="직사각형 651"/>
            <p:cNvSpPr/>
            <p:nvPr/>
          </p:nvSpPr>
          <p:spPr>
            <a:xfrm rot="9000000" flipH="1">
              <a:off x="21265044" y="27488723"/>
              <a:ext cx="145085" cy="14508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3" name="직사각형 652"/>
            <p:cNvSpPr/>
            <p:nvPr/>
          </p:nvSpPr>
          <p:spPr>
            <a:xfrm rot="9000000" flipH="1">
              <a:off x="20044211" y="28193573"/>
              <a:ext cx="145085" cy="145085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4" name="직사각형 653"/>
            <p:cNvSpPr/>
            <p:nvPr/>
          </p:nvSpPr>
          <p:spPr>
            <a:xfrm rot="9000000" flipH="1">
              <a:off x="20196815" y="28105467"/>
              <a:ext cx="145085" cy="14508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6" name="직사각형 655"/>
            <p:cNvSpPr/>
            <p:nvPr/>
          </p:nvSpPr>
          <p:spPr>
            <a:xfrm rot="9000000" flipH="1">
              <a:off x="21024245" y="27424072"/>
              <a:ext cx="145085" cy="145085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7" name="직사각형 656"/>
            <p:cNvSpPr/>
            <p:nvPr/>
          </p:nvSpPr>
          <p:spPr>
            <a:xfrm rot="9000000" flipH="1">
              <a:off x="19498204" y="28305132"/>
              <a:ext cx="145085" cy="14508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8" name="직사각형 657"/>
            <p:cNvSpPr/>
            <p:nvPr/>
          </p:nvSpPr>
          <p:spPr>
            <a:xfrm rot="9000000" flipH="1">
              <a:off x="20108620" y="27952709"/>
              <a:ext cx="145085" cy="145085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0" name="직사각형 659"/>
            <p:cNvSpPr/>
            <p:nvPr/>
          </p:nvSpPr>
          <p:spPr>
            <a:xfrm rot="9000000" flipH="1">
              <a:off x="18887788" y="28657556"/>
              <a:ext cx="145085" cy="145085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1" name="직사각형 660"/>
            <p:cNvSpPr/>
            <p:nvPr/>
          </p:nvSpPr>
          <p:spPr>
            <a:xfrm rot="9000000" flipH="1">
              <a:off x="20783446" y="27359420"/>
              <a:ext cx="145085" cy="14508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2" name="직사각형 661"/>
            <p:cNvSpPr/>
            <p:nvPr/>
          </p:nvSpPr>
          <p:spPr>
            <a:xfrm rot="9000000" flipH="1">
              <a:off x="17860182" y="28639812"/>
              <a:ext cx="145085" cy="145085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3" name="직사각형 662"/>
            <p:cNvSpPr/>
            <p:nvPr/>
          </p:nvSpPr>
          <p:spPr>
            <a:xfrm rot="9000000" flipH="1">
              <a:off x="20671465" y="26813039"/>
              <a:ext cx="145085" cy="14508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4" name="직사각형 663"/>
            <p:cNvSpPr/>
            <p:nvPr/>
          </p:nvSpPr>
          <p:spPr>
            <a:xfrm rot="9000000" flipH="1">
              <a:off x="18840216" y="27870311"/>
              <a:ext cx="145085" cy="14508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6" name="직사각형 665"/>
            <p:cNvSpPr/>
            <p:nvPr/>
          </p:nvSpPr>
          <p:spPr>
            <a:xfrm rot="9000000" flipH="1">
              <a:off x="19820249" y="27100811"/>
              <a:ext cx="145085" cy="14508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8" name="직사각형 667"/>
            <p:cNvSpPr/>
            <p:nvPr/>
          </p:nvSpPr>
          <p:spPr>
            <a:xfrm rot="9000000" flipH="1">
              <a:off x="17135661" y="28442176"/>
              <a:ext cx="145085" cy="14508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1" name="직사각형 670"/>
            <p:cNvSpPr/>
            <p:nvPr/>
          </p:nvSpPr>
          <p:spPr>
            <a:xfrm rot="9000000" flipH="1">
              <a:off x="20469165" y="26110221"/>
              <a:ext cx="145085" cy="14508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4" name="직사각형 673"/>
            <p:cNvSpPr/>
            <p:nvPr/>
          </p:nvSpPr>
          <p:spPr>
            <a:xfrm rot="9000000" flipH="1">
              <a:off x="21000459" y="27030450"/>
              <a:ext cx="145085" cy="145085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직사각형 23"/>
          <p:cNvSpPr/>
          <p:nvPr/>
        </p:nvSpPr>
        <p:spPr>
          <a:xfrm>
            <a:off x="0" y="1"/>
            <a:ext cx="21383625" cy="23756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0" y="28830549"/>
            <a:ext cx="21383625" cy="150544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19" y="27697348"/>
            <a:ext cx="2254679" cy="2254679"/>
          </a:xfrm>
          <a:prstGeom prst="rect">
            <a:avLst/>
          </a:prstGeom>
        </p:spPr>
      </p:pic>
      <p:sp>
        <p:nvSpPr>
          <p:cNvPr id="686" name="직사각형 685"/>
          <p:cNvSpPr/>
          <p:nvPr/>
        </p:nvSpPr>
        <p:spPr>
          <a:xfrm rot="1800000">
            <a:off x="20408295" y="2440768"/>
            <a:ext cx="145085" cy="14508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1743371"/>
            <a:ext cx="2137227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200" b="1" dirty="0" err="1">
                <a:latin typeface="+mn-ea"/>
                <a:cs typeface="Times New Roman" panose="02020603050405020304" pitchFamily="18" charset="0"/>
              </a:rPr>
              <a:t>Pygame</a:t>
            </a:r>
            <a:r>
              <a:rPr lang="ko-KR" altLang="en-US" sz="5200" b="1" dirty="0">
                <a:latin typeface="+mn-ea"/>
                <a:cs typeface="Times New Roman" panose="02020603050405020304" pitchFamily="18" charset="0"/>
              </a:rPr>
              <a:t>을 이용한 리듬 게임 제작 및 게임 서버 제작</a:t>
            </a:r>
            <a:endParaRPr lang="en-US" altLang="ko-KR" sz="5200" b="1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77" name="TextBox 276"/>
          <p:cNvSpPr txBox="1"/>
          <p:nvPr/>
        </p:nvSpPr>
        <p:spPr>
          <a:xfrm>
            <a:off x="1181101" y="2861846"/>
            <a:ext cx="190214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구도헌</a:t>
            </a:r>
            <a:r>
              <a:rPr lang="en-US" altLang="ko-K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안지우</a:t>
            </a:r>
            <a:r>
              <a:rPr lang="en-US" altLang="ko-K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윤준서</a:t>
            </a:r>
            <a:r>
              <a:rPr lang="en-US" altLang="ko-K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이승상</a:t>
            </a:r>
          </a:p>
        </p:txBody>
      </p:sp>
      <p:sp>
        <p:nvSpPr>
          <p:cNvPr id="278" name="TextBox 277"/>
          <p:cNvSpPr txBox="1"/>
          <p:nvPr/>
        </p:nvSpPr>
        <p:spPr>
          <a:xfrm>
            <a:off x="714416" y="4287722"/>
            <a:ext cx="9692327" cy="707886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  <a:cs typeface="Times New Roman" panose="02020603050405020304" pitchFamily="18" charset="0"/>
              </a:rPr>
              <a:t>Introduction</a:t>
            </a:r>
            <a:endParaRPr lang="ko-KR" altLang="en-US" sz="4000" b="1" dirty="0">
              <a:solidFill>
                <a:schemeClr val="bg1"/>
              </a:solidFill>
              <a:latin typeface="HY엽서L" panose="02030600000101010101" pitchFamily="18" charset="-127"/>
              <a:ea typeface="HY엽서L" panose="02030600000101010101" pitchFamily="18" charset="-127"/>
              <a:cs typeface="Times New Roman" panose="02020603050405020304" pitchFamily="18" charset="0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0691939" y="4344650"/>
            <a:ext cx="1" cy="22615580"/>
          </a:xfrm>
          <a:prstGeom prst="line">
            <a:avLst/>
          </a:prstGeom>
          <a:ln>
            <a:solidFill>
              <a:srgbClr val="2038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TextBox 283"/>
          <p:cNvSpPr txBox="1"/>
          <p:nvPr/>
        </p:nvSpPr>
        <p:spPr>
          <a:xfrm>
            <a:off x="714415" y="5134633"/>
            <a:ext cx="9692328" cy="3956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2400" dirty="0"/>
              <a:t>본 프로젝트는 </a:t>
            </a:r>
            <a:r>
              <a:rPr lang="en-US" altLang="ko-KR" sz="2400" dirty="0" err="1"/>
              <a:t>Pygame</a:t>
            </a:r>
            <a:r>
              <a:rPr lang="ko-KR" altLang="en-US" sz="2400" dirty="0"/>
              <a:t>을 이용하여 흥미를 이끌어낼 수 있는 요소인 게임을</a:t>
            </a:r>
            <a:r>
              <a:rPr lang="en-US" altLang="ko-KR" sz="2400" dirty="0"/>
              <a:t> </a:t>
            </a:r>
            <a:r>
              <a:rPr lang="ko-KR" altLang="en-US" sz="2400" dirty="0"/>
              <a:t>만들고자 함</a:t>
            </a:r>
            <a:r>
              <a:rPr lang="en-US" altLang="ko-KR" sz="2400" dirty="0"/>
              <a:t>.</a:t>
            </a:r>
          </a:p>
          <a:p>
            <a:pPr marL="457200" indent="-4572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2400" dirty="0"/>
              <a:t>음악과 사용자 입력을 결합한 리듬 요소를 통해 유저들에게 즐거운 체험을 제공하고자 함</a:t>
            </a:r>
            <a:r>
              <a:rPr lang="en-US" altLang="ko-KR" sz="2400" dirty="0"/>
              <a:t>.</a:t>
            </a:r>
          </a:p>
          <a:p>
            <a:pPr marL="457200" indent="-4572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2400" dirty="0"/>
              <a:t>마인크래프트와 같은 게임에서 서버의 활용으로 서버에 관한 흥미도가 높아 게임 서버를 이용하여 추가로 통신하여 리듬게임의 점수 데이터를 주고 받는 것을 목표로 함</a:t>
            </a:r>
            <a:r>
              <a:rPr lang="en-US" altLang="ko-KR" sz="2400" dirty="0"/>
              <a:t>.</a:t>
            </a:r>
          </a:p>
          <a:p>
            <a:pPr marL="457200" indent="-4572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2400" dirty="0"/>
              <a:t>최종적으로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pygame</a:t>
            </a:r>
            <a:r>
              <a:rPr lang="ko-KR" altLang="en-US" sz="2400" dirty="0"/>
              <a:t>을 이용하여 높은 수준의 리듬 게임을 구현하고 게임 서버 통신을 통해 게임 점수를 공유하고자 함</a:t>
            </a:r>
            <a:r>
              <a:rPr lang="en-US" altLang="ko-KR" sz="2400" dirty="0"/>
              <a:t>.</a:t>
            </a:r>
            <a:endParaRPr lang="en-US" altLang="ko-KR" sz="2400" spc="-100" dirty="0">
              <a:latin typeface="Times New Roman" panose="02020603050405020304" pitchFamily="18" charset="0"/>
              <a:ea typeface="a타이틀고딕1" panose="02020600000000000000" pitchFamily="18" charset="-127"/>
              <a:cs typeface="Times New Roman" panose="02020603050405020304" pitchFamily="18" charset="0"/>
            </a:endParaRPr>
          </a:p>
        </p:txBody>
      </p:sp>
      <p:sp>
        <p:nvSpPr>
          <p:cNvPr id="285" name="TextBox 284"/>
          <p:cNvSpPr txBox="1"/>
          <p:nvPr/>
        </p:nvSpPr>
        <p:spPr>
          <a:xfrm>
            <a:off x="714415" y="9370220"/>
            <a:ext cx="9692330" cy="707886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  <a:cs typeface="Times New Roman" panose="02020603050405020304" pitchFamily="18" charset="0"/>
              </a:rPr>
              <a:t>노트 출력</a:t>
            </a:r>
            <a:r>
              <a:rPr lang="en-US" altLang="ko-KR" sz="4000" b="1" dirty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  <a:cs typeface="Times New Roman" panose="02020603050405020304" pitchFamily="18" charset="0"/>
              </a:rPr>
              <a:t>&amp;</a:t>
            </a:r>
            <a:r>
              <a:rPr lang="ko-KR" altLang="en-US" sz="4000" b="1" dirty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  <a:cs typeface="Times New Roman" panose="02020603050405020304" pitchFamily="18" charset="0"/>
              </a:rPr>
              <a:t>처리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11034002" y="4287722"/>
            <a:ext cx="9692327" cy="707886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  <a:cs typeface="Times New Roman" panose="02020603050405020304" pitchFamily="18" charset="0"/>
              </a:rPr>
              <a:t>게임 서버 제작 및 문제점 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527416" y="10727658"/>
            <a:ext cx="9692328" cy="1280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2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리스트의 첫번째 줄에 내려올 노트를 저장하고 리스트의 노트를 </a:t>
            </a:r>
            <a:r>
              <a:rPr lang="en-US" altLang="ko-KR" sz="2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ko-KR" altLang="en-US" sz="2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프레임에 한 칸씩</a:t>
            </a:r>
            <a:r>
              <a:rPr lang="en-US" altLang="ko-KR" sz="2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2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내리고</a:t>
            </a:r>
            <a:r>
              <a:rPr lang="en-US" altLang="ko-KR" sz="2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2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배속에 맞추어 내려오는 속도를 곱하여 노트를 출력함</a:t>
            </a:r>
            <a:r>
              <a:rPr lang="en-US" altLang="ko-KR" sz="2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527416" y="10170887"/>
            <a:ext cx="1954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ko-KR" altLang="en-US" sz="2400" b="1" dirty="0">
                <a:latin typeface="Times New Roman" panose="02020603050405020304" pitchFamily="18" charset="0"/>
                <a:ea typeface="a타이틀고딕2" panose="02020600000000000000" pitchFamily="18" charset="-127"/>
                <a:cs typeface="Times New Roman" panose="02020603050405020304" pitchFamily="18" charset="0"/>
              </a:rPr>
              <a:t>노트 출력</a:t>
            </a:r>
            <a:endParaRPr lang="en-US" altLang="ko-KR" sz="2400" b="1" dirty="0">
              <a:latin typeface="Times New Roman" panose="02020603050405020304" pitchFamily="18" charset="0"/>
              <a:ea typeface="a타이틀고딕2" panose="02020600000000000000" pitchFamily="18" charset="-127"/>
              <a:cs typeface="Times New Roman" panose="02020603050405020304" pitchFamily="18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11099126" y="5721344"/>
            <a:ext cx="9692328" cy="928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2400" dirty="0"/>
              <a:t>리듬 게임에서 한 사용자가 게임을 완료하면 점수가 서버로 자동 전송되도록 설계했음</a:t>
            </a:r>
            <a:r>
              <a:rPr lang="en-US" altLang="ko-KR" sz="2400" dirty="0"/>
              <a:t>. </a:t>
            </a:r>
            <a:r>
              <a:rPr lang="ko-KR" altLang="en-US" sz="2400" dirty="0"/>
              <a:t>이를 통해 각 컴퓨터에서 별도로 실행된 게임의 점수를 서버에서 종합할 수 있도록 하였음</a:t>
            </a:r>
            <a:r>
              <a:rPr lang="en-US" altLang="ko-KR" sz="2400" dirty="0"/>
              <a:t>.</a:t>
            </a:r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2400" dirty="0"/>
              <a:t>서버 구축에는 </a:t>
            </a:r>
            <a:r>
              <a:rPr lang="en-US" altLang="ko-KR" sz="2400" dirty="0"/>
              <a:t>HTML</a:t>
            </a:r>
            <a:r>
              <a:rPr lang="ko-KR" altLang="en-US" sz="2400" dirty="0"/>
              <a:t>을 활용하여 간단한 웹 인터페이스를 만들었으며</a:t>
            </a:r>
            <a:r>
              <a:rPr lang="en-US" altLang="ko-KR" sz="2400" dirty="0"/>
              <a:t>, </a:t>
            </a:r>
            <a:r>
              <a:rPr lang="ko-KR" altLang="en-US" sz="2400" dirty="0"/>
              <a:t>이 인터페이스가 사용자 점수 데이터를 서버에 전송하고 표시하는 역할을 담당하게 했음</a:t>
            </a:r>
            <a:r>
              <a:rPr lang="en-US" altLang="ko-KR" sz="2400" dirty="0"/>
              <a:t>.</a:t>
            </a:r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ko-KR" sz="2400" dirty="0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altLang="ko-KR" sz="2400" dirty="0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altLang="ko-KR" sz="2400" dirty="0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altLang="ko-KR" sz="2400" dirty="0"/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2400" dirty="0"/>
              <a:t>다음 단계로 로컬 네트워크</a:t>
            </a:r>
            <a:r>
              <a:rPr lang="en-US" altLang="ko-KR" sz="2400" dirty="0"/>
              <a:t>(LAN) </a:t>
            </a:r>
            <a:r>
              <a:rPr lang="ko-KR" altLang="en-US" sz="2400" dirty="0"/>
              <a:t>상에서 여러 컴퓨터 간 통신을 시도했으며</a:t>
            </a:r>
            <a:r>
              <a:rPr lang="en-US" altLang="ko-KR" sz="2400" dirty="0"/>
              <a:t>, </a:t>
            </a:r>
            <a:r>
              <a:rPr lang="ko-KR" altLang="en-US" sz="2400" dirty="0"/>
              <a:t>여기서 게임 데이터가 다양한 장치 간에 원활히 공유되도록 설정하였음</a:t>
            </a:r>
            <a:endParaRPr lang="en-US" altLang="ko-KR" sz="2400" dirty="0"/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2400" dirty="0"/>
              <a:t>그러나</a:t>
            </a:r>
            <a:r>
              <a:rPr lang="en-US" altLang="ko-KR" sz="2400" dirty="0"/>
              <a:t>, LAN </a:t>
            </a:r>
            <a:r>
              <a:rPr lang="ko-KR" altLang="en-US" sz="2400" dirty="0"/>
              <a:t>케이블을 통해 데이터를 주고받는 과정에서 보안 취약점이 발견됨</a:t>
            </a:r>
            <a:r>
              <a:rPr lang="en-US" altLang="ko-KR" sz="2400" dirty="0"/>
              <a:t>. </a:t>
            </a:r>
            <a:r>
              <a:rPr lang="ko-KR" altLang="en-US" sz="2400" dirty="0"/>
              <a:t>특히</a:t>
            </a:r>
            <a:r>
              <a:rPr lang="en-US" altLang="ko-KR" sz="2400" dirty="0"/>
              <a:t>, </a:t>
            </a:r>
            <a:r>
              <a:rPr lang="ko-KR" altLang="en-US" sz="2400" dirty="0"/>
              <a:t>데이터가 암호화되지 않은 상태로 전송되면서 보안 리스크에 의해서 통신이 막히는 상황이 발생함</a:t>
            </a:r>
            <a:endParaRPr lang="en-US" altLang="ko-KR" sz="2400" dirty="0"/>
          </a:p>
        </p:txBody>
      </p:sp>
      <p:sp>
        <p:nvSpPr>
          <p:cNvPr id="174" name="TextBox 173"/>
          <p:cNvSpPr txBox="1"/>
          <p:nvPr/>
        </p:nvSpPr>
        <p:spPr>
          <a:xfrm>
            <a:off x="11099126" y="5164573"/>
            <a:ext cx="3890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ko-KR" altLang="en-US" sz="2400" b="1" dirty="0">
                <a:latin typeface="Times New Roman" panose="02020603050405020304" pitchFamily="18" charset="0"/>
                <a:ea typeface="a타이틀고딕2" panose="02020600000000000000" pitchFamily="18" charset="-127"/>
                <a:cs typeface="Times New Roman" panose="02020603050405020304" pitchFamily="18" charset="0"/>
              </a:rPr>
              <a:t>게임 서버 제작과 문제점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11031027" y="15035025"/>
            <a:ext cx="9692330" cy="707886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  <a:cs typeface="Times New Roman" panose="02020603050405020304" pitchFamily="18" charset="0"/>
              </a:rPr>
              <a:t>소감 </a:t>
            </a:r>
            <a:r>
              <a:rPr lang="en-US" altLang="ko-KR" sz="4000" b="1" dirty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  <a:cs typeface="Times New Roman" panose="02020603050405020304" pitchFamily="18" charset="0"/>
              </a:rPr>
              <a:t>&amp; Conclusion</a:t>
            </a:r>
            <a:endParaRPr lang="ko-KR" altLang="en-US" sz="4000" b="1" dirty="0">
              <a:solidFill>
                <a:schemeClr val="bg1"/>
              </a:solidFill>
              <a:latin typeface="HY엽서L" panose="02030600000101010101" pitchFamily="18" charset="-127"/>
              <a:ea typeface="HY엽서L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10956272" y="15889213"/>
            <a:ext cx="9692328" cy="10729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안지우</a:t>
            </a:r>
            <a:r>
              <a: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개발자의 꿈에 한걸음 더 가까워진 느낌도 들고 몇 달 동안 같은 프로그램을 해볼 일이 크게 없어 오히려 이런 프로그램을 해보며 더 흥미롭고 알찬 시간을 보낼 수 있던 것 같습니다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오프라인으로 모여서 진행하는 게 아닌 매주 온라인으로 진행해 큰 부담도 없고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수업 내용도 기본적인 방법도 배우고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이후에는 직접 게임도 만들어 다른 사람들과 공유할 수 있는 점에서 잘 신청했다고 느꼈습니다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구도헌</a:t>
            </a:r>
            <a:r>
              <a: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제가 멘토링 프로그램을 통해 이 게임을 </a:t>
            </a:r>
            <a:r>
              <a:rPr lang="ko-KR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개발하면서 개발자라는 </a:t>
            </a:r>
            <a:r>
              <a: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직업의 고통과 힘든 점을 잘 알 수 있어서 앞으로 저의 직업 선정과 흥미를 발견하는데 도움을 주었습니다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그리고 게임을 만들기 위해 코드를 짜면서 </a:t>
            </a:r>
            <a:r>
              <a:rPr lang="ko-KR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파이썬에서</a:t>
            </a:r>
            <a:r>
              <a: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몰랐던 기능들을 배우고 그것들을 활용하는 과정은 저의 프로그래밍 계발을 발전시키는 데에 도움을 주었습니다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또 이런 기능을 배울 때에 어려운 점은 멘토님과 같이 고민하고 자료를 찾으며 문제를 해결해 나가는 과정은 저에게 좋은 경험이었습니다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앞으로도 이런 프로그램이 있다면 또 도전해보고 싶습니다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윤준서</a:t>
            </a:r>
            <a:r>
              <a: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ko-KR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전에 </a:t>
            </a:r>
            <a:r>
              <a: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코딩을 배우고 해볼 기회나 경험이 부족했는데 이번 멘토링을 통해 이런 경험을 할 수 있어서 색다르고 뜻깊은 경험이었습니다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또 작업을 멘토님과 다른 학생들과 서로 도우면서 하는 과정도 인상적이었습니다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또 제가 맡은 서버를 여는 작업을 할 때 가정에서 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</a:t>
            </a:r>
            <a:r>
              <a: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통신사를 이용해서 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서버를 여는 것이 매우 힘들고 어려웠습니다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하지만 이러한 어려움들을 해결해 내는 과정이 어렵기도 하지만 저의 관련된 지식과 경험을 늘려주어 </a:t>
            </a:r>
            <a:r>
              <a:rPr lang="ko-KR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뜻깊은</a:t>
            </a:r>
            <a:r>
              <a: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시간이었다고 생각합니다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3070" y="8660337"/>
            <a:ext cx="6319485" cy="30741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9AC4BB-CF27-0A83-2EEB-1467F3DD1B8E}"/>
              </a:ext>
            </a:extLst>
          </p:cNvPr>
          <p:cNvSpPr txBox="1"/>
          <p:nvPr/>
        </p:nvSpPr>
        <p:spPr>
          <a:xfrm>
            <a:off x="714413" y="17931254"/>
            <a:ext cx="9692330" cy="707886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  <a:cs typeface="Times New Roman" panose="02020603050405020304" pitchFamily="18" charset="0"/>
              </a:rPr>
              <a:t>채보 출력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FB67748-6058-2906-4F4F-B910E16FB7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3829" y="11660557"/>
            <a:ext cx="4720924" cy="16271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D1177A0-BA82-2F41-AC8E-E1B9B6771DB6}"/>
              </a:ext>
            </a:extLst>
          </p:cNvPr>
          <p:cNvSpPr txBox="1"/>
          <p:nvPr/>
        </p:nvSpPr>
        <p:spPr>
          <a:xfrm>
            <a:off x="527416" y="13775076"/>
            <a:ext cx="6368941" cy="3465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2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노트를 출력하는 리스트에서 특정 값에서는  판정선의 좌표와 같은 높이에 이미지를 출력하게 하고</a:t>
            </a:r>
            <a:r>
              <a:rPr lang="en-US" altLang="ko-KR" sz="2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2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그 값이 어느 판정 타이밍 안에 들어있는지를 계산하고 노트를 처리하도록 함</a:t>
            </a:r>
            <a:r>
              <a:rPr lang="en-US" altLang="ko-KR" sz="2400" spc="-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ko-KR" sz="2400" spc="-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2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타이밍에 맞았다면 판정을 저장하는 변수에 저장 후 다른 코드에서 판정을 확인 후</a:t>
            </a:r>
            <a:r>
              <a:rPr lang="en-US" altLang="ko-KR" sz="2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2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판정 이미지 출력 및 점수 계산을 진행함</a:t>
            </a:r>
            <a:r>
              <a:rPr lang="en-US" altLang="ko-KR" sz="2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CD3180-BC52-72C9-4A28-EA22188653B7}"/>
              </a:ext>
            </a:extLst>
          </p:cNvPr>
          <p:cNvSpPr txBox="1"/>
          <p:nvPr/>
        </p:nvSpPr>
        <p:spPr>
          <a:xfrm>
            <a:off x="527416" y="13218305"/>
            <a:ext cx="1954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ko-KR" altLang="en-US" sz="2400" b="1" dirty="0">
                <a:latin typeface="Times New Roman" panose="02020603050405020304" pitchFamily="18" charset="0"/>
                <a:ea typeface="a타이틀고딕2" panose="02020600000000000000" pitchFamily="18" charset="-127"/>
                <a:cs typeface="Times New Roman" panose="02020603050405020304" pitchFamily="18" charset="0"/>
              </a:rPr>
              <a:t>노트 처리</a:t>
            </a:r>
            <a:endParaRPr lang="en-US" altLang="ko-KR" sz="2400" b="1" dirty="0">
              <a:latin typeface="Times New Roman" panose="02020603050405020304" pitchFamily="18" charset="0"/>
              <a:ea typeface="a타이틀고딕2" panose="02020600000000000000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40556BC-AC5B-4671-1E4B-C87F9D629B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6910" y="13679970"/>
            <a:ext cx="2922834" cy="400536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75AC455-3C93-C22E-4FEE-EE560FE03D76}"/>
              </a:ext>
            </a:extLst>
          </p:cNvPr>
          <p:cNvSpPr txBox="1"/>
          <p:nvPr/>
        </p:nvSpPr>
        <p:spPr>
          <a:xfrm>
            <a:off x="527416" y="19440553"/>
            <a:ext cx="9692328" cy="2170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2400" spc="-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time.sleep</a:t>
            </a:r>
            <a:r>
              <a:rPr lang="ko-KR" altLang="en-US" sz="2400" spc="-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을 이용하여 </a:t>
            </a:r>
            <a:r>
              <a:rPr lang="en-US" altLang="ko-KR" sz="2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60/bpm*96</a:t>
            </a:r>
            <a:r>
              <a:rPr lang="ko-KR" altLang="en-US" sz="2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초에 한번씩 위 리스트에 아래 보이는 곡 정보 파일에 있는 채보를 노트 출력 리스트에 생성함</a:t>
            </a:r>
            <a:r>
              <a:rPr lang="en-US" altLang="ko-KR" sz="2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2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게임 출력을 </a:t>
            </a:r>
            <a:r>
              <a:rPr lang="en-US" altLang="ko-KR" sz="2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60fps</a:t>
            </a:r>
            <a:r>
              <a:rPr lang="ko-KR" altLang="en-US" sz="2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로 하면 위 박자 계산 코드와 같이 실행할 수 없기 때문에 </a:t>
            </a:r>
            <a:r>
              <a:rPr lang="en-US" altLang="ko-KR" sz="2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</a:t>
            </a:r>
            <a:r>
              <a:rPr lang="ko-KR" altLang="en-US" sz="2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를 이용하여 </a:t>
            </a:r>
            <a:r>
              <a:rPr lang="en-US" altLang="ko-KR" sz="2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1/60</a:t>
            </a:r>
            <a:r>
              <a:rPr lang="ko-KR" altLang="en-US" sz="2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초에 한 번씩 반복하여 게임 화면을 출력하는 코드와 </a:t>
            </a:r>
            <a:r>
              <a:rPr lang="en-US" altLang="ko-KR" sz="2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60/bpm*96</a:t>
            </a:r>
            <a:r>
              <a:rPr lang="ko-KR" altLang="en-US" sz="2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초에 한 번씩 작동하는 코드를 작동시킬 수 있도록 함</a:t>
            </a:r>
            <a:endParaRPr lang="en-US" altLang="ko-KR" sz="2400" spc="-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615907-3DC1-8035-B0D0-7B64EBF24863}"/>
              </a:ext>
            </a:extLst>
          </p:cNvPr>
          <p:cNvSpPr txBox="1"/>
          <p:nvPr/>
        </p:nvSpPr>
        <p:spPr>
          <a:xfrm>
            <a:off x="527416" y="18883782"/>
            <a:ext cx="1954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u"/>
            </a:pPr>
            <a:r>
              <a:rPr lang="ko-KR" altLang="en-US" sz="2400" b="1" dirty="0">
                <a:latin typeface="Times New Roman" panose="02020603050405020304" pitchFamily="18" charset="0"/>
                <a:ea typeface="a타이틀고딕2" panose="02020600000000000000" pitchFamily="18" charset="-127"/>
                <a:cs typeface="Times New Roman" panose="02020603050405020304" pitchFamily="18" charset="0"/>
              </a:rPr>
              <a:t>박자 계산</a:t>
            </a:r>
            <a:endParaRPr lang="en-US" altLang="ko-KR" sz="2400" b="1" dirty="0">
              <a:latin typeface="Times New Roman" panose="02020603050405020304" pitchFamily="18" charset="0"/>
              <a:ea typeface="a타이틀고딕2" panose="02020600000000000000" pitchFamily="18" charset="-127"/>
              <a:cs typeface="Times New Roman" panose="02020603050405020304" pitchFamily="18" charset="0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B15951AF-398C-6673-3783-D1ECBDB6C2E5}"/>
              </a:ext>
            </a:extLst>
          </p:cNvPr>
          <p:cNvGrpSpPr/>
          <p:nvPr/>
        </p:nvGrpSpPr>
        <p:grpSpPr>
          <a:xfrm>
            <a:off x="6769453" y="21803409"/>
            <a:ext cx="3528000" cy="6120000"/>
            <a:chOff x="6769453" y="21803409"/>
            <a:chExt cx="3528000" cy="6120000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4F39C93-23D6-E68C-B544-C182AA129DD9}"/>
                </a:ext>
              </a:extLst>
            </p:cNvPr>
            <p:cNvSpPr/>
            <p:nvPr/>
          </p:nvSpPr>
          <p:spPr>
            <a:xfrm>
              <a:off x="6769453" y="21803409"/>
              <a:ext cx="3528000" cy="6120000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F6CD7DEA-1F5E-7ED3-489E-FF9DC5B48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25968" y="21867338"/>
              <a:ext cx="3428571" cy="6000000"/>
            </a:xfrm>
            <a:prstGeom prst="rect">
              <a:avLst/>
            </a:prstGeom>
          </p:spPr>
        </p:pic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28DECE0A-A911-65B0-3E12-C5C04646D671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b="40241"/>
          <a:stretch/>
        </p:blipFill>
        <p:spPr>
          <a:xfrm>
            <a:off x="391353" y="25248288"/>
            <a:ext cx="5888597" cy="99464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CDEE5C6B-46AA-4AEA-0637-3F55DC0A0E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4099" y="22366888"/>
            <a:ext cx="4620797" cy="2015936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2DA692F5-56E4-1316-4005-DD57EDC61F65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72170"/>
          <a:stretch/>
        </p:blipFill>
        <p:spPr>
          <a:xfrm>
            <a:off x="391352" y="25869774"/>
            <a:ext cx="5888597" cy="46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497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7216</TotalTime>
  <Words>540</Words>
  <Application>Microsoft Office PowerPoint</Application>
  <PresentationFormat>사용자 지정</PresentationFormat>
  <Paragraphs>37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1" baseType="lpstr">
      <vt:lpstr>a타이틀고딕1</vt:lpstr>
      <vt:lpstr>a타이틀고딕2</vt:lpstr>
      <vt:lpstr>HY엽서L</vt:lpstr>
      <vt:lpstr>맑은 고딕</vt:lpstr>
      <vt:lpstr>Arial</vt:lpstr>
      <vt:lpstr>Calibri</vt:lpstr>
      <vt:lpstr>Calibri Light</vt:lpstr>
      <vt:lpstr>Times New Roman</vt:lpstr>
      <vt:lpstr>Wingdings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Sangik</dc:creator>
  <cp:lastModifiedBy>이승상</cp:lastModifiedBy>
  <cp:revision>378</cp:revision>
  <dcterms:created xsi:type="dcterms:W3CDTF">2019-09-05T07:37:04Z</dcterms:created>
  <dcterms:modified xsi:type="dcterms:W3CDTF">2024-11-04T16:02:43Z</dcterms:modified>
</cp:coreProperties>
</file>