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055755-C448-4829-B5D7-46D814B97A17}">
  <a:tblStyle styleId="{62055755-C448-4829-B5D7-46D814B97A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9ae0912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9ae0912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8191ec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d8191ec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ae0912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ae0912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ae0912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ae0912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ae0912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ae0912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d8191eca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d8191ec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ae0912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ae0912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ae0912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ae0912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ae0912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ae0912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d8191ec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d8191ec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8191e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8191e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ae0912a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ae0912a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ae0912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ae0912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ae0912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ae0912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d8191eca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d8191eca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d8191eca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d8191eca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ae0912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9ae0912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ae0912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9ae0912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d8191ec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d8191ec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9ae0912a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9ae0912a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ae091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9ae091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8191ec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8191ec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8191ec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8191ec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8191ec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8191ec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ae0912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ae0912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ae0912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ae0912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9ae0912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9ae0912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Homeostasis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expandable toys represent cells?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Two</a:t>
            </a:r>
            <a:endParaRPr sz="1400">
              <a:solidFill>
                <a:schemeClr val="dk2"/>
              </a:solidFill>
            </a:endParaRPr>
          </a:p>
          <a:p>
            <a:pPr indent="0" lvl="0" marL="0" rtl="0" algn="l">
              <a:spcBef>
                <a:spcPts val="0"/>
              </a:spcBef>
              <a:spcAft>
                <a:spcPts val="0"/>
              </a:spcAft>
              <a:buNone/>
            </a:pPr>
            <a:r>
              <a:t/>
            </a:r>
            <a:endParaRPr/>
          </a:p>
        </p:txBody>
      </p:sp>
      <p:sp>
        <p:nvSpPr>
          <p:cNvPr id="108" name="Google Shape;108;p22"/>
          <p:cNvSpPr txBox="1"/>
          <p:nvPr>
            <p:ph idx="1" type="body"/>
          </p:nvPr>
        </p:nvSpPr>
        <p:spPr>
          <a:xfrm>
            <a:off x="311700" y="783925"/>
            <a:ext cx="84750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Observations Day Two (next slide)</a:t>
            </a:r>
            <a:endParaRPr sz="2400"/>
          </a:p>
          <a:p>
            <a:pPr indent="0" lvl="0" marL="0" rtl="0" algn="l">
              <a:spcBef>
                <a:spcPts val="1600"/>
              </a:spcBef>
              <a:spcAft>
                <a:spcPts val="16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400">
                <a:solidFill>
                  <a:schemeClr val="dk1"/>
                </a:solidFill>
                <a:latin typeface="Source Sans Pro"/>
                <a:ea typeface="Source Sans Pro"/>
                <a:cs typeface="Source Sans Pro"/>
                <a:sym typeface="Source Sans Pro"/>
              </a:rPr>
              <a:t>Observations Day Two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toy is placed in salt water (mixture of water and minerals and salt), what will happen to the toy? Why?</a:t>
            </a:r>
            <a:endParaRPr i="1"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i="1" sz="2400"/>
          </a:p>
          <a:p>
            <a:pPr indent="0" lvl="0" marL="0" rtl="0" algn="l">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Two, part Two</a:t>
            </a:r>
            <a:endParaRPr/>
          </a:p>
        </p:txBody>
      </p:sp>
      <p:sp>
        <p:nvSpPr>
          <p:cNvPr id="125" name="Google Shape;125;p25"/>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Measure out 1 tablespoon of salt</a:t>
            </a:r>
            <a:endParaRPr/>
          </a:p>
          <a:p>
            <a:pPr indent="-342900" lvl="0" marL="457200" rtl="0" algn="l">
              <a:spcBef>
                <a:spcPts val="0"/>
              </a:spcBef>
              <a:spcAft>
                <a:spcPts val="0"/>
              </a:spcAft>
              <a:buSzPts val="1800"/>
              <a:buAutoNum type="arabicPeriod"/>
            </a:pPr>
            <a:r>
              <a:rPr lang="en"/>
              <a:t>Place salt in the cup of water (do not add new water) &amp; stir</a:t>
            </a:r>
            <a:endParaRPr/>
          </a:p>
          <a:p>
            <a:pPr indent="-342900" lvl="0" marL="457200" rtl="0" algn="l">
              <a:spcBef>
                <a:spcPts val="0"/>
              </a:spcBef>
              <a:spcAft>
                <a:spcPts val="0"/>
              </a:spcAft>
              <a:buSzPts val="1800"/>
              <a:buAutoNum type="arabicPeriod"/>
            </a:pPr>
            <a:r>
              <a:rPr lang="en"/>
              <a:t>Place toy back into the cup that now has salt water in it </a:t>
            </a:r>
            <a:endParaRPr/>
          </a:p>
          <a:p>
            <a:pPr indent="-342900" lvl="0" marL="457200" rtl="0" algn="l">
              <a:spcBef>
                <a:spcPts val="0"/>
              </a:spcBef>
              <a:spcAft>
                <a:spcPts val="0"/>
              </a:spcAft>
              <a:buSzPts val="1800"/>
              <a:buAutoNum type="arabicPeriod"/>
            </a:pPr>
            <a:r>
              <a:rPr lang="en"/>
              <a:t>Cover the container with a lid or saran wrap</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Three</a:t>
            </a:r>
            <a:endParaRPr sz="1400">
              <a:solidFill>
                <a:schemeClr val="dk2"/>
              </a:solidFill>
            </a:endParaRPr>
          </a:p>
          <a:p>
            <a:pPr indent="0" lvl="0" marL="0" rtl="0" algn="l">
              <a:spcBef>
                <a:spcPts val="0"/>
              </a:spcBef>
              <a:spcAft>
                <a:spcPts val="0"/>
              </a:spcAft>
              <a:buNone/>
            </a:pPr>
            <a:r>
              <a:t/>
            </a:r>
            <a:endParaRPr/>
          </a:p>
        </p:txBody>
      </p:sp>
      <p:sp>
        <p:nvSpPr>
          <p:cNvPr id="131" name="Google Shape;131;p26"/>
          <p:cNvSpPr txBox="1"/>
          <p:nvPr>
            <p:ph idx="1" type="body"/>
          </p:nvPr>
        </p:nvSpPr>
        <p:spPr>
          <a:xfrm>
            <a:off x="311700" y="783925"/>
            <a:ext cx="83124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Observations Day Three (next slide)</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Three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400">
                <a:solidFill>
                  <a:schemeClr val="dk1"/>
                </a:solidFill>
                <a:latin typeface="Source Sans Pro"/>
                <a:ea typeface="Source Sans Pro"/>
                <a:cs typeface="Source Sans Pro"/>
                <a:sym typeface="Source Sans Pro"/>
              </a:rPr>
              <a:t>Hypothesis 3</a:t>
            </a:r>
            <a:endParaRPr b="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toy is into distilled water (no minerals or salts), what will happen to the toy? Why?</a:t>
            </a:r>
            <a:endParaRPr b="1" i="1" sz="2400"/>
          </a:p>
          <a:p>
            <a:pPr indent="0" lvl="0" marL="0" rtl="0" algn="l">
              <a:spcBef>
                <a:spcPts val="0"/>
              </a:spcBef>
              <a:spcAft>
                <a:spcPts val="16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Three Part 2</a:t>
            </a:r>
            <a:endParaRPr/>
          </a:p>
        </p:txBody>
      </p:sp>
      <p:sp>
        <p:nvSpPr>
          <p:cNvPr id="147" name="Google Shape;147;p29"/>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Rinse your cup fully, no soap, just rinse well</a:t>
            </a:r>
            <a:endParaRPr/>
          </a:p>
          <a:p>
            <a:pPr indent="-342900" lvl="0" marL="457200" rtl="0" algn="l">
              <a:spcBef>
                <a:spcPts val="0"/>
              </a:spcBef>
              <a:spcAft>
                <a:spcPts val="0"/>
              </a:spcAft>
              <a:buSzPts val="1800"/>
              <a:buAutoNum type="arabicPeriod"/>
            </a:pPr>
            <a:r>
              <a:rPr lang="en"/>
              <a:t>Place the toy in the container</a:t>
            </a:r>
            <a:endParaRPr/>
          </a:p>
          <a:p>
            <a:pPr indent="-342900" lvl="0" marL="457200" rtl="0" algn="l">
              <a:spcBef>
                <a:spcPts val="0"/>
              </a:spcBef>
              <a:spcAft>
                <a:spcPts val="0"/>
              </a:spcAft>
              <a:buSzPts val="1800"/>
              <a:buAutoNum type="arabicPeriod"/>
            </a:pPr>
            <a:r>
              <a:rPr lang="en"/>
              <a:t>Measure 150 ml of distilled water</a:t>
            </a:r>
            <a:endParaRPr/>
          </a:p>
          <a:p>
            <a:pPr indent="-342900" lvl="0" marL="457200" rtl="0" algn="l">
              <a:spcBef>
                <a:spcPts val="0"/>
              </a:spcBef>
              <a:spcAft>
                <a:spcPts val="0"/>
              </a:spcAft>
              <a:buSzPts val="1800"/>
              <a:buAutoNum type="arabicPeriod"/>
            </a:pPr>
            <a:r>
              <a:rPr lang="en"/>
              <a:t>Pour tap water in container with the toy</a:t>
            </a:r>
            <a:endParaRPr/>
          </a:p>
          <a:p>
            <a:pPr indent="-342900" lvl="0" marL="457200" rtl="0" algn="l">
              <a:spcBef>
                <a:spcPts val="0"/>
              </a:spcBef>
              <a:spcAft>
                <a:spcPts val="0"/>
              </a:spcAft>
              <a:buSzPts val="1800"/>
              <a:buAutoNum type="arabicPeriod"/>
            </a:pPr>
            <a:r>
              <a:rPr lang="en"/>
              <a:t>Cover the container with saran wrap</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Four</a:t>
            </a:r>
            <a:endParaRPr sz="1400">
              <a:solidFill>
                <a:schemeClr val="dk2"/>
              </a:solidFill>
            </a:endParaRPr>
          </a:p>
          <a:p>
            <a:pPr indent="0" lvl="0" marL="0" rtl="0" algn="l">
              <a:spcBef>
                <a:spcPts val="0"/>
              </a:spcBef>
              <a:spcAft>
                <a:spcPts val="0"/>
              </a:spcAft>
              <a:buNone/>
            </a:pPr>
            <a:r>
              <a:t/>
            </a:r>
            <a:endParaRPr/>
          </a:p>
        </p:txBody>
      </p:sp>
      <p:sp>
        <p:nvSpPr>
          <p:cNvPr id="153" name="Google Shape;153;p30"/>
          <p:cNvSpPr txBox="1"/>
          <p:nvPr>
            <p:ph idx="1" type="body"/>
          </p:nvPr>
        </p:nvSpPr>
        <p:spPr>
          <a:xfrm>
            <a:off x="311700" y="783925"/>
            <a:ext cx="8520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day four observations- see next slide</a:t>
            </a:r>
            <a:endParaRPr sz="2400"/>
          </a:p>
          <a:p>
            <a:pPr indent="0" lvl="0" marL="0" rtl="0" algn="l">
              <a:spcBef>
                <a:spcPts val="1600"/>
              </a:spcBef>
              <a:spcAft>
                <a:spcPts val="16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Four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One Directions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a:solidFill>
                  <a:srgbClr val="000000"/>
                </a:solidFill>
                <a:latin typeface="Source Sans Pro"/>
                <a:ea typeface="Source Sans Pro"/>
                <a:cs typeface="Source Sans Pro"/>
                <a:sym typeface="Source Sans Pro"/>
              </a:rPr>
              <a:t>Complete the following in your lab journal:</a:t>
            </a:r>
            <a:endParaRPr b="1" sz="1700">
              <a:solidFill>
                <a:srgbClr val="000000"/>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t/>
            </a:r>
            <a:endParaRPr b="1"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Title of lab at top center of page</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Heading at top left:  date of lab and partner's name</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copy the heading "purpose" followed by the complete purpose statement- see next slide</a:t>
            </a:r>
            <a:endParaRPr sz="1700">
              <a:solidFill>
                <a:srgbClr val="000000"/>
              </a:solidFill>
              <a:latin typeface="Source Sans Pro"/>
              <a:ea typeface="Source Sans Pro"/>
              <a:cs typeface="Source Sans Pro"/>
              <a:sym typeface="Source Sans Pro"/>
            </a:endParaRPr>
          </a:p>
          <a:p>
            <a:pPr indent="0" lvl="0" marL="0" rtl="0" algn="l">
              <a:lnSpc>
                <a:spcPct val="107916"/>
              </a:lnSpc>
              <a:spcBef>
                <a:spcPts val="800"/>
              </a:spcBef>
              <a:spcAft>
                <a:spcPts val="0"/>
              </a:spcAft>
              <a:buNone/>
            </a:pPr>
            <a:r>
              <a:t/>
            </a:r>
            <a:endParaRPr sz="1900">
              <a:solidFill>
                <a:srgbClr val="000000"/>
              </a:solidFill>
            </a:endParaRPr>
          </a:p>
          <a:p>
            <a:pPr indent="0" lvl="0" marL="0" rtl="0" algn="l">
              <a:spcBef>
                <a:spcPts val="800"/>
              </a:spcBef>
              <a:spcAft>
                <a:spcPts val="1600"/>
              </a:spcAft>
              <a:buNone/>
            </a:pPr>
            <a:r>
              <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4</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Create a hypothesis by answering the following (5 points):</a:t>
            </a:r>
            <a:endParaRPr b="1" i="1"/>
          </a:p>
          <a:p>
            <a:pPr indent="0" lvl="0" marL="0" rtl="0" algn="l">
              <a:spcBef>
                <a:spcPts val="1600"/>
              </a:spcBef>
              <a:spcAft>
                <a:spcPts val="0"/>
              </a:spcAft>
              <a:buNone/>
            </a:pPr>
            <a:r>
              <a:rPr b="1" i="1" lang="en"/>
              <a:t>If the toy is left out of water, what will happen to the toy? Why?</a:t>
            </a:r>
            <a:endParaRPr b="1" i="1"/>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a:t>
            </a:r>
            <a:endParaRPr/>
          </a:p>
        </p:txBody>
      </p:sp>
      <p:sp>
        <p:nvSpPr>
          <p:cNvPr id="170" name="Google Shape;170;p33"/>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Empty the cup and dry it out with a towel</a:t>
            </a:r>
            <a:endParaRPr/>
          </a:p>
          <a:p>
            <a:pPr indent="-342900" lvl="0" marL="457200" rtl="0" algn="l">
              <a:spcBef>
                <a:spcPts val="0"/>
              </a:spcBef>
              <a:spcAft>
                <a:spcPts val="0"/>
              </a:spcAft>
              <a:buSzPts val="1800"/>
              <a:buAutoNum type="arabicPeriod"/>
            </a:pPr>
            <a:r>
              <a:rPr lang="en"/>
              <a:t>Place the toy in the dry, empty cup</a:t>
            </a:r>
            <a:r>
              <a:rPr lang="en"/>
              <a:t>.</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Five</a:t>
            </a:r>
            <a:endParaRPr sz="1400">
              <a:solidFill>
                <a:schemeClr val="dk2"/>
              </a:solidFill>
            </a:endParaRPr>
          </a:p>
          <a:p>
            <a:pPr indent="0" lvl="0" marL="0" rtl="0" algn="l">
              <a:spcBef>
                <a:spcPts val="0"/>
              </a:spcBef>
              <a:spcAft>
                <a:spcPts val="0"/>
              </a:spcAft>
              <a:buNone/>
            </a:pPr>
            <a:r>
              <a:t/>
            </a:r>
            <a:endParaRPr/>
          </a:p>
        </p:txBody>
      </p:sp>
      <p:sp>
        <p:nvSpPr>
          <p:cNvPr id="176" name="Google Shape;176;p34"/>
          <p:cNvSpPr txBox="1"/>
          <p:nvPr>
            <p:ph idx="1" type="body"/>
          </p:nvPr>
        </p:nvSpPr>
        <p:spPr>
          <a:xfrm>
            <a:off x="311700" y="783925"/>
            <a:ext cx="8142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a:p>
            <a:pPr indent="-317500" lvl="0" marL="457200" rtl="0" algn="l">
              <a:spcBef>
                <a:spcPts val="1600"/>
              </a:spcBef>
              <a:spcAft>
                <a:spcPts val="0"/>
              </a:spcAft>
              <a:buSzPts val="1400"/>
              <a:buAutoNum type="arabicPeriod"/>
            </a:pPr>
            <a:r>
              <a:rPr lang="en"/>
              <a:t>Remove the toy from the empty cup.</a:t>
            </a:r>
            <a:endParaRPr/>
          </a:p>
          <a:p>
            <a:pPr indent="-317500" lvl="0" marL="457200" rtl="0" algn="l">
              <a:spcBef>
                <a:spcPts val="0"/>
              </a:spcBef>
              <a:spcAft>
                <a:spcPts val="0"/>
              </a:spcAft>
              <a:buSzPts val="1400"/>
              <a:buAutoNum type="arabicPeriod"/>
            </a:pPr>
            <a:r>
              <a:rPr lang="en"/>
              <a:t>Draw your toy</a:t>
            </a:r>
            <a:endParaRPr/>
          </a:p>
          <a:p>
            <a:pPr indent="-317500" lvl="0" marL="457200" rtl="0" algn="l">
              <a:spcBef>
                <a:spcPts val="0"/>
              </a:spcBef>
              <a:spcAft>
                <a:spcPts val="0"/>
              </a:spcAft>
              <a:buSzPts val="1400"/>
              <a:buAutoNum type="arabicPeriod"/>
            </a:pPr>
            <a:r>
              <a:rPr lang="en"/>
              <a:t>Record required observations (see next slide)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Five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Five</a:t>
            </a:r>
            <a:endParaRPr sz="1400">
              <a:solidFill>
                <a:schemeClr val="dk2"/>
              </a:solidFill>
            </a:endParaRPr>
          </a:p>
          <a:p>
            <a:pPr indent="0" lvl="0" marL="0" rtl="0" algn="l">
              <a:spcBef>
                <a:spcPts val="0"/>
              </a:spcBef>
              <a:spcAft>
                <a:spcPts val="0"/>
              </a:spcAft>
              <a:buNone/>
            </a:pPr>
            <a:r>
              <a:t/>
            </a:r>
            <a:endParaRPr/>
          </a:p>
        </p:txBody>
      </p:sp>
      <p:sp>
        <p:nvSpPr>
          <p:cNvPr id="187" name="Google Shape;187;p36"/>
          <p:cNvSpPr txBox="1"/>
          <p:nvPr>
            <p:ph idx="1" type="body"/>
          </p:nvPr>
        </p:nvSpPr>
        <p:spPr>
          <a:xfrm>
            <a:off x="311700" y="783925"/>
            <a:ext cx="8142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a:p>
            <a:pPr indent="-317500" lvl="0" marL="457200" rtl="0" algn="l">
              <a:spcBef>
                <a:spcPts val="1600"/>
              </a:spcBef>
              <a:spcAft>
                <a:spcPts val="0"/>
              </a:spcAft>
              <a:buSzPts val="1400"/>
              <a:buAutoNum type="arabicPeriod"/>
            </a:pPr>
            <a:r>
              <a:rPr lang="en"/>
              <a:t>Remove the toy from the empty cup.</a:t>
            </a:r>
            <a:endParaRPr/>
          </a:p>
          <a:p>
            <a:pPr indent="-317500" lvl="0" marL="457200" rtl="0" algn="l">
              <a:spcBef>
                <a:spcPts val="0"/>
              </a:spcBef>
              <a:spcAft>
                <a:spcPts val="0"/>
              </a:spcAft>
              <a:buSzPts val="1400"/>
              <a:buAutoNum type="arabicPeriod"/>
            </a:pPr>
            <a:r>
              <a:rPr lang="en"/>
              <a:t>Draw your toy</a:t>
            </a:r>
            <a:endParaRPr/>
          </a:p>
          <a:p>
            <a:pPr indent="-317500" lvl="0" marL="457200" rtl="0" algn="l">
              <a:spcBef>
                <a:spcPts val="0"/>
              </a:spcBef>
              <a:spcAft>
                <a:spcPts val="0"/>
              </a:spcAft>
              <a:buSzPts val="1400"/>
              <a:buAutoNum type="arabicPeriod"/>
            </a:pPr>
            <a:r>
              <a:rPr lang="en"/>
              <a:t>Record required observations (see next slide)</a:t>
            </a:r>
            <a:endParaRPr/>
          </a:p>
          <a:p>
            <a:pPr indent="-317500" lvl="0" marL="457200" rtl="0" algn="l">
              <a:spcBef>
                <a:spcPts val="0"/>
              </a:spcBef>
              <a:spcAft>
                <a:spcPts val="0"/>
              </a:spcAft>
              <a:buSzPts val="1400"/>
              <a:buAutoNum type="arabicPeriod"/>
            </a:pPr>
            <a:r>
              <a:rPr lang="en"/>
              <a:t>Place cup and toy on the back counter</a:t>
            </a:r>
            <a:endParaRPr/>
          </a:p>
          <a:p>
            <a:pPr indent="-317500" lvl="0" marL="457200" rtl="0" algn="l">
              <a:spcBef>
                <a:spcPts val="0"/>
              </a:spcBef>
              <a:spcAft>
                <a:spcPts val="0"/>
              </a:spcAft>
              <a:buSzPts val="1400"/>
              <a:buAutoNum type="arabicPeriod"/>
            </a:pPr>
            <a:r>
              <a:rPr lang="en"/>
              <a:t>Create a Data Table- see next slide- and begin filling it out</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214325"/>
            <a:ext cx="8520600" cy="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  </a:t>
            </a:r>
            <a:r>
              <a:rPr lang="en" sz="1800">
                <a:solidFill>
                  <a:schemeClr val="dk2"/>
                </a:solidFill>
              </a:rPr>
              <a:t>Summarize Changes by creating and completing the data table</a:t>
            </a:r>
            <a:endParaRPr/>
          </a:p>
        </p:txBody>
      </p:sp>
      <p:graphicFrame>
        <p:nvGraphicFramePr>
          <p:cNvPr id="193" name="Google Shape;193;p37"/>
          <p:cNvGraphicFramePr/>
          <p:nvPr/>
        </p:nvGraphicFramePr>
        <p:xfrm>
          <a:off x="311700" y="922950"/>
          <a:ext cx="3000000" cy="3000000"/>
        </p:xfrm>
        <a:graphic>
          <a:graphicData uri="http://schemas.openxmlformats.org/drawingml/2006/table">
            <a:tbl>
              <a:tblPr>
                <a:noFill/>
                <a:tableStyleId>{62055755-C448-4829-B5D7-46D814B97A17}</a:tableStyleId>
              </a:tblPr>
              <a:tblGrid>
                <a:gridCol w="1690925"/>
                <a:gridCol w="1690925"/>
                <a:gridCol w="1690925"/>
                <a:gridCol w="1690925"/>
                <a:gridCol w="1690925"/>
              </a:tblGrid>
              <a:tr h="381000">
                <a:tc>
                  <a:txBody>
                    <a:bodyPr/>
                    <a:lstStyle/>
                    <a:p>
                      <a:pPr indent="0" lvl="0" marL="0" rtl="0" algn="ctr">
                        <a:spcBef>
                          <a:spcPts val="0"/>
                        </a:spcBef>
                        <a:spcAft>
                          <a:spcPts val="0"/>
                        </a:spcAft>
                        <a:buNone/>
                      </a:pPr>
                      <a:r>
                        <a:rPr b="1" lang="en"/>
                        <a:t>Day</a:t>
                      </a:r>
                      <a:endParaRPr b="1"/>
                    </a:p>
                  </a:txBody>
                  <a:tcPr marT="91425" marB="91425" marR="91425" marL="91425"/>
                </a:tc>
                <a:tc>
                  <a:txBody>
                    <a:bodyPr/>
                    <a:lstStyle/>
                    <a:p>
                      <a:pPr indent="0" lvl="0" marL="0" rtl="0" algn="ctr">
                        <a:spcBef>
                          <a:spcPts val="0"/>
                        </a:spcBef>
                        <a:spcAft>
                          <a:spcPts val="0"/>
                        </a:spcAft>
                        <a:buNone/>
                      </a:pPr>
                      <a:r>
                        <a:rPr b="1" lang="en"/>
                        <a:t>Dimensions</a:t>
                      </a:r>
                      <a:endParaRPr b="1"/>
                    </a:p>
                  </a:txBody>
                  <a:tcPr marT="91425" marB="91425" marR="91425" marL="91425"/>
                </a:tc>
                <a:tc>
                  <a:txBody>
                    <a:bodyPr/>
                    <a:lstStyle/>
                    <a:p>
                      <a:pPr indent="0" lvl="0" marL="0" rtl="0" algn="ctr">
                        <a:spcBef>
                          <a:spcPts val="0"/>
                        </a:spcBef>
                        <a:spcAft>
                          <a:spcPts val="0"/>
                        </a:spcAft>
                        <a:buNone/>
                      </a:pPr>
                      <a:r>
                        <a:rPr b="1" lang="en"/>
                        <a:t>Volume (LxWxH)</a:t>
                      </a:r>
                      <a:endParaRPr b="1"/>
                    </a:p>
                    <a:p>
                      <a:pPr indent="0" lvl="0" marL="0" rtl="0" algn="ctr">
                        <a:spcBef>
                          <a:spcPts val="0"/>
                        </a:spcBef>
                        <a:spcAft>
                          <a:spcPts val="0"/>
                        </a:spcAft>
                        <a:buNone/>
                      </a:pPr>
                      <a:r>
                        <a:rPr b="1" lang="en"/>
                        <a:t>cm</a:t>
                      </a:r>
                      <a:r>
                        <a:rPr b="1" baseline="30000" lang="en"/>
                        <a:t>3</a:t>
                      </a:r>
                      <a:endParaRPr b="1"/>
                    </a:p>
                  </a:txBody>
                  <a:tcPr marT="91425" marB="91425" marR="91425" marL="91425"/>
                </a:tc>
                <a:tc>
                  <a:txBody>
                    <a:bodyPr/>
                    <a:lstStyle/>
                    <a:p>
                      <a:pPr indent="0" lvl="0" marL="0" rtl="0" algn="ctr">
                        <a:spcBef>
                          <a:spcPts val="0"/>
                        </a:spcBef>
                        <a:spcAft>
                          <a:spcPts val="0"/>
                        </a:spcAft>
                        <a:buNone/>
                      </a:pPr>
                      <a:r>
                        <a:rPr b="1" lang="en"/>
                        <a:t>% change</a:t>
                      </a:r>
                      <a:endParaRPr b="1"/>
                    </a:p>
                  </a:txBody>
                  <a:tcPr marT="91425" marB="91425" marR="91425" marL="91425"/>
                </a:tc>
                <a:tc>
                  <a:txBody>
                    <a:bodyPr/>
                    <a:lstStyle/>
                    <a:p>
                      <a:pPr indent="0" lvl="0" marL="0" rtl="0" algn="ctr">
                        <a:spcBef>
                          <a:spcPts val="0"/>
                        </a:spcBef>
                        <a:spcAft>
                          <a:spcPts val="0"/>
                        </a:spcAft>
                        <a:buNone/>
                      </a:pPr>
                      <a:r>
                        <a:rPr b="1" lang="en"/>
                        <a:t>Observed changes</a:t>
                      </a:r>
                      <a:endParaRPr b="1"/>
                    </a:p>
                  </a:txBody>
                  <a:tcPr marT="91425" marB="91425" marR="91425" marL="91425"/>
                </a:tc>
              </a:tr>
              <a:tr h="381000">
                <a:tc>
                  <a:txBody>
                    <a:bodyPr/>
                    <a:lstStyle/>
                    <a:p>
                      <a:pPr indent="0" lvl="0" marL="0" rtl="0" algn="l">
                        <a:spcBef>
                          <a:spcPts val="0"/>
                        </a:spcBef>
                        <a:spcAft>
                          <a:spcPts val="0"/>
                        </a:spcAft>
                        <a:buNone/>
                      </a:pPr>
                      <a:r>
                        <a:rPr lang="en"/>
                        <a:t>Day One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Not applicable</a:t>
                      </a:r>
                      <a:endParaRPr/>
                    </a:p>
                  </a:txBody>
                  <a:tcPr marT="91425" marB="91425" marR="91425" marL="91425"/>
                </a:tc>
                <a:tc>
                  <a:txBody>
                    <a:bodyPr/>
                    <a:lstStyle/>
                    <a:p>
                      <a:pPr indent="0" lvl="0" marL="0" rtl="0" algn="l">
                        <a:spcBef>
                          <a:spcPts val="0"/>
                        </a:spcBef>
                        <a:spcAft>
                          <a:spcPts val="0"/>
                        </a:spcAft>
                        <a:buNone/>
                      </a:pPr>
                      <a:r>
                        <a:rPr lang="en"/>
                        <a:t>Not applicable</a:t>
                      </a:r>
                      <a:endParaRPr/>
                    </a:p>
                  </a:txBody>
                  <a:tcPr marT="91425" marB="91425" marR="91425" marL="91425"/>
                </a:tc>
              </a:tr>
              <a:tr h="381000">
                <a:tc>
                  <a:txBody>
                    <a:bodyPr/>
                    <a:lstStyle/>
                    <a:p>
                      <a:pPr indent="0" lvl="0" marL="0" rtl="0" algn="l">
                        <a:spcBef>
                          <a:spcPts val="0"/>
                        </a:spcBef>
                        <a:spcAft>
                          <a:spcPts val="0"/>
                        </a:spcAft>
                        <a:buNone/>
                      </a:pPr>
                      <a:r>
                        <a:rPr lang="en"/>
                        <a:t>Day Two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Day Three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Day Four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Day Five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4" name="Google Shape;194;p37"/>
          <p:cNvPicPr preferRelativeResize="0"/>
          <p:nvPr/>
        </p:nvPicPr>
        <p:blipFill>
          <a:blip r:embed="rId3">
            <a:alphaModFix/>
          </a:blip>
          <a:stretch>
            <a:fillRect/>
          </a:stretch>
        </p:blipFill>
        <p:spPr>
          <a:xfrm>
            <a:off x="152400" y="3665900"/>
            <a:ext cx="4543425" cy="857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Reasoning</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the toys changed.  Link to the questions you answered at the start.  What would happen if these toys were actual cells? (it is more complicated than "they would die.") Form a paragraph with your explanation.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Claim- 1 point</a:t>
            </a:r>
            <a:endParaRPr/>
          </a:p>
          <a:p>
            <a:pPr indent="0" lvl="0" marL="0" rtl="0" algn="l">
              <a:spcBef>
                <a:spcPts val="1600"/>
              </a:spcBef>
              <a:spcAft>
                <a:spcPts val="0"/>
              </a:spcAft>
              <a:buNone/>
            </a:pPr>
            <a:r>
              <a:rPr lang="en"/>
              <a:t>Evidence- 3 points (use 3 data points or 3 observations)</a:t>
            </a:r>
            <a:endParaRPr/>
          </a:p>
          <a:p>
            <a:pPr indent="0" lvl="0" marL="0" rtl="0" algn="l">
              <a:spcBef>
                <a:spcPts val="1600"/>
              </a:spcBef>
              <a:spcAft>
                <a:spcPts val="0"/>
              </a:spcAft>
              <a:buNone/>
            </a:pPr>
            <a:r>
              <a:rPr lang="en"/>
              <a:t>Reasoning- 6 points (explain why using information from class and background)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Journal Grading</a:t>
            </a:r>
            <a:endParaRPr/>
          </a:p>
        </p:txBody>
      </p:sp>
      <p:graphicFrame>
        <p:nvGraphicFramePr>
          <p:cNvPr id="206" name="Google Shape;206;p39"/>
          <p:cNvGraphicFramePr/>
          <p:nvPr/>
        </p:nvGraphicFramePr>
        <p:xfrm>
          <a:off x="217125" y="1156150"/>
          <a:ext cx="3000000" cy="3000000"/>
        </p:xfrm>
        <a:graphic>
          <a:graphicData uri="http://schemas.openxmlformats.org/drawingml/2006/table">
            <a:tbl>
              <a:tblPr>
                <a:noFill/>
                <a:tableStyleId>{62055755-C448-4829-B5D7-46D814B97A17}</a:tableStyleId>
              </a:tblPr>
              <a:tblGrid>
                <a:gridCol w="3764850"/>
                <a:gridCol w="757050"/>
                <a:gridCol w="3218000"/>
                <a:gridCol w="875300"/>
              </a:tblGrid>
              <a:tr h="381000">
                <a:tc>
                  <a:txBody>
                    <a:bodyPr/>
                    <a:lstStyle/>
                    <a:p>
                      <a:pPr indent="0" lvl="0" marL="0" rtl="0" algn="l">
                        <a:spcBef>
                          <a:spcPts val="0"/>
                        </a:spcBef>
                        <a:spcAft>
                          <a:spcPts val="0"/>
                        </a:spcAft>
                        <a:buNone/>
                      </a:pPr>
                      <a:r>
                        <a:rPr lang="en"/>
                        <a:t>Item</a:t>
                      </a:r>
                      <a:endParaRPr/>
                    </a:p>
                  </a:txBody>
                  <a:tcPr marT="91425" marB="91425" marR="91425" marL="91425"/>
                </a:tc>
                <a:tc>
                  <a:txBody>
                    <a:bodyPr/>
                    <a:lstStyle/>
                    <a:p>
                      <a:pPr indent="0" lvl="0" marL="0" rtl="0" algn="l">
                        <a:spcBef>
                          <a:spcPts val="0"/>
                        </a:spcBef>
                        <a:spcAft>
                          <a:spcPts val="0"/>
                        </a:spcAft>
                        <a:buNone/>
                      </a:pPr>
                      <a:r>
                        <a:rPr lang="en"/>
                        <a:t>Point Value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Item</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Point Value</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Observations Day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Purpose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Hypothesis Day 3</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Background (3Qs)</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Observations Day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Observations Day 1</a:t>
                      </a:r>
                      <a:endParaRPr/>
                    </a:p>
                  </a:txBody>
                  <a:tcPr marT="91425" marB="91425" marR="91425" marL="91425"/>
                </a:tc>
                <a:tc>
                  <a:txBody>
                    <a:bodyPr/>
                    <a:lstStyle/>
                    <a:p>
                      <a:pPr indent="0" lvl="0" marL="0" rtl="0" algn="l">
                        <a:spcBef>
                          <a:spcPts val="0"/>
                        </a:spcBef>
                        <a:spcAft>
                          <a:spcPts val="0"/>
                        </a:spcAft>
                        <a:buNone/>
                      </a:pPr>
                      <a:r>
                        <a:rPr lang="en"/>
                        <a:t>10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Hypothesis Day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Hypothesis Day 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Observations Day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Observations Day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Summary of Evidence (data table)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Hypothesis Day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Reasoning</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70</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Grading</a:t>
            </a:r>
            <a:endParaRPr/>
          </a:p>
        </p:txBody>
      </p:sp>
      <p:sp>
        <p:nvSpPr>
          <p:cNvPr id="212" name="Google Shape;212;p40"/>
          <p:cNvSpPr txBox="1"/>
          <p:nvPr>
            <p:ph idx="1" type="body"/>
          </p:nvPr>
        </p:nvSpPr>
        <p:spPr>
          <a:xfrm>
            <a:off x="131800" y="1152475"/>
            <a:ext cx="8700600" cy="37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r>
              <a:rPr lang="en"/>
              <a:t>Answers</a:t>
            </a:r>
            <a:r>
              <a:rPr lang="en"/>
              <a:t>- 12 points (4 points each for content, grammar, spelling)</a:t>
            </a:r>
            <a:endParaRPr/>
          </a:p>
          <a:p>
            <a:pPr indent="0" lvl="0" marL="0" rtl="0" algn="l">
              <a:spcBef>
                <a:spcPts val="1600"/>
              </a:spcBef>
              <a:spcAft>
                <a:spcPts val="0"/>
              </a:spcAft>
              <a:buNone/>
            </a:pPr>
            <a:r>
              <a:rPr lang="en"/>
              <a:t>Hypotheses- 20 points (5 points each sentence and grammar, reasons for prediction)</a:t>
            </a:r>
            <a:endParaRPr/>
          </a:p>
          <a:p>
            <a:pPr indent="0" lvl="0" marL="0" rtl="0" algn="l">
              <a:spcBef>
                <a:spcPts val="1600"/>
              </a:spcBef>
              <a:spcAft>
                <a:spcPts val="0"/>
              </a:spcAft>
              <a:buNone/>
            </a:pPr>
            <a:r>
              <a:rPr lang="en"/>
              <a:t>Drawings/Pictures- 4 points each, descriptions-3 points, Measurements- 3 points each </a:t>
            </a:r>
            <a:endParaRPr/>
          </a:p>
          <a:p>
            <a:pPr indent="0" lvl="0" marL="0" rtl="0" algn="l">
              <a:spcBef>
                <a:spcPts val="0"/>
              </a:spcBef>
              <a:spcAft>
                <a:spcPts val="0"/>
              </a:spcAft>
              <a:buNone/>
            </a:pPr>
            <a:r>
              <a:rPr lang="en"/>
              <a:t>(50 total for all 5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Evidence slide- 12 points (3 per question)</a:t>
            </a:r>
            <a:endParaRPr/>
          </a:p>
          <a:p>
            <a:pPr indent="0" lvl="0" marL="0" rtl="0" algn="l">
              <a:spcBef>
                <a:spcPts val="1600"/>
              </a:spcBef>
              <a:spcAft>
                <a:spcPts val="1600"/>
              </a:spcAft>
              <a:buNone/>
            </a:pPr>
            <a:r>
              <a:rPr lang="en"/>
              <a:t>Reasoning slide- 10 points (you explained the importance of homeostasis, the impacts on not </a:t>
            </a:r>
            <a:r>
              <a:rPr lang="en"/>
              <a:t>maintaining</a:t>
            </a:r>
            <a:r>
              <a:rPr lang="en"/>
              <a:t> homeostasis, and how the toys showed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167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200">
                <a:latin typeface="Calibri"/>
                <a:ea typeface="Calibri"/>
                <a:cs typeface="Calibri"/>
                <a:sym typeface="Calibri"/>
              </a:rPr>
              <a:t>Goal:  How can we model homeostasis with expanding toys?</a:t>
            </a:r>
            <a:endParaRPr b="1" sz="2200">
              <a:latin typeface="Calibri"/>
              <a:ea typeface="Calibri"/>
              <a:cs typeface="Calibri"/>
              <a:sym typeface="Calibri"/>
            </a:endParaRPr>
          </a:p>
          <a:p>
            <a:pPr indent="0" lvl="0" marL="0" rtl="0" algn="l">
              <a:spcBef>
                <a:spcPts val="800"/>
              </a:spcBef>
              <a:spcAft>
                <a:spcPts val="0"/>
              </a:spcAft>
              <a:buNone/>
            </a:pPr>
            <a:r>
              <a:t/>
            </a:r>
            <a:endParaRPr sz="3900"/>
          </a:p>
        </p:txBody>
      </p:sp>
      <p:sp>
        <p:nvSpPr>
          <p:cNvPr id="67" name="Google Shape;67;p15"/>
          <p:cNvSpPr txBox="1"/>
          <p:nvPr>
            <p:ph idx="1" type="body"/>
          </p:nvPr>
        </p:nvSpPr>
        <p:spPr>
          <a:xfrm>
            <a:off x="219300" y="784375"/>
            <a:ext cx="8613000" cy="4155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u="sng">
                <a:solidFill>
                  <a:schemeClr val="dk1"/>
                </a:solidFill>
                <a:latin typeface="Calibri"/>
                <a:ea typeface="Calibri"/>
                <a:cs typeface="Calibri"/>
                <a:sym typeface="Calibri"/>
              </a:rPr>
              <a:t>Purpose:  </a:t>
            </a:r>
            <a:endParaRPr b="1" sz="1700" u="sng">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To investigate homeostasis, specifically maintaining proper salt-water balance, using expanding toys.</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i="1" lang="en" sz="1700">
                <a:solidFill>
                  <a:schemeClr val="dk1"/>
                </a:solidFill>
                <a:latin typeface="Calibri"/>
                <a:ea typeface="Calibri"/>
                <a:cs typeface="Calibri"/>
                <a:sym typeface="Calibri"/>
              </a:rPr>
              <a:t>(the expanding toys represent cells)</a:t>
            </a:r>
            <a:endParaRPr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spcBef>
                <a:spcPts val="8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One Directions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a:solidFill>
                  <a:srgbClr val="000000"/>
                </a:solidFill>
                <a:latin typeface="Source Sans Pro"/>
                <a:ea typeface="Source Sans Pro"/>
                <a:cs typeface="Source Sans Pro"/>
                <a:sym typeface="Source Sans Pro"/>
              </a:rPr>
              <a:t>Complete the following in your lab journal:</a:t>
            </a:r>
            <a:endParaRPr b="1" sz="1700">
              <a:solidFill>
                <a:srgbClr val="000000"/>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80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copy the heading "background" followed by the ANSWERS to the questions.  Please use complete and detailed sentences in your answers.  You can combine answers.</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See next slide</a:t>
            </a:r>
            <a:endParaRPr sz="1700">
              <a:solidFill>
                <a:srgbClr val="000000"/>
              </a:solidFill>
              <a:latin typeface="Source Sans Pro"/>
              <a:ea typeface="Source Sans Pro"/>
              <a:cs typeface="Source Sans Pro"/>
              <a:sym typeface="Source Sans Pro"/>
            </a:endParaRPr>
          </a:p>
          <a:p>
            <a:pPr indent="0" lvl="0" marL="457200" rtl="0" algn="l">
              <a:lnSpc>
                <a:spcPct val="107916"/>
              </a:lnSpc>
              <a:spcBef>
                <a:spcPts val="800"/>
              </a:spcBef>
              <a:spcAft>
                <a:spcPts val="0"/>
              </a:spcAft>
              <a:buNone/>
            </a:pPr>
            <a:r>
              <a:t/>
            </a:r>
            <a:endParaRPr sz="1900">
              <a:solidFill>
                <a:srgbClr val="000000"/>
              </a:solidFill>
            </a:endParaRPr>
          </a:p>
          <a:p>
            <a:pPr indent="0" lvl="0" marL="0" rtl="0" algn="l">
              <a:spcBef>
                <a:spcPts val="80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167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200">
                <a:latin typeface="Calibri"/>
                <a:ea typeface="Calibri"/>
                <a:cs typeface="Calibri"/>
                <a:sym typeface="Calibri"/>
              </a:rPr>
              <a:t>Goal:  How can we model homeostasis with expanding toys?</a:t>
            </a:r>
            <a:endParaRPr b="1" sz="2200">
              <a:latin typeface="Calibri"/>
              <a:ea typeface="Calibri"/>
              <a:cs typeface="Calibri"/>
              <a:sym typeface="Calibri"/>
            </a:endParaRPr>
          </a:p>
          <a:p>
            <a:pPr indent="0" lvl="0" marL="0" rtl="0" algn="l">
              <a:spcBef>
                <a:spcPts val="800"/>
              </a:spcBef>
              <a:spcAft>
                <a:spcPts val="0"/>
              </a:spcAft>
              <a:buNone/>
            </a:pPr>
            <a:r>
              <a:t/>
            </a:r>
            <a:endParaRPr sz="3900"/>
          </a:p>
        </p:txBody>
      </p:sp>
      <p:sp>
        <p:nvSpPr>
          <p:cNvPr id="79" name="Google Shape;79;p17"/>
          <p:cNvSpPr txBox="1"/>
          <p:nvPr>
            <p:ph idx="1" type="body"/>
          </p:nvPr>
        </p:nvSpPr>
        <p:spPr>
          <a:xfrm>
            <a:off x="219300" y="784375"/>
            <a:ext cx="8613000" cy="4155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t/>
            </a:r>
            <a:endParaRPr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b="1" lang="en" sz="1700" u="sng">
                <a:solidFill>
                  <a:schemeClr val="dk1"/>
                </a:solidFill>
                <a:latin typeface="Calibri"/>
                <a:ea typeface="Calibri"/>
                <a:cs typeface="Calibri"/>
                <a:sym typeface="Calibri"/>
              </a:rPr>
              <a:t>Background:</a:t>
            </a:r>
            <a:endParaRPr b="1" sz="1700" u="sng">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i="1" lang="en" sz="1700">
                <a:solidFill>
                  <a:schemeClr val="dk1"/>
                </a:solidFill>
                <a:latin typeface="Calibri"/>
                <a:ea typeface="Calibri"/>
                <a:cs typeface="Calibri"/>
                <a:sym typeface="Calibri"/>
              </a:rPr>
              <a:t>Answer these using complete and detailed answers</a:t>
            </a:r>
            <a:endParaRPr b="1"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What is homeostasis?</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Why is it important?</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What happens if a cell cannot maintain homeostasis?  How does this impact an organism?</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Grading: </a:t>
            </a:r>
            <a:r>
              <a:rPr lang="en">
                <a:solidFill>
                  <a:schemeClr val="dk1"/>
                </a:solidFill>
                <a:latin typeface="Source Sans Pro"/>
                <a:ea typeface="Source Sans Pro"/>
                <a:cs typeface="Source Sans Pro"/>
                <a:sym typeface="Source Sans Pro"/>
              </a:rPr>
              <a:t>4 points each:  Claim 1, Evidence 1, Reasoning 2, grammar .5, spelling .5</a:t>
            </a:r>
            <a:endParaRPr b="1">
              <a:solidFill>
                <a:schemeClr val="dk1"/>
              </a:solidFill>
              <a:latin typeface="Source Sans Pro"/>
              <a:ea typeface="Source Sans Pro"/>
              <a:cs typeface="Source Sans Pro"/>
              <a:sym typeface="Source Sans Pro"/>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spcBef>
                <a:spcPts val="8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Day One Set Up</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07916"/>
              </a:lnSpc>
              <a:spcBef>
                <a:spcPts val="0"/>
              </a:spcBef>
              <a:spcAft>
                <a:spcPts val="0"/>
              </a:spcAft>
              <a:buClr>
                <a:schemeClr val="dk1"/>
              </a:buClr>
              <a:buSzPts val="1700"/>
              <a:buFont typeface="Source Sans Pro"/>
              <a:buChar char="●"/>
            </a:pPr>
            <a:r>
              <a:rPr lang="en" sz="1700">
                <a:solidFill>
                  <a:schemeClr val="dk1"/>
                </a:solidFill>
                <a:latin typeface="Source Sans Pro"/>
                <a:ea typeface="Source Sans Pro"/>
                <a:cs typeface="Source Sans Pro"/>
                <a:sym typeface="Source Sans Pro"/>
              </a:rPr>
              <a:t>copy the heading "evidence" followed by the required subheadings (</a:t>
            </a:r>
            <a:r>
              <a:rPr b="1" lang="en" sz="1700">
                <a:solidFill>
                  <a:schemeClr val="dk1"/>
                </a:solidFill>
                <a:latin typeface="Source Sans Pro"/>
                <a:ea typeface="Source Sans Pro"/>
                <a:cs typeface="Source Sans Pro"/>
                <a:sym typeface="Source Sans Pro"/>
              </a:rPr>
              <a:t>in bold</a:t>
            </a:r>
            <a:r>
              <a:rPr lang="en" sz="1700">
                <a:solidFill>
                  <a:schemeClr val="dk1"/>
                </a:solidFill>
                <a:latin typeface="Source Sans Pro"/>
                <a:ea typeface="Source Sans Pro"/>
                <a:cs typeface="Source Sans Pro"/>
                <a:sym typeface="Source Sans Pro"/>
              </a:rPr>
              <a:t>) and content </a:t>
            </a:r>
            <a:r>
              <a:rPr i="1" lang="en" sz="1700">
                <a:solidFill>
                  <a:schemeClr val="dk1"/>
                </a:solidFill>
                <a:latin typeface="Source Sans Pro"/>
                <a:ea typeface="Source Sans Pro"/>
                <a:cs typeface="Source Sans Pro"/>
                <a:sym typeface="Source Sans Pro"/>
              </a:rPr>
              <a:t>(in itallics) </a:t>
            </a:r>
            <a:r>
              <a:rPr lang="en" sz="1700">
                <a:solidFill>
                  <a:schemeClr val="dk1"/>
                </a:solidFill>
                <a:latin typeface="Source Sans Pro"/>
                <a:ea typeface="Source Sans Pro"/>
                <a:cs typeface="Source Sans Pro"/>
                <a:sym typeface="Source Sans Pro"/>
              </a:rPr>
              <a:t>each day of the lab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79947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3000">
                <a:solidFill>
                  <a:schemeClr val="dk1"/>
                </a:solidFill>
                <a:latin typeface="Source Sans Pro"/>
                <a:ea typeface="Source Sans Pro"/>
                <a:cs typeface="Source Sans Pro"/>
                <a:sym typeface="Source Sans Pro"/>
              </a:rPr>
              <a:t>Observations Day One</a:t>
            </a:r>
            <a:endParaRPr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Draw your animal (4 points)</a:t>
            </a:r>
            <a:endParaRPr i="1"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Describe the color and texture (3 points)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One</a:t>
            </a:r>
            <a:endParaRPr/>
          </a:p>
        </p:txBody>
      </p:sp>
      <p:sp>
        <p:nvSpPr>
          <p:cNvPr id="96" name="Google Shape;96;p20"/>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Label your cup with your names</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Place the animal in the container</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Measure 150 mL of tap water</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Pour tap water into container with the animal</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Cover the container with saran wrap</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Set the container in the location assigned.</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Leave the cup until the next class period or until assigned to check. Make your hypothesis.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animal is placed in tap water (mixture of water and minerals), what will happen to the animal? Why?</a:t>
            </a:r>
            <a:endParaRPr b="1" i="1" sz="2400"/>
          </a:p>
          <a:p>
            <a:pPr indent="0" lvl="0" marL="0" rtl="0" algn="l">
              <a:spcBef>
                <a:spcPts val="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