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3AA3A1-C5B8-4305-B9F0-275839A6FB03}">
  <a:tblStyle styleId="{603AA3A1-C5B8-4305-B9F0-275839A6FB0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cfd1ebde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cfd1ebde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cfd1ebd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cfd1ebd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cfd1ebde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cfd1ebde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cfd1ebde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cfd1ebde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cfd1ebd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cfd1ebde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cfd1ebde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cfd1ebde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cfd1ebde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cfd1ebde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cfd1eb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cfd1eb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cfd1ebde7_0_5:notes"/>
          <p:cNvSpPr txBox="1"/>
          <p:nvPr>
            <p:ph idx="1" type="body"/>
          </p:nvPr>
        </p:nvSpPr>
        <p:spPr>
          <a:xfrm>
            <a:off x="686421" y="4344107"/>
            <a:ext cx="5485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5cfd1ebde7_0_5:notes"/>
          <p:cNvSpPr/>
          <p:nvPr>
            <p:ph idx="2" type="sldImg"/>
          </p:nvPr>
        </p:nvSpPr>
        <p:spPr>
          <a:xfrm>
            <a:off x="416189" y="685250"/>
            <a:ext cx="60258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cfd1ebde7_0_15:notes"/>
          <p:cNvSpPr txBox="1"/>
          <p:nvPr>
            <p:ph idx="1" type="body"/>
          </p:nvPr>
        </p:nvSpPr>
        <p:spPr>
          <a:xfrm>
            <a:off x="686421" y="4344107"/>
            <a:ext cx="5485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5cfd1ebde7_0_15:notes"/>
          <p:cNvSpPr/>
          <p:nvPr>
            <p:ph idx="2" type="sldImg"/>
          </p:nvPr>
        </p:nvSpPr>
        <p:spPr>
          <a:xfrm>
            <a:off x="416189" y="685250"/>
            <a:ext cx="60258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cfd1ebd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cfd1ebd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cfd1ebd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cfd1ebd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cfd1ebde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cfd1ebde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cfd1ebde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cfd1ebde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cfd1ebde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cfd1ebde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Scientific Methods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Quiz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3325950" cy="3804600"/>
          </a:xfrm>
          <a:prstGeom prst="rect">
            <a:avLst/>
          </a:prstGeom>
          <a:noFill/>
          <a:ln>
            <a:noFill/>
          </a:ln>
        </p:spPr>
      </p:pic>
      <p:graphicFrame>
        <p:nvGraphicFramePr>
          <p:cNvPr id="117" name="Google Shape;117;p22"/>
          <p:cNvGraphicFramePr/>
          <p:nvPr/>
        </p:nvGraphicFramePr>
        <p:xfrm>
          <a:off x="152400" y="86450"/>
          <a:ext cx="3000000" cy="3000000"/>
        </p:xfrm>
        <a:graphic>
          <a:graphicData uri="http://schemas.openxmlformats.org/drawingml/2006/table">
            <a:tbl>
              <a:tblPr>
                <a:noFill/>
                <a:tableStyleId>{603AA3A1-C5B8-4305-B9F0-275839A6FB03}</a:tableStyleId>
              </a:tblPr>
              <a:tblGrid>
                <a:gridCol w="3273350"/>
                <a:gridCol w="5383225"/>
              </a:tblGrid>
              <a:tr h="4691325">
                <a:tc>
                  <a:txBody>
                    <a:bodyPr/>
                    <a:lstStyle/>
                    <a:p>
                      <a:pPr indent="0" lvl="0" marL="0" rtl="0" algn="l">
                        <a:lnSpc>
                          <a:spcPct val="100000"/>
                        </a:lnSpc>
                        <a:spcBef>
                          <a:spcPts val="0"/>
                        </a:spcBef>
                        <a:spcAft>
                          <a:spcPts val="1000"/>
                        </a:spcAft>
                        <a:buNone/>
                      </a:pPr>
                      <a:r>
                        <a:t/>
                      </a:r>
                      <a:endParaRPr b="1" sz="1800" u="sng">
                        <a:latin typeface="Calibri"/>
                        <a:ea typeface="Calibri"/>
                        <a:cs typeface="Calibri"/>
                        <a:sym typeface="Calibri"/>
                      </a:endParaRPr>
                    </a:p>
                  </a:txBody>
                  <a:tcPr marT="63500" marB="63500" marR="63500" marL="63500"/>
                </a:tc>
                <a:tc>
                  <a:txBody>
                    <a:bodyPr/>
                    <a:lstStyle/>
                    <a:p>
                      <a:pPr indent="0" lvl="0" marL="0" rtl="0" algn="l">
                        <a:lnSpc>
                          <a:spcPct val="100000"/>
                        </a:lnSpc>
                        <a:spcBef>
                          <a:spcPts val="0"/>
                        </a:spcBef>
                        <a:spcAft>
                          <a:spcPts val="0"/>
                        </a:spcAft>
                        <a:buNone/>
                      </a:pPr>
                      <a:r>
                        <a:rPr lang="en" sz="1800">
                          <a:latin typeface="Calibri"/>
                          <a:ea typeface="Calibri"/>
                          <a:cs typeface="Calibri"/>
                          <a:sym typeface="Calibri"/>
                        </a:rPr>
                        <a:t>What is a controlled Experiment?</a:t>
                      </a:r>
                      <a:endParaRPr sz="1800">
                        <a:latin typeface="Calibri"/>
                        <a:ea typeface="Calibri"/>
                        <a:cs typeface="Calibri"/>
                        <a:sym typeface="Calibri"/>
                      </a:endParaRPr>
                    </a:p>
                    <a:p>
                      <a:pPr indent="0" lvl="0" marL="0" rtl="0" algn="l">
                        <a:lnSpc>
                          <a:spcPct val="100000"/>
                        </a:lnSpc>
                        <a:spcBef>
                          <a:spcPts val="0"/>
                        </a:spcBef>
                        <a:spcAft>
                          <a:spcPts val="0"/>
                        </a:spcAft>
                        <a:buNone/>
                      </a:pPr>
                      <a:r>
                        <a:rPr b="1" i="1" lang="en" sz="1800">
                          <a:latin typeface="Calibri"/>
                          <a:ea typeface="Calibri"/>
                          <a:cs typeface="Calibri"/>
                          <a:sym typeface="Calibri"/>
                        </a:rPr>
                        <a:t>One in which all variables are kept constant except for one (the independent/manipulated)</a:t>
                      </a:r>
                      <a:endParaRPr b="1" i="1" sz="1800">
                        <a:latin typeface="Calibri"/>
                        <a:ea typeface="Calibri"/>
                        <a:cs typeface="Calibri"/>
                        <a:sym typeface="Calibri"/>
                      </a:endParaRPr>
                    </a:p>
                    <a:p>
                      <a:pPr indent="0" lvl="0" marL="0" rtl="0" algn="l">
                        <a:lnSpc>
                          <a:spcPct val="100000"/>
                        </a:lnSpc>
                        <a:spcBef>
                          <a:spcPts val="0"/>
                        </a:spcBef>
                        <a:spcAft>
                          <a:spcPts val="0"/>
                        </a:spcAft>
                        <a:buNone/>
                      </a:pPr>
                      <a:r>
                        <a:rPr lang="en" sz="1800">
                          <a:latin typeface="Calibri"/>
                          <a:ea typeface="Calibri"/>
                          <a:cs typeface="Calibri"/>
                          <a:sym typeface="Calibri"/>
                        </a:rPr>
                        <a:t>Why do we control variables we are not investigating?</a:t>
                      </a:r>
                      <a:endParaRPr sz="1800">
                        <a:latin typeface="Calibri"/>
                        <a:ea typeface="Calibri"/>
                        <a:cs typeface="Calibri"/>
                        <a:sym typeface="Calibri"/>
                      </a:endParaRPr>
                    </a:p>
                    <a:p>
                      <a:pPr indent="0" lvl="0" marL="0" rtl="0" algn="l">
                        <a:lnSpc>
                          <a:spcPct val="100000"/>
                        </a:lnSpc>
                        <a:spcBef>
                          <a:spcPts val="0"/>
                        </a:spcBef>
                        <a:spcAft>
                          <a:spcPts val="0"/>
                        </a:spcAft>
                        <a:buNone/>
                      </a:pPr>
                      <a:r>
                        <a:rPr b="1" i="1" lang="en" sz="1800">
                          <a:latin typeface="Calibri"/>
                          <a:ea typeface="Calibri"/>
                          <a:cs typeface="Calibri"/>
                          <a:sym typeface="Calibri"/>
                        </a:rPr>
                        <a:t>Ensure the results were caused by the variable being tested</a:t>
                      </a:r>
                      <a:endParaRPr b="1" i="1" sz="1800">
                        <a:latin typeface="Calibri"/>
                        <a:ea typeface="Calibri"/>
                        <a:cs typeface="Calibri"/>
                        <a:sym typeface="Calibri"/>
                      </a:endParaRPr>
                    </a:p>
                    <a:p>
                      <a:pPr indent="0" lvl="0" marL="0" rtl="0" algn="l">
                        <a:lnSpc>
                          <a:spcPct val="100000"/>
                        </a:lnSpc>
                        <a:spcBef>
                          <a:spcPts val="0"/>
                        </a:spcBef>
                        <a:spcAft>
                          <a:spcPts val="0"/>
                        </a:spcAft>
                        <a:buNone/>
                      </a:pPr>
                      <a:r>
                        <a:rPr lang="en" sz="1800">
                          <a:latin typeface="Calibri"/>
                          <a:ea typeface="Calibri"/>
                          <a:cs typeface="Calibri"/>
                          <a:sym typeface="Calibri"/>
                        </a:rPr>
                        <a:t>What is the purpose of the experimental control?</a:t>
                      </a:r>
                      <a:endParaRPr sz="1800">
                        <a:latin typeface="Calibri"/>
                        <a:ea typeface="Calibri"/>
                        <a:cs typeface="Calibri"/>
                        <a:sym typeface="Calibri"/>
                      </a:endParaRPr>
                    </a:p>
                    <a:p>
                      <a:pPr indent="0" lvl="0" marL="0" rtl="0" algn="l">
                        <a:lnSpc>
                          <a:spcPct val="100000"/>
                        </a:lnSpc>
                        <a:spcBef>
                          <a:spcPts val="0"/>
                        </a:spcBef>
                        <a:spcAft>
                          <a:spcPts val="0"/>
                        </a:spcAft>
                        <a:buNone/>
                      </a:pPr>
                      <a:r>
                        <a:rPr b="1" i="1" lang="en" sz="1800">
                          <a:latin typeface="Calibri"/>
                          <a:ea typeface="Calibri"/>
                          <a:cs typeface="Calibri"/>
                          <a:sym typeface="Calibri"/>
                        </a:rPr>
                        <a:t>Provides a baseline for comparison; shows what happens without a change in the variable; validates the data</a:t>
                      </a:r>
                      <a:endParaRPr b="1" i="1" sz="18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52400" y="152400"/>
            <a:ext cx="3981250" cy="3126125"/>
          </a:xfrm>
          <a:prstGeom prst="rect">
            <a:avLst/>
          </a:prstGeom>
          <a:noFill/>
          <a:ln>
            <a:noFill/>
          </a:ln>
        </p:spPr>
      </p:pic>
      <p:pic>
        <p:nvPicPr>
          <p:cNvPr id="123" name="Google Shape;123;p23"/>
          <p:cNvPicPr preferRelativeResize="0"/>
          <p:nvPr/>
        </p:nvPicPr>
        <p:blipFill>
          <a:blip r:embed="rId4">
            <a:alphaModFix/>
          </a:blip>
          <a:stretch>
            <a:fillRect/>
          </a:stretch>
        </p:blipFill>
        <p:spPr>
          <a:xfrm>
            <a:off x="4668525" y="152400"/>
            <a:ext cx="4321175" cy="38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5.  Collect and Analyze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152400" y="152400"/>
            <a:ext cx="4080800" cy="3257025"/>
          </a:xfrm>
          <a:prstGeom prst="rect">
            <a:avLst/>
          </a:prstGeom>
          <a:noFill/>
          <a:ln>
            <a:noFill/>
          </a:ln>
        </p:spPr>
      </p:pic>
      <p:graphicFrame>
        <p:nvGraphicFramePr>
          <p:cNvPr id="134" name="Google Shape;134;p25"/>
          <p:cNvGraphicFramePr/>
          <p:nvPr/>
        </p:nvGraphicFramePr>
        <p:xfrm>
          <a:off x="4486225" y="341800"/>
          <a:ext cx="3000000" cy="3000000"/>
        </p:xfrm>
        <a:graphic>
          <a:graphicData uri="http://schemas.openxmlformats.org/drawingml/2006/table">
            <a:tbl>
              <a:tblPr>
                <a:noFill/>
                <a:tableStyleId>{603AA3A1-C5B8-4305-B9F0-275839A6FB03}</a:tableStyleId>
              </a:tblPr>
              <a:tblGrid>
                <a:gridCol w="3226300"/>
              </a:tblGrid>
              <a:tr h="572625">
                <a:tc>
                  <a:txBody>
                    <a:bodyPr/>
                    <a:lstStyle/>
                    <a:p>
                      <a:pPr indent="0" lvl="0" marL="0" rtl="0" algn="l">
                        <a:spcBef>
                          <a:spcPts val="0"/>
                        </a:spcBef>
                        <a:spcAft>
                          <a:spcPts val="0"/>
                        </a:spcAft>
                        <a:buNone/>
                      </a:pPr>
                      <a:r>
                        <a:rPr lang="en" sz="1700">
                          <a:latin typeface="Calibri"/>
                          <a:ea typeface="Calibri"/>
                          <a:cs typeface="Calibri"/>
                          <a:sym typeface="Calibri"/>
                        </a:rPr>
                        <a:t>Quantitative Data (Datos cuantitativos)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63500" marB="63500" marR="63500" marL="63500"/>
                </a:tc>
              </a:tr>
              <a:tr h="402400">
                <a:tc>
                  <a:txBody>
                    <a:bodyPr/>
                    <a:lstStyle/>
                    <a:p>
                      <a:pPr indent="0" lvl="0" marL="0" rtl="0" algn="l">
                        <a:spcBef>
                          <a:spcPts val="0"/>
                        </a:spcBef>
                        <a:spcAft>
                          <a:spcPts val="0"/>
                        </a:spcAft>
                        <a:buNone/>
                      </a:pPr>
                      <a:r>
                        <a:rPr lang="en" sz="1700">
                          <a:latin typeface="Calibri"/>
                          <a:ea typeface="Calibri"/>
                          <a:cs typeface="Calibri"/>
                          <a:sym typeface="Calibri"/>
                        </a:rPr>
                        <a:t>Qualitative Data (Datos cualitativos)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63500" marB="63500" marR="63500" marL="63500"/>
                </a:tc>
              </a:tr>
              <a:tr h="409775">
                <a:tc>
                  <a:txBody>
                    <a:bodyPr/>
                    <a:lstStyle/>
                    <a:p>
                      <a:pPr indent="0" lvl="0" marL="0" rtl="0" algn="l">
                        <a:spcBef>
                          <a:spcPts val="0"/>
                        </a:spcBef>
                        <a:spcAft>
                          <a:spcPts val="0"/>
                        </a:spcAft>
                        <a:buNone/>
                      </a:pPr>
                      <a:r>
                        <a:rPr lang="en" sz="1700">
                          <a:latin typeface="Calibri"/>
                          <a:ea typeface="Calibri"/>
                          <a:cs typeface="Calibri"/>
                          <a:sym typeface="Calibri"/>
                        </a:rPr>
                        <a:t>Ranked (Clasificada)</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63500" marB="63500" marR="63500" marL="63500"/>
                </a:tc>
              </a:tr>
              <a:tr h="520825">
                <a:tc>
                  <a:txBody>
                    <a:bodyPr/>
                    <a:lstStyle/>
                    <a:p>
                      <a:pPr indent="0" lvl="0" marL="0" rtl="0" algn="l">
                        <a:spcBef>
                          <a:spcPts val="0"/>
                        </a:spcBef>
                        <a:spcAft>
                          <a:spcPts val="0"/>
                        </a:spcAft>
                        <a:buNone/>
                      </a:pPr>
                      <a:r>
                        <a:rPr lang="en" sz="1700">
                          <a:latin typeface="Calibri"/>
                          <a:ea typeface="Calibri"/>
                          <a:cs typeface="Calibri"/>
                          <a:sym typeface="Calibri"/>
                        </a:rPr>
                        <a:t>Discontinuous or Discrete (Discontinua o discreta)</a:t>
                      </a:r>
                      <a:endParaRPr sz="1700">
                        <a:latin typeface="Calibri"/>
                        <a:ea typeface="Calibri"/>
                        <a:cs typeface="Calibri"/>
                        <a:sym typeface="Calibri"/>
                      </a:endParaRPr>
                    </a:p>
                  </a:txBody>
                  <a:tcPr marT="63500" marB="63500" marR="63500" marL="63500"/>
                </a:tc>
              </a:tr>
              <a:tr h="612800">
                <a:tc>
                  <a:txBody>
                    <a:bodyPr/>
                    <a:lstStyle/>
                    <a:p>
                      <a:pPr indent="0" lvl="0" marL="0" rtl="0" algn="l">
                        <a:spcBef>
                          <a:spcPts val="0"/>
                        </a:spcBef>
                        <a:spcAft>
                          <a:spcPts val="0"/>
                        </a:spcAft>
                        <a:buNone/>
                      </a:pPr>
                      <a:r>
                        <a:rPr lang="en" sz="1700">
                          <a:latin typeface="Calibri"/>
                          <a:ea typeface="Calibri"/>
                          <a:cs typeface="Calibri"/>
                          <a:sym typeface="Calibri"/>
                        </a:rPr>
                        <a:t>Continuous (Continua)</a:t>
                      </a:r>
                      <a:endParaRPr sz="1700">
                        <a:latin typeface="Calibri"/>
                        <a:ea typeface="Calibri"/>
                        <a:cs typeface="Calibri"/>
                        <a:sym typeface="Calibri"/>
                      </a:endParaRPr>
                    </a:p>
                  </a:txBody>
                  <a:tcPr marT="63500" marB="63500" marR="63500" marL="63500"/>
                </a:tc>
              </a:tr>
              <a:tr h="612800">
                <a:tc>
                  <a:txBody>
                    <a:bodyPr/>
                    <a:lstStyle/>
                    <a:p>
                      <a:pPr indent="0" lvl="0" marL="0" rtl="0" algn="l">
                        <a:spcBef>
                          <a:spcPts val="0"/>
                        </a:spcBef>
                        <a:spcAft>
                          <a:spcPts val="0"/>
                        </a:spcAft>
                        <a:buNone/>
                      </a:pPr>
                      <a:r>
                        <a:rPr lang="en" sz="1700">
                          <a:latin typeface="Calibri"/>
                          <a:ea typeface="Calibri"/>
                          <a:cs typeface="Calibri"/>
                          <a:sym typeface="Calibri"/>
                        </a:rPr>
                        <a:t>Control Group (grupo de control)</a:t>
                      </a:r>
                      <a:endParaRPr sz="17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043675"/>
            <a:ext cx="8520600" cy="1949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6. Draw Conclusions- state the answer to the question and support with data; was your hypothesis supported or not?  How and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Communicate Findings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152400" y="152400"/>
            <a:ext cx="5181600" cy="3209925"/>
          </a:xfrm>
          <a:prstGeom prst="rect">
            <a:avLst/>
          </a:prstGeom>
          <a:noFill/>
          <a:ln>
            <a:noFill/>
          </a:ln>
        </p:spPr>
      </p:pic>
      <p:sp>
        <p:nvSpPr>
          <p:cNvPr id="145" name="Google Shape;145;p27"/>
          <p:cNvSpPr txBox="1"/>
          <p:nvPr/>
        </p:nvSpPr>
        <p:spPr>
          <a:xfrm>
            <a:off x="5334000" y="0"/>
            <a:ext cx="3810000" cy="514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Nunito"/>
                <a:ea typeface="Nunito"/>
                <a:cs typeface="Nunito"/>
                <a:sym typeface="Nunito"/>
              </a:rPr>
              <a:t>Identify the following:</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Manipulated variable-</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Responding Variable-</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Control Group-</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Hypothesis-</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Prediction- </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conclusion-</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152400" y="152400"/>
            <a:ext cx="5181600" cy="3209925"/>
          </a:xfrm>
          <a:prstGeom prst="rect">
            <a:avLst/>
          </a:prstGeom>
          <a:noFill/>
          <a:ln>
            <a:noFill/>
          </a:ln>
        </p:spPr>
      </p:pic>
      <p:sp>
        <p:nvSpPr>
          <p:cNvPr id="151" name="Google Shape;151;p28"/>
          <p:cNvSpPr txBox="1"/>
          <p:nvPr/>
        </p:nvSpPr>
        <p:spPr>
          <a:xfrm>
            <a:off x="5334000" y="0"/>
            <a:ext cx="3810000" cy="514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Nunito"/>
                <a:ea typeface="Nunito"/>
                <a:cs typeface="Nunito"/>
                <a:sym typeface="Nunito"/>
              </a:rPr>
              <a:t>Identify the following:</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Manipulated variable-</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Type of juice</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Responding Variable-</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productivity</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Control Group-</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Group B</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Hypothesis-The special juice will increase productivity, because the ingredients boost energy.</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Prediction- If workers drink the special juice, then their productivity will increase.</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p:txBody>
      </p:sp>
      <p:sp>
        <p:nvSpPr>
          <p:cNvPr id="152" name="Google Shape;152;p28"/>
          <p:cNvSpPr txBox="1"/>
          <p:nvPr/>
        </p:nvSpPr>
        <p:spPr>
          <a:xfrm>
            <a:off x="260225" y="3367775"/>
            <a:ext cx="3383100" cy="120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Conclusion: The special did not improve productivity, because group B stacked about 500 more papers than group A.</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Quiz Prep Day</a:t>
            </a:r>
            <a:endParaRPr/>
          </a:p>
        </p:txBody>
      </p:sp>
      <p:sp>
        <p:nvSpPr>
          <p:cNvPr id="61" name="Google Shape;61;p14"/>
          <p:cNvSpPr txBox="1"/>
          <p:nvPr>
            <p:ph idx="1" type="body"/>
          </p:nvPr>
        </p:nvSpPr>
        <p:spPr>
          <a:xfrm>
            <a:off x="48300" y="1152475"/>
            <a:ext cx="8784000" cy="39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rPr lang="en" sz="1450">
                <a:solidFill>
                  <a:srgbClr val="282B31"/>
                </a:solidFill>
                <a:highlight>
                  <a:srgbClr val="FFFFFF"/>
                </a:highlight>
              </a:rPr>
              <a:t>The quiz will cover the following objectives and it will be mostly multiple choice with a few short answer questions.  Your homework assignments model the types of questions.</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How are scientific methods used to answer questions?</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What types of observations do scientists gather?</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How is a hypothesis formed and tested?</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How do scientists design experiments free of bias?</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What is a variable and what are some types of variables?</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What methods are used to analyze data?</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How can a conclusion support or disprove a hypothesis?</a:t>
            </a:r>
            <a:endParaRPr sz="1450">
              <a:solidFill>
                <a:srgbClr val="282B31"/>
              </a:solidFill>
              <a:highlight>
                <a:srgbClr val="FFFFFF"/>
              </a:highlight>
            </a:endParaRPr>
          </a:p>
          <a:p>
            <a:pPr indent="-320675" lvl="0" marL="457200" rtl="0" algn="l">
              <a:spcBef>
                <a:spcPts val="0"/>
              </a:spcBef>
              <a:spcAft>
                <a:spcPts val="0"/>
              </a:spcAft>
              <a:buClr>
                <a:srgbClr val="282B31"/>
              </a:buClr>
              <a:buSzPts val="1450"/>
              <a:buChar char="●"/>
            </a:pPr>
            <a:r>
              <a:rPr lang="en" sz="1450">
                <a:solidFill>
                  <a:srgbClr val="282B31"/>
                </a:solidFill>
                <a:highlight>
                  <a:srgbClr val="FFFFFF"/>
                </a:highlight>
              </a:rPr>
              <a:t>     What are some methods of communicating data?</a:t>
            </a:r>
            <a:endParaRPr sz="1450">
              <a:solidFill>
                <a:srgbClr val="282B31"/>
              </a:solidFill>
              <a:highlight>
                <a:srgbClr val="FFFFFF"/>
              </a:highlight>
            </a:endParaRPr>
          </a:p>
          <a:p>
            <a:pPr indent="0" lvl="0" marL="457200" rtl="0" algn="l">
              <a:spcBef>
                <a:spcPts val="800"/>
              </a:spcBef>
              <a:spcAft>
                <a:spcPts val="1200"/>
              </a:spcAft>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3832" y="0"/>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
              <a:t>Chapter 1.2:  Inquiry Process</a:t>
            </a:r>
            <a:endParaRPr/>
          </a:p>
        </p:txBody>
      </p:sp>
      <p:sp>
        <p:nvSpPr>
          <p:cNvPr id="67" name="Google Shape;67;p15"/>
          <p:cNvSpPr txBox="1"/>
          <p:nvPr/>
        </p:nvSpPr>
        <p:spPr>
          <a:xfrm>
            <a:off x="685800" y="628650"/>
            <a:ext cx="7696200" cy="6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4800">
                <a:solidFill>
                  <a:schemeClr val="dk1"/>
                </a:solidFill>
                <a:latin typeface="Calibri"/>
                <a:ea typeface="Calibri"/>
                <a:cs typeface="Calibri"/>
                <a:sym typeface="Calibri"/>
              </a:rPr>
              <a:t>What are the steps?</a:t>
            </a:r>
            <a:endParaRPr sz="4800">
              <a:solidFill>
                <a:schemeClr val="dk1"/>
              </a:solidFill>
              <a:latin typeface="Calibri"/>
              <a:ea typeface="Calibri"/>
              <a:cs typeface="Calibri"/>
              <a:sym typeface="Calibri"/>
            </a:endParaRPr>
          </a:p>
        </p:txBody>
      </p:sp>
      <p:sp>
        <p:nvSpPr>
          <p:cNvPr id="68" name="Google Shape;68;p15"/>
          <p:cNvSpPr txBox="1"/>
          <p:nvPr/>
        </p:nvSpPr>
        <p:spPr>
          <a:xfrm>
            <a:off x="762000" y="1249487"/>
            <a:ext cx="4150200" cy="4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1. Make an Observation</a:t>
            </a:r>
            <a:endParaRPr/>
          </a:p>
        </p:txBody>
      </p:sp>
      <p:sp>
        <p:nvSpPr>
          <p:cNvPr id="69" name="Google Shape;69;p15"/>
          <p:cNvSpPr txBox="1"/>
          <p:nvPr/>
        </p:nvSpPr>
        <p:spPr>
          <a:xfrm>
            <a:off x="762000" y="2057400"/>
            <a:ext cx="3645000" cy="4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 sz="3200">
                <a:solidFill>
                  <a:schemeClr val="dk1"/>
                </a:solidFill>
                <a:latin typeface="Calibri"/>
                <a:ea typeface="Calibri"/>
                <a:cs typeface="Calibri"/>
                <a:sym typeface="Calibri"/>
              </a:rPr>
              <a:t>3. Form a hypothesis</a:t>
            </a:r>
            <a:endParaRPr/>
          </a:p>
        </p:txBody>
      </p:sp>
      <p:sp>
        <p:nvSpPr>
          <p:cNvPr id="70" name="Google Shape;70;p15"/>
          <p:cNvSpPr txBox="1"/>
          <p:nvPr/>
        </p:nvSpPr>
        <p:spPr>
          <a:xfrm>
            <a:off x="762000" y="2491796"/>
            <a:ext cx="3888600" cy="4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 sz="3200">
                <a:solidFill>
                  <a:schemeClr val="dk1"/>
                </a:solidFill>
                <a:latin typeface="Calibri"/>
                <a:ea typeface="Calibri"/>
                <a:cs typeface="Calibri"/>
                <a:sym typeface="Calibri"/>
              </a:rPr>
              <a:t>4.  Test the hypothesis</a:t>
            </a:r>
            <a:endParaRPr/>
          </a:p>
        </p:txBody>
      </p:sp>
      <p:sp>
        <p:nvSpPr>
          <p:cNvPr id="71" name="Google Shape;71;p15"/>
          <p:cNvSpPr txBox="1"/>
          <p:nvPr/>
        </p:nvSpPr>
        <p:spPr>
          <a:xfrm>
            <a:off x="762000" y="2948996"/>
            <a:ext cx="4443300" cy="4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 sz="3200">
                <a:solidFill>
                  <a:schemeClr val="dk1"/>
                </a:solidFill>
                <a:latin typeface="Calibri"/>
                <a:ea typeface="Calibri"/>
                <a:cs typeface="Calibri"/>
                <a:sym typeface="Calibri"/>
              </a:rPr>
              <a:t>5.  Collect &amp; Analyze Data</a:t>
            </a:r>
            <a:endParaRPr sz="32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 sz="3200">
                <a:solidFill>
                  <a:schemeClr val="dk1"/>
                </a:solidFill>
                <a:latin typeface="Calibri"/>
                <a:ea typeface="Calibri"/>
                <a:cs typeface="Calibri"/>
                <a:sym typeface="Calibri"/>
              </a:rPr>
              <a:t>6. Draw Conclusions</a:t>
            </a:r>
            <a:endParaRPr sz="32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 sz="3200">
                <a:solidFill>
                  <a:schemeClr val="dk1"/>
                </a:solidFill>
                <a:latin typeface="Calibri"/>
                <a:ea typeface="Calibri"/>
                <a:cs typeface="Calibri"/>
                <a:sym typeface="Calibri"/>
              </a:rPr>
              <a:t>7. Communicate Findings</a:t>
            </a:r>
            <a:endParaRPr sz="3200">
              <a:solidFill>
                <a:schemeClr val="dk1"/>
              </a:solidFill>
              <a:latin typeface="Calibri"/>
              <a:ea typeface="Calibri"/>
              <a:cs typeface="Calibri"/>
              <a:sym typeface="Calibri"/>
            </a:endParaRPr>
          </a:p>
        </p:txBody>
      </p:sp>
      <p:sp>
        <p:nvSpPr>
          <p:cNvPr id="72" name="Google Shape;72;p15"/>
          <p:cNvSpPr txBox="1"/>
          <p:nvPr/>
        </p:nvSpPr>
        <p:spPr>
          <a:xfrm>
            <a:off x="793652" y="1641623"/>
            <a:ext cx="3107100" cy="4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2.  Ask a question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3832" y="0"/>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
              <a:t>Chapter 1.2:  Inquiry Process</a:t>
            </a:r>
            <a:endParaRPr/>
          </a:p>
        </p:txBody>
      </p:sp>
      <p:sp>
        <p:nvSpPr>
          <p:cNvPr id="78" name="Google Shape;78;p16"/>
          <p:cNvSpPr txBox="1"/>
          <p:nvPr/>
        </p:nvSpPr>
        <p:spPr>
          <a:xfrm>
            <a:off x="685800" y="628650"/>
            <a:ext cx="7696200" cy="6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4800">
                <a:solidFill>
                  <a:schemeClr val="dk1"/>
                </a:solidFill>
                <a:latin typeface="Calibri"/>
                <a:ea typeface="Calibri"/>
                <a:cs typeface="Calibri"/>
                <a:sym typeface="Calibri"/>
              </a:rPr>
              <a:t>What are the steps?</a:t>
            </a:r>
            <a:endParaRPr sz="4800">
              <a:solidFill>
                <a:schemeClr val="dk1"/>
              </a:solidFill>
              <a:latin typeface="Calibri"/>
              <a:ea typeface="Calibri"/>
              <a:cs typeface="Calibri"/>
              <a:sym typeface="Calibri"/>
            </a:endParaRPr>
          </a:p>
        </p:txBody>
      </p:sp>
      <p:sp>
        <p:nvSpPr>
          <p:cNvPr id="79" name="Google Shape;79;p16"/>
          <p:cNvSpPr txBox="1"/>
          <p:nvPr/>
        </p:nvSpPr>
        <p:spPr>
          <a:xfrm>
            <a:off x="762000" y="1249475"/>
            <a:ext cx="8060400" cy="162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1. Start with an Observation</a:t>
            </a:r>
            <a:endParaRPr sz="3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Use any sense to gather information</a:t>
            </a:r>
            <a:endParaRPr sz="12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Observe a phenomenon</a:t>
            </a:r>
            <a:endParaRPr sz="12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Also include measurements</a:t>
            </a:r>
            <a:endParaRPr sz="12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May occur at any step in the process</a:t>
            </a:r>
            <a:endParaRPr sz="12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At this first step, the observation leads to a question</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80" name="Google Shape;80;p16"/>
          <p:cNvSpPr txBox="1"/>
          <p:nvPr/>
        </p:nvSpPr>
        <p:spPr>
          <a:xfrm>
            <a:off x="761997" y="3134431"/>
            <a:ext cx="8229600" cy="185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2.  Ask a question</a:t>
            </a:r>
            <a:endParaRPr sz="3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Used to focus the purpose of the investigation	</a:t>
            </a:r>
            <a:endParaRPr sz="12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Often follow a set of observations &amp; Observations help focus the question</a:t>
            </a:r>
            <a:endParaRPr sz="12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Question must be observable and measurable</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1000"/>
                                        <p:tgtEl>
                                          <p:spTgt spid="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1000"/>
                                        <p:tgtEl>
                                          <p:spTgt spid="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Step 3:  Form a Hypothesis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vs. Prediction</a:t>
            </a:r>
            <a:endParaRPr/>
          </a:p>
        </p:txBody>
      </p:sp>
      <p:sp>
        <p:nvSpPr>
          <p:cNvPr id="91" name="Google Shape;91;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is a suggested answer to the question based on scientific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As the </a:t>
            </a:r>
            <a:r>
              <a:rPr lang="en" u="sng"/>
              <a:t>diameter of the bob</a:t>
            </a:r>
            <a:r>
              <a:rPr lang="en"/>
              <a:t> increases, the </a:t>
            </a:r>
            <a:r>
              <a:rPr lang="en" u="sng"/>
              <a:t>period of the pendulum's swing</a:t>
            </a:r>
            <a:r>
              <a:rPr lang="en"/>
              <a:t> will increase to to the increase in air resistance.  The added air resistance will slow the pendulum.</a:t>
            </a:r>
            <a:endParaRPr/>
          </a:p>
        </p:txBody>
      </p:sp>
      <p:sp>
        <p:nvSpPr>
          <p:cNvPr id="92" name="Google Shape;92;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La hipótesis es una respuesta sugerida a la pregunta basada en información científica.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A medida que aumenta el diámetro de la bobina, el período de oscilación del péndulo aumentará hasta el aumento de la resistencia del aire. La resistencia adicional del aire ralentizará el péndulo.</a:t>
            </a:r>
            <a:endParaRPr/>
          </a:p>
          <a:p>
            <a:pPr indent="0" lvl="0" marL="0" rtl="0" algn="l">
              <a:spcBef>
                <a:spcPts val="1200"/>
              </a:spcBef>
              <a:spcAft>
                <a:spcPts val="1200"/>
              </a:spcAft>
              <a:buNone/>
            </a:pPr>
            <a:r>
              <a:rPr lang="en"/>
              <a:t>la variable manipulada es la masa del péndulo</a:t>
            </a:r>
            <a:endParaRPr/>
          </a:p>
        </p:txBody>
      </p:sp>
      <p:sp>
        <p:nvSpPr>
          <p:cNvPr id="93" name="Google Shape;93;p18"/>
          <p:cNvSpPr txBox="1"/>
          <p:nvPr/>
        </p:nvSpPr>
        <p:spPr>
          <a:xfrm>
            <a:off x="409000" y="3804950"/>
            <a:ext cx="345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 variable de respuesta es el período del péndulo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vs. Prediction</a:t>
            </a:r>
            <a:endParaRPr/>
          </a:p>
        </p:txBody>
      </p:sp>
      <p:sp>
        <p:nvSpPr>
          <p:cNvPr id="99" name="Google Shape;9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is a statement about what will happen to one variable when the other changes.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the </a:t>
            </a:r>
            <a:r>
              <a:rPr lang="en" u="sng"/>
              <a:t>diameter of the bob</a:t>
            </a:r>
            <a:r>
              <a:rPr lang="en"/>
              <a:t> increases, then the </a:t>
            </a:r>
            <a:r>
              <a:rPr lang="en" u="sng"/>
              <a:t>period of the pendulum's swing</a:t>
            </a:r>
            <a:r>
              <a:rPr lang="en"/>
              <a:t> will increase.</a:t>
            </a:r>
            <a:endParaRPr/>
          </a:p>
          <a:p>
            <a:pPr indent="0" lvl="0" marL="0" rtl="0" algn="l">
              <a:spcBef>
                <a:spcPts val="1200"/>
              </a:spcBef>
              <a:spcAft>
                <a:spcPts val="1200"/>
              </a:spcAft>
              <a:buNone/>
            </a:pPr>
            <a:r>
              <a:t/>
            </a:r>
            <a:endParaRPr/>
          </a:p>
        </p:txBody>
      </p:sp>
      <p:sp>
        <p:nvSpPr>
          <p:cNvPr id="100" name="Google Shape;100;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 predicción es una declaración sobre lo que le sucederá a una variable cuando la otra cambie.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Si el diámetro de la sacudida aumenta, entonces aumentará el período de oscilación del péndulo.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150850"/>
            <a:ext cx="8520600" cy="191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Step 4: Test the hypothesis by designing and experiment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152400"/>
            <a:ext cx="3325950" cy="3804600"/>
          </a:xfrm>
          <a:prstGeom prst="rect">
            <a:avLst/>
          </a:prstGeom>
          <a:noFill/>
          <a:ln>
            <a:noFill/>
          </a:ln>
        </p:spPr>
      </p:pic>
      <p:graphicFrame>
        <p:nvGraphicFramePr>
          <p:cNvPr id="111" name="Google Shape;111;p21"/>
          <p:cNvGraphicFramePr/>
          <p:nvPr/>
        </p:nvGraphicFramePr>
        <p:xfrm>
          <a:off x="152400" y="86450"/>
          <a:ext cx="3000000" cy="3000000"/>
        </p:xfrm>
        <a:graphic>
          <a:graphicData uri="http://schemas.openxmlformats.org/drawingml/2006/table">
            <a:tbl>
              <a:tblPr>
                <a:noFill/>
                <a:tableStyleId>{603AA3A1-C5B8-4305-B9F0-275839A6FB03}</a:tableStyleId>
              </a:tblPr>
              <a:tblGrid>
                <a:gridCol w="3273350"/>
                <a:gridCol w="5383225"/>
              </a:tblGrid>
              <a:tr h="1280625">
                <a:tc rowSpan="4">
                  <a:txBody>
                    <a:bodyPr/>
                    <a:lstStyle/>
                    <a:p>
                      <a:pPr indent="0" lvl="0" marL="0" rtl="0" algn="l">
                        <a:lnSpc>
                          <a:spcPct val="100000"/>
                        </a:lnSpc>
                        <a:spcBef>
                          <a:spcPts val="0"/>
                        </a:spcBef>
                        <a:spcAft>
                          <a:spcPts val="1000"/>
                        </a:spcAft>
                        <a:buNone/>
                      </a:pPr>
                      <a:r>
                        <a:t/>
                      </a:r>
                      <a:endParaRPr b="1" sz="1800" u="sng">
                        <a:latin typeface="Calibri"/>
                        <a:ea typeface="Calibri"/>
                        <a:cs typeface="Calibri"/>
                        <a:sym typeface="Calibri"/>
                      </a:endParaRPr>
                    </a:p>
                  </a:txBody>
                  <a:tcPr marT="63500" marB="63500" marR="63500" marL="63500"/>
                </a:tc>
                <a:tc>
                  <a:txBody>
                    <a:bodyPr/>
                    <a:lstStyle/>
                    <a:p>
                      <a:pPr indent="0" lvl="0" marL="0" rtl="0" algn="l">
                        <a:lnSpc>
                          <a:spcPct val="100000"/>
                        </a:lnSpc>
                        <a:spcBef>
                          <a:spcPts val="0"/>
                        </a:spcBef>
                        <a:spcAft>
                          <a:spcPts val="0"/>
                        </a:spcAft>
                        <a:buNone/>
                      </a:pPr>
                      <a:r>
                        <a:rPr lang="en" sz="1800">
                          <a:latin typeface="Calibri"/>
                          <a:ea typeface="Calibri"/>
                          <a:cs typeface="Calibri"/>
                          <a:sym typeface="Calibri"/>
                        </a:rPr>
                        <a:t>What is a variable? </a:t>
                      </a:r>
                      <a:r>
                        <a:rPr b="1" i="1" lang="en" sz="1800">
                          <a:latin typeface="Calibri"/>
                          <a:ea typeface="Calibri"/>
                          <a:cs typeface="Calibri"/>
                          <a:sym typeface="Calibri"/>
                        </a:rPr>
                        <a:t>Any factor that can change an experiment</a:t>
                      </a:r>
                      <a:endParaRPr b="1" i="1"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a:txBody>
                  <a:tcPr marT="63500" marB="63500" marR="63500" marL="63500"/>
                </a:tc>
              </a:tr>
              <a:tr h="1280625">
                <a:tc vMerge="1"/>
                <a:tc>
                  <a:txBody>
                    <a:bodyPr/>
                    <a:lstStyle/>
                    <a:p>
                      <a:pPr indent="0" lvl="0" marL="0" rtl="0" algn="l">
                        <a:lnSpc>
                          <a:spcPct val="100000"/>
                        </a:lnSpc>
                        <a:spcBef>
                          <a:spcPts val="0"/>
                        </a:spcBef>
                        <a:spcAft>
                          <a:spcPts val="0"/>
                        </a:spcAft>
                        <a:buNone/>
                      </a:pPr>
                      <a:r>
                        <a:rPr lang="en" sz="1800">
                          <a:latin typeface="Calibri"/>
                          <a:ea typeface="Calibri"/>
                          <a:cs typeface="Calibri"/>
                          <a:sym typeface="Calibri"/>
                        </a:rPr>
                        <a:t>What is an independent or manipulated variable?</a:t>
                      </a:r>
                      <a:endParaRPr sz="1800">
                        <a:latin typeface="Calibri"/>
                        <a:ea typeface="Calibri"/>
                        <a:cs typeface="Calibri"/>
                        <a:sym typeface="Calibri"/>
                      </a:endParaRPr>
                    </a:p>
                    <a:p>
                      <a:pPr indent="0" lvl="0" marL="0" rtl="0" algn="l">
                        <a:lnSpc>
                          <a:spcPct val="100000"/>
                        </a:lnSpc>
                        <a:spcBef>
                          <a:spcPts val="0"/>
                        </a:spcBef>
                        <a:spcAft>
                          <a:spcPts val="0"/>
                        </a:spcAft>
                        <a:buNone/>
                      </a:pPr>
                      <a:r>
                        <a:rPr b="1" i="1" lang="en" sz="1800">
                          <a:latin typeface="Calibri"/>
                          <a:ea typeface="Calibri"/>
                          <a:cs typeface="Calibri"/>
                          <a:sym typeface="Calibri"/>
                        </a:rPr>
                        <a:t>The variable that is changed during an experiment</a:t>
                      </a:r>
                      <a:endParaRPr b="1" i="1"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a:txBody>
                  <a:tcPr marT="63500" marB="63500" marR="63500" marL="63500"/>
                </a:tc>
              </a:tr>
              <a:tr h="1280625">
                <a:tc vMerge="1"/>
                <a:tc>
                  <a:txBody>
                    <a:bodyPr/>
                    <a:lstStyle/>
                    <a:p>
                      <a:pPr indent="0" lvl="0" marL="0" rtl="0" algn="l">
                        <a:lnSpc>
                          <a:spcPct val="100000"/>
                        </a:lnSpc>
                        <a:spcBef>
                          <a:spcPts val="0"/>
                        </a:spcBef>
                        <a:spcAft>
                          <a:spcPts val="0"/>
                        </a:spcAft>
                        <a:buNone/>
                      </a:pPr>
                      <a:r>
                        <a:rPr lang="en" sz="1800">
                          <a:latin typeface="Calibri"/>
                          <a:ea typeface="Calibri"/>
                          <a:cs typeface="Calibri"/>
                          <a:sym typeface="Calibri"/>
                        </a:rPr>
                        <a:t>What is a dependent or responding variable?</a:t>
                      </a:r>
                      <a:endParaRPr sz="1800">
                        <a:latin typeface="Calibri"/>
                        <a:ea typeface="Calibri"/>
                        <a:cs typeface="Calibri"/>
                        <a:sym typeface="Calibri"/>
                      </a:endParaRPr>
                    </a:p>
                    <a:p>
                      <a:pPr indent="0" lvl="0" marL="0" rtl="0" algn="l">
                        <a:lnSpc>
                          <a:spcPct val="100000"/>
                        </a:lnSpc>
                        <a:spcBef>
                          <a:spcPts val="0"/>
                        </a:spcBef>
                        <a:spcAft>
                          <a:spcPts val="0"/>
                        </a:spcAft>
                        <a:buNone/>
                      </a:pPr>
                      <a:r>
                        <a:rPr b="1" i="1" lang="en" sz="1800">
                          <a:latin typeface="Calibri"/>
                          <a:ea typeface="Calibri"/>
                          <a:cs typeface="Calibri"/>
                          <a:sym typeface="Calibri"/>
                        </a:rPr>
                        <a:t>The variable that changes and is measured in an experiment</a:t>
                      </a:r>
                      <a:endParaRPr b="1" i="1" sz="1800">
                        <a:latin typeface="Calibri"/>
                        <a:ea typeface="Calibri"/>
                        <a:cs typeface="Calibri"/>
                        <a:sym typeface="Calibri"/>
                      </a:endParaRPr>
                    </a:p>
                  </a:txBody>
                  <a:tcPr marT="63500" marB="63500" marR="63500" marL="63500"/>
                </a:tc>
              </a:tr>
              <a:tr h="934150">
                <a:tc vMerge="1"/>
                <a:tc>
                  <a:txBody>
                    <a:bodyPr/>
                    <a:lstStyle/>
                    <a:p>
                      <a:pPr indent="0" lvl="0" marL="0" rtl="0" algn="l">
                        <a:lnSpc>
                          <a:spcPct val="100000"/>
                        </a:lnSpc>
                        <a:spcBef>
                          <a:spcPts val="0"/>
                        </a:spcBef>
                        <a:spcAft>
                          <a:spcPts val="0"/>
                        </a:spcAft>
                        <a:buNone/>
                      </a:pPr>
                      <a:r>
                        <a:rPr lang="en" sz="1800">
                          <a:latin typeface="Calibri"/>
                          <a:ea typeface="Calibri"/>
                          <a:cs typeface="Calibri"/>
                          <a:sym typeface="Calibri"/>
                        </a:rPr>
                        <a:t>What are controlled variables?</a:t>
                      </a:r>
                      <a:endParaRPr sz="1800">
                        <a:latin typeface="Calibri"/>
                        <a:ea typeface="Calibri"/>
                        <a:cs typeface="Calibri"/>
                        <a:sym typeface="Calibri"/>
                      </a:endParaRPr>
                    </a:p>
                    <a:p>
                      <a:pPr indent="0" lvl="0" marL="0" rtl="0" algn="l">
                        <a:lnSpc>
                          <a:spcPct val="100000"/>
                        </a:lnSpc>
                        <a:spcBef>
                          <a:spcPts val="0"/>
                        </a:spcBef>
                        <a:spcAft>
                          <a:spcPts val="0"/>
                        </a:spcAft>
                        <a:buNone/>
                      </a:pPr>
                      <a:r>
                        <a:rPr b="1" i="1" lang="en" sz="1800">
                          <a:latin typeface="Calibri"/>
                          <a:ea typeface="Calibri"/>
                          <a:cs typeface="Calibri"/>
                          <a:sym typeface="Calibri"/>
                        </a:rPr>
                        <a:t>Variables that are kept constant</a:t>
                      </a:r>
                      <a:endParaRPr b="1" i="1" sz="18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