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377a1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377a1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377a18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377a18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377a18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377a18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d377a18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d377a18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d377a18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d377a18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377a18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d377a18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Instructions: (You should delete this slide once your project is completed)</a:t>
            </a:r>
            <a:endParaRPr sz="182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Carefully read and annotate the English story about your </a:t>
            </a:r>
            <a:r>
              <a:rPr i="1" lang="en"/>
              <a:t>persona</a:t>
            </a:r>
            <a:r>
              <a:rPr lang="en"/>
              <a:t> who was considered an “</a:t>
            </a:r>
            <a:r>
              <a:rPr i="1" lang="en"/>
              <a:t>exemplum virtutis</a:t>
            </a:r>
            <a:r>
              <a:rPr lang="en"/>
              <a:t>” or an example of good character by the Romans. The story may have parts that are difficult to understand so be sure to ask questions and clarify anything confusing.</a:t>
            </a:r>
            <a:endParaRPr/>
          </a:p>
          <a:p>
            <a:pPr indent="-342900" lvl="0" marL="457200" rtl="0" algn="l">
              <a:spcBef>
                <a:spcPts val="0"/>
              </a:spcBef>
              <a:spcAft>
                <a:spcPts val="0"/>
              </a:spcAft>
              <a:buSzPts val="1800"/>
              <a:buAutoNum type="arabicPeriod"/>
            </a:pPr>
            <a:r>
              <a:rPr lang="en"/>
              <a:t>Once you have read about your </a:t>
            </a:r>
            <a:r>
              <a:rPr i="1" lang="en"/>
              <a:t>persona</a:t>
            </a:r>
            <a:r>
              <a:rPr lang="en"/>
              <a:t>, you can begin filling out these slides with the requested information. Some slides should be completed in Latin, others in English. For the Latin slides, Ms Hutchison will help you with vocabulary.</a:t>
            </a:r>
            <a:endParaRPr/>
          </a:p>
          <a:p>
            <a:pPr indent="-342900" lvl="0" marL="457200" rtl="0" algn="l">
              <a:spcBef>
                <a:spcPts val="0"/>
              </a:spcBef>
              <a:spcAft>
                <a:spcPts val="0"/>
              </a:spcAft>
              <a:buSzPts val="1800"/>
              <a:buAutoNum type="arabicPeriod"/>
            </a:pPr>
            <a:r>
              <a:rPr lang="en"/>
              <a:t>If you have any problems completing any of your slides, let Ms Hutchison know right away so she can help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Your </a:t>
            </a:r>
            <a:r>
              <a:rPr i="1" lang="en"/>
              <a:t>persona’</a:t>
            </a:r>
            <a:r>
              <a:rPr lang="en"/>
              <a:t>s name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SHORT description of them in Latin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Quis est (name of your </a:t>
            </a:r>
            <a:r>
              <a:rPr i="1" lang="en"/>
              <a:t>persona</a:t>
            </a:r>
            <a:r>
              <a:rPr lang="en"/>
              <a:t>)?</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(name) est …</a:t>
            </a:r>
            <a:endParaRPr/>
          </a:p>
          <a:p>
            <a:pPr indent="0" lvl="0" marL="0" rtl="0" algn="l">
              <a:spcBef>
                <a:spcPts val="1200"/>
              </a:spcBef>
              <a:spcAft>
                <a:spcPts val="0"/>
              </a:spcAft>
              <a:buNone/>
            </a:pPr>
            <a:r>
              <a:rPr lang="en"/>
              <a:t>[Choose from the following as they fit your </a:t>
            </a:r>
            <a:r>
              <a:rPr i="1" lang="en"/>
              <a:t>persona</a:t>
            </a:r>
            <a:r>
              <a:rPr lang="en"/>
              <a:t>:</a:t>
            </a:r>
            <a:endParaRPr/>
          </a:p>
          <a:p>
            <a:pPr indent="0" lvl="0" marL="0" rtl="0" algn="l">
              <a:spcBef>
                <a:spcPts val="1200"/>
              </a:spcBef>
              <a:spcAft>
                <a:spcPts val="0"/>
              </a:spcAft>
              <a:buNone/>
            </a:pPr>
            <a:r>
              <a:rPr lang="en"/>
              <a:t>Romanus, Romana</a:t>
            </a:r>
            <a:endParaRPr/>
          </a:p>
          <a:p>
            <a:pPr indent="0" lvl="0" marL="0" rtl="0" algn="l">
              <a:spcBef>
                <a:spcPts val="1200"/>
              </a:spcBef>
              <a:spcAft>
                <a:spcPts val="0"/>
              </a:spcAft>
              <a:buNone/>
            </a:pPr>
            <a:r>
              <a:rPr lang="en"/>
              <a:t>iuvenis, vir, femina, virgo, senex</a:t>
            </a:r>
            <a:endParaRPr/>
          </a:p>
          <a:p>
            <a:pPr indent="0" lvl="0" marL="0" rtl="0" algn="l">
              <a:spcBef>
                <a:spcPts val="1200"/>
              </a:spcBef>
              <a:spcAft>
                <a:spcPts val="0"/>
              </a:spcAft>
              <a:buNone/>
            </a:pPr>
            <a:r>
              <a:rPr lang="en"/>
              <a:t>miles, dux, regina</a:t>
            </a:r>
            <a:endParaRPr/>
          </a:p>
          <a:p>
            <a:pPr indent="0" lvl="0" marL="0" rtl="0" algn="l">
              <a:spcBef>
                <a:spcPts val="1200"/>
              </a:spcBef>
              <a:spcAft>
                <a:spcPts val="0"/>
              </a:spcAft>
              <a:buNone/>
            </a:pPr>
            <a:r>
              <a:rPr lang="en"/>
              <a:t>Or ask for help finding other Latin nouns that describe your person]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You must have at least 3 “(name) est” sentences here on the left</a:t>
            </a:r>
            <a:endParaRPr b="1"/>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(name) est …</a:t>
            </a:r>
            <a:endParaRPr/>
          </a:p>
          <a:p>
            <a:pPr indent="0" lvl="0" marL="0" rtl="0" algn="l">
              <a:spcBef>
                <a:spcPts val="1200"/>
              </a:spcBef>
              <a:spcAft>
                <a:spcPts val="0"/>
              </a:spcAft>
              <a:buClr>
                <a:schemeClr val="dk1"/>
              </a:buClr>
              <a:buSzPts val="1100"/>
              <a:buFont typeface="Arial"/>
              <a:buNone/>
            </a:pPr>
            <a:r>
              <a:rPr lang="en"/>
              <a:t>[Choose from the following as they fit your </a:t>
            </a:r>
            <a:r>
              <a:rPr i="1" lang="en"/>
              <a:t>persona</a:t>
            </a:r>
            <a:r>
              <a:rPr lang="en"/>
              <a:t>:</a:t>
            </a:r>
            <a:endParaRPr/>
          </a:p>
          <a:p>
            <a:pPr indent="0" lvl="0" marL="0" rtl="0" algn="l">
              <a:spcBef>
                <a:spcPts val="1200"/>
              </a:spcBef>
              <a:spcAft>
                <a:spcPts val="0"/>
              </a:spcAft>
              <a:buClr>
                <a:schemeClr val="dk1"/>
              </a:buClr>
              <a:buSzPts val="1100"/>
              <a:buFont typeface="Arial"/>
              <a:buNone/>
            </a:pPr>
            <a:r>
              <a:rPr lang="en"/>
              <a:t>bonus, malus</a:t>
            </a:r>
            <a:endParaRPr/>
          </a:p>
          <a:p>
            <a:pPr indent="0" lvl="0" marL="0" rtl="0" algn="l">
              <a:spcBef>
                <a:spcPts val="1200"/>
              </a:spcBef>
              <a:spcAft>
                <a:spcPts val="0"/>
              </a:spcAft>
              <a:buClr>
                <a:schemeClr val="dk1"/>
              </a:buClr>
              <a:buSzPts val="1100"/>
              <a:buFont typeface="Arial"/>
              <a:buNone/>
            </a:pPr>
            <a:r>
              <a:rPr lang="en"/>
              <a:t>fortis, benignus, modestus</a:t>
            </a:r>
            <a:endParaRPr/>
          </a:p>
          <a:p>
            <a:pPr indent="0" lvl="0" marL="0" rtl="0" algn="l">
              <a:spcBef>
                <a:spcPts val="1200"/>
              </a:spcBef>
              <a:spcAft>
                <a:spcPts val="0"/>
              </a:spcAft>
              <a:buNone/>
            </a:pPr>
            <a:r>
              <a:rPr lang="en"/>
              <a:t>audax, callidus, diligens</a:t>
            </a:r>
            <a:endParaRPr/>
          </a:p>
          <a:p>
            <a:pPr indent="0" lvl="0" marL="0" rtl="0" algn="l">
              <a:spcBef>
                <a:spcPts val="1200"/>
              </a:spcBef>
              <a:spcAft>
                <a:spcPts val="0"/>
              </a:spcAft>
              <a:buClr>
                <a:schemeClr val="dk1"/>
              </a:buClr>
              <a:buSzPts val="1100"/>
              <a:buFont typeface="Arial"/>
              <a:buNone/>
            </a:pPr>
            <a:r>
              <a:rPr lang="en"/>
              <a:t>Or ask for help finding other Latin adjectives that describe your person]</a:t>
            </a:r>
            <a:endParaRPr/>
          </a:p>
          <a:p>
            <a:pPr indent="0" lvl="0" marL="0" rtl="0" algn="l">
              <a:spcBef>
                <a:spcPts val="1200"/>
              </a:spcBef>
              <a:spcAft>
                <a:spcPts val="1200"/>
              </a:spcAft>
              <a:buClr>
                <a:schemeClr val="dk1"/>
              </a:buClr>
              <a:buSzPts val="1100"/>
              <a:buFont typeface="Arial"/>
              <a:buNone/>
            </a:pPr>
            <a:r>
              <a:rPr b="1" lang="en"/>
              <a:t>You must have at least 3 “(name) est” sentences here on the right</a:t>
            </a:r>
            <a:endParaRPr/>
          </a:p>
        </p:txBody>
      </p:sp>
      <p:sp>
        <p:nvSpPr>
          <p:cNvPr id="69" name="Google Shape;69;p15"/>
          <p:cNvSpPr txBox="1"/>
          <p:nvPr/>
        </p:nvSpPr>
        <p:spPr>
          <a:xfrm>
            <a:off x="439350" y="4693450"/>
            <a:ext cx="83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rPr>
              <a:t>You must have a minimum of 6 Latin sentences on this slide!</a:t>
            </a:r>
            <a:endParaRPr b="1">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4230575"/>
            <a:ext cx="84312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425"/>
              <a:t>Can you find a piece of art showing your </a:t>
            </a:r>
            <a:r>
              <a:rPr i="1" lang="en" sz="1425"/>
              <a:t>persona</a:t>
            </a:r>
            <a:r>
              <a:rPr lang="en" sz="1425"/>
              <a:t>? Add it to this slide and add a Latin caption: “In hac pictura, (name) habet ________.” Ask Ms Hutchison for vocabulary help.</a:t>
            </a: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this slide, write your own short summary IN ENGLISH of the story of your </a:t>
            </a:r>
            <a:r>
              <a:rPr i="1" lang="en"/>
              <a:t>persona</a:t>
            </a:r>
            <a:r>
              <a:rPr lang="en"/>
              <a:t> - shorter than the version in the handout you read.</a:t>
            </a:r>
            <a:endParaRPr/>
          </a:p>
        </p:txBody>
      </p:sp>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Story of (</a:t>
            </a:r>
            <a:r>
              <a:rPr i="1" lang="en"/>
              <a:t>persona</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virtues was </a:t>
            </a:r>
            <a:r>
              <a:rPr i="1" lang="en"/>
              <a:t>persona</a:t>
            </a:r>
            <a:r>
              <a:rPr lang="en"/>
              <a:t> an example of?</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English, on this slide share what virtues or good qualities you would say your </a:t>
            </a:r>
            <a:r>
              <a:rPr i="1" lang="en"/>
              <a:t>persona</a:t>
            </a:r>
            <a:r>
              <a:rPr lang="en"/>
              <a:t> was an example of.</a:t>
            </a:r>
            <a:endParaRPr/>
          </a:p>
          <a:p>
            <a:pPr indent="0" lvl="0" marL="0" rtl="0" algn="l">
              <a:spcBef>
                <a:spcPts val="1200"/>
              </a:spcBef>
              <a:spcAft>
                <a:spcPts val="1200"/>
              </a:spcAft>
              <a:buNone/>
            </a:pPr>
            <a:r>
              <a:rPr lang="en"/>
              <a:t>If you think there is a difference between what the Romans may have seen as good about your </a:t>
            </a:r>
            <a:r>
              <a:rPr i="1" lang="en"/>
              <a:t>persona</a:t>
            </a:r>
            <a:r>
              <a:rPr lang="en"/>
              <a:t> and your own opinion, you can say so on this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