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Lobster"/>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Erin Mariano"/>
  <p:cmAuthor clrIdx="1" id="1" initials="" lastIdx="8" name="Loz McKenzi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obster-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14T17:53:43.211">
    <p:pos x="6000" y="0"/>
    <p:text>add "his name is" instead of "el nombre" and add where he is from. This is the slide you should have the map on</p:text>
  </p:cm>
  <p:cm authorId="1" idx="1" dt="2023-02-14T17:53:43.211">
    <p:pos x="6000" y="0"/>
    <p:text>did it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2-14T17:44:13.105">
    <p:pos x="6000" y="0"/>
    <p:text>You can use some of the information from the article I shared with you on this slide. Just listing things like "being imprisoned and speeches" with no context isn't informative</p:text>
  </p:cm>
  <p:cm authorId="1" idx="2" dt="2023-02-14T17:44:13.105">
    <p:pos x="6000" y="0"/>
    <p:text>I did</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3-02-14T17:53:33.186">
    <p:pos x="6000" y="0"/>
    <p:text>this is the slide where you say when he was born and how old he is, not where he was born. "Nacido" "no muerto ya" and "es" need to be deleted and replaced. Also, spell out the numbers in Spanish. 1935 is "mil novecientos treinta y cinco"</p:text>
  </p:cm>
  <p:cm authorId="1" idx="3" dt="2023-02-14T17:53:33.186">
    <p:pos x="6000" y="0"/>
    <p:text>did it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02-14T17:53:25.292">
    <p:pos x="6000" y="0"/>
    <p:text>These are good, but you need to put them into a sentence using the "gustar" formula</p:text>
  </p:cm>
  <p:cm authorId="1" idx="4" dt="2023-02-14T17:53:25.292">
    <p:pos x="6000" y="0"/>
    <p:text>i did it</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2-15T22:12:35.428">
    <p:pos x="6000" y="0"/>
    <p:text>you need to put his dislikes into a sentence using the "gustar" formula, and also keep in mind that your classmates won't know what "tupamaros" or "turano" are. I can help you come up with a replacement</p:text>
  </p:cm>
  <p:cm authorId="1" idx="5" dt="2023-02-14T17:53:15.778">
    <p:pos x="6000" y="0"/>
    <p:text>alright that would be nice</p:text>
  </p:cm>
  <p:cm authorId="0" idx="6" dt="2023-02-15T22:12:35.428">
    <p:pos x="6000" y="0"/>
    <p:text>maybe say he doesn't like violence or Marxism</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3-02-14T18:03:24.035">
    <p:pos x="6000" y="0"/>
    <p:text>You need to delete "fisico aspecto" and replace it with "Jose Mujica is..." Also, are you saying he is a tired and boring person?</p:text>
  </p:cm>
  <p:cm authorId="1" idx="6" dt="2023-02-14T18:03:24.035">
    <p:pos x="6000" y="0"/>
    <p:text>fixed it, replaced a little bit of it</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3-02-27T00:06:36.689">
    <p:pos x="6000" y="0"/>
    <p:text>Delete "apariencia fisica" and add "Jose Mujica is..." Also, you need to talk about his eye and hair color rather than say he is fat and ugly.</p:text>
  </p:cm>
  <p:cm authorId="1" idx="7" dt="2023-02-14T18:09:20.247">
    <p:pos x="6000" y="0"/>
    <p:text>did it</p:text>
  </p:cm>
  <p:cm authorId="0" idx="9" dt="2023-02-15T22:11:24.926">
    <p:pos x="6000" y="0"/>
    <p:text>you still need to add verbs</p:text>
  </p:cm>
  <p:cm authorId="1" idx="8" dt="2023-02-27T00:06:36.689">
    <p:pos x="6000" y="0"/>
    <p:text>verbs like what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4687afca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4687afca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4687afca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687afca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687afca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87afca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e56efee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e56efee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a:t>
            </a:r>
            <a:endParaRPr/>
          </a:p>
          <a:p>
            <a:pPr indent="0" lvl="0" marL="0" rtl="0" algn="l">
              <a:spcBef>
                <a:spcPts val="0"/>
              </a:spcBef>
              <a:spcAft>
                <a:spcPts val="0"/>
              </a:spcAft>
              <a:buNone/>
            </a:pPr>
            <a:r>
              <a:rPr lang="en"/>
              <a:t>2. D</a:t>
            </a:r>
            <a:endParaRPr/>
          </a:p>
          <a:p>
            <a:pPr indent="0" lvl="0" marL="0" rtl="0" algn="l">
              <a:spcBef>
                <a:spcPts val="0"/>
              </a:spcBef>
              <a:spcAft>
                <a:spcPts val="0"/>
              </a:spcAft>
              <a:buNone/>
            </a:pPr>
            <a:r>
              <a:rPr lang="en"/>
              <a:t>3.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9e56efee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9e56efee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c</a:t>
            </a:r>
            <a:endParaRPr/>
          </a:p>
          <a:p>
            <a:pPr indent="0" lvl="0" marL="0" rtl="0" algn="l">
              <a:spcBef>
                <a:spcPts val="0"/>
              </a:spcBef>
              <a:spcAft>
                <a:spcPts val="0"/>
              </a:spcAft>
              <a:buNone/>
            </a:pPr>
            <a:r>
              <a:rPr lang="en"/>
              <a:t>5. 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28cfb59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28cfb59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15bb8da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15bb8da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28cfb59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28cfb59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28cfb59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28cfb59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28cfb59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28cfb59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Veinte =20</a:t>
            </a:r>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mil novecientos treinta y cinco = 1935</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 sz="1050">
                <a:solidFill>
                  <a:schemeClr val="dk1"/>
                </a:solidFill>
                <a:highlight>
                  <a:srgbClr val="FFFFFF"/>
                </a:highlight>
                <a:latin typeface="Roboto"/>
                <a:ea typeface="Roboto"/>
                <a:cs typeface="Roboto"/>
                <a:sym typeface="Roboto"/>
              </a:rPr>
              <a:t>No muerto ya = Not dead yet</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28cfb59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28cfb59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Democracia = democracy</a:t>
            </a:r>
            <a:endParaRPr/>
          </a:p>
          <a:p>
            <a:pPr indent="0" lvl="0" marL="0" rtl="0" algn="l">
              <a:spcBef>
                <a:spcPts val="0"/>
              </a:spcBef>
              <a:spcAft>
                <a:spcPts val="0"/>
              </a:spcAft>
              <a:buNone/>
            </a:pPr>
            <a:r>
              <a:rPr lang="en"/>
              <a:t>Racion = Helping</a:t>
            </a:r>
            <a:endParaRPr/>
          </a:p>
          <a:p>
            <a:pPr indent="0" lvl="0" marL="0" rtl="0" algn="l">
              <a:spcBef>
                <a:spcPts val="0"/>
              </a:spcBef>
              <a:spcAft>
                <a:spcPts val="0"/>
              </a:spcAft>
              <a:buNone/>
            </a:pPr>
            <a:r>
              <a:rPr lang="en"/>
              <a:t>Ser humilde = Being </a:t>
            </a:r>
            <a:r>
              <a:rPr lang="en"/>
              <a:t>humble</a:t>
            </a:r>
            <a:endParaRPr/>
          </a:p>
          <a:p>
            <a:pPr indent="0" lvl="0" marL="0" rtl="0" algn="l">
              <a:spcBef>
                <a:spcPts val="0"/>
              </a:spcBef>
              <a:spcAft>
                <a:spcPts val="0"/>
              </a:spcAft>
              <a:buNone/>
            </a:pPr>
            <a:r>
              <a:rPr lang="en"/>
              <a:t>Construir la mejor comunidad = Build a better community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728cfb59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728cfb59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Estar en carcel = To be in prison</a:t>
            </a:r>
            <a:endParaRPr/>
          </a:p>
          <a:p>
            <a:pPr indent="0" lvl="0" marL="0" rtl="0" algn="l">
              <a:spcBef>
                <a:spcPts val="0"/>
              </a:spcBef>
              <a:spcAft>
                <a:spcPts val="0"/>
              </a:spcAft>
              <a:buNone/>
            </a:pPr>
            <a:r>
              <a:rPr lang="en"/>
              <a:t>Malo democracia = Bad democracy</a:t>
            </a:r>
            <a:endParaRPr/>
          </a:p>
          <a:p>
            <a:pPr indent="0" lvl="0" marL="0" rtl="0" algn="l">
              <a:spcBef>
                <a:spcPts val="0"/>
              </a:spcBef>
              <a:spcAft>
                <a:spcPts val="0"/>
              </a:spcAft>
              <a:buNone/>
            </a:pPr>
            <a:r>
              <a:rPr lang="en"/>
              <a:t>Tupamaros = His old gang</a:t>
            </a:r>
            <a:endParaRPr/>
          </a:p>
          <a:p>
            <a:pPr indent="0" lvl="0" marL="0" rtl="0" algn="l">
              <a:spcBef>
                <a:spcPts val="0"/>
              </a:spcBef>
              <a:spcAft>
                <a:spcPts val="0"/>
              </a:spcAft>
              <a:buNone/>
            </a:pPr>
            <a:r>
              <a:rPr lang="en"/>
              <a:t>Tirano = Tyrant</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28cfb59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728cfb59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Inteligente = intelligent</a:t>
            </a:r>
            <a:endParaRPr/>
          </a:p>
          <a:p>
            <a:pPr indent="0" lvl="0" marL="0" rtl="0" algn="l">
              <a:spcBef>
                <a:spcPts val="0"/>
              </a:spcBef>
              <a:spcAft>
                <a:spcPts val="0"/>
              </a:spcAft>
              <a:buNone/>
            </a:pPr>
            <a:r>
              <a:rPr lang="en"/>
              <a:t>Importante = Important</a:t>
            </a:r>
            <a:endParaRPr/>
          </a:p>
          <a:p>
            <a:pPr indent="0" lvl="0" marL="0" rtl="0" algn="l">
              <a:spcBef>
                <a:spcPts val="0"/>
              </a:spcBef>
              <a:spcAft>
                <a:spcPts val="0"/>
              </a:spcAft>
              <a:buNone/>
            </a:pPr>
            <a:r>
              <a:rPr lang="en"/>
              <a:t>Solícito = caring</a:t>
            </a:r>
            <a:endParaRPr/>
          </a:p>
          <a:p>
            <a:pPr indent="0" lvl="0" marL="0" rtl="0" algn="l">
              <a:spcBef>
                <a:spcPts val="0"/>
              </a:spcBef>
              <a:spcAft>
                <a:spcPts val="0"/>
              </a:spcAft>
              <a:buNone/>
            </a:pPr>
            <a:r>
              <a:rPr lang="en"/>
              <a:t>Contento = happy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28cfb59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28cfb59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Viejo = old</a:t>
            </a:r>
            <a:endParaRPr/>
          </a:p>
          <a:p>
            <a:pPr indent="0" lvl="0" marL="0" rtl="0" algn="l">
              <a:spcBef>
                <a:spcPts val="0"/>
              </a:spcBef>
              <a:spcAft>
                <a:spcPts val="0"/>
              </a:spcAft>
              <a:buNone/>
            </a:pPr>
            <a:r>
              <a:rPr lang="en"/>
              <a:t>Fuerte = Strong</a:t>
            </a:r>
            <a:endParaRPr/>
          </a:p>
          <a:p>
            <a:pPr indent="0" lvl="0" marL="0" rtl="0" algn="l">
              <a:spcBef>
                <a:spcPts val="0"/>
              </a:spcBef>
              <a:spcAft>
                <a:spcPts val="0"/>
              </a:spcAft>
              <a:buNone/>
            </a:pPr>
            <a:r>
              <a:rPr lang="en"/>
              <a:t>C</a:t>
            </a:r>
            <a:r>
              <a:rPr lang="en"/>
              <a:t>astaño ojos = Brown eyes</a:t>
            </a:r>
            <a:endParaRPr/>
          </a:p>
          <a:p>
            <a:pPr indent="0" lvl="0" marL="0" rtl="0" algn="l">
              <a:spcBef>
                <a:spcPts val="0"/>
              </a:spcBef>
              <a:spcAft>
                <a:spcPts val="0"/>
              </a:spcAft>
              <a:buNone/>
            </a:pPr>
            <a:r>
              <a:rPr lang="en"/>
              <a:t>Gris pelo = Gray hair</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28cfb59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28cfb59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youtu.be/cCEgcd7G9B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britannica.com/biography/Jose-Mujica" TargetMode="External"/><Relationship Id="rId4" Type="http://schemas.openxmlformats.org/officeDocument/2006/relationships/hyperlink" Target="https://www.wordreference.com/" TargetMode="External"/><Relationship Id="rId10" Type="http://schemas.openxmlformats.org/officeDocument/2006/relationships/hyperlink" Target="https://elevatesociety.com/jose-mujica/" TargetMode="External"/><Relationship Id="rId9" Type="http://schemas.openxmlformats.org/officeDocument/2006/relationships/hyperlink" Target="https://youtu.be/cCEgcd7G9Bg" TargetMode="External"/><Relationship Id="rId5" Type="http://schemas.openxmlformats.org/officeDocument/2006/relationships/hyperlink" Target="https://www.britannica.com/place/Uruguay" TargetMode="External"/><Relationship Id="rId6" Type="http://schemas.openxmlformats.org/officeDocument/2006/relationships/hyperlink" Target="https://www.theguardian.com/world/2014/may/27/jose-mujica-uruguay-maverick-president" TargetMode="External"/><Relationship Id="rId7" Type="http://schemas.openxmlformats.org/officeDocument/2006/relationships/hyperlink" Target="https://www.nytimes.com/2021/08/03/books/review/president-frog-carolina-de-robertis.html" TargetMode="External"/><Relationship Id="rId8" Type="http://schemas.openxmlformats.org/officeDocument/2006/relationships/hyperlink" Target="https://www.aljazeera.com/program/talk-to-al-jazeera/2022/6/4/jose-mujica-the-world-according-to-the-humblest-of-leader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apitalandmain.com/morning-former-uruguayan-president-jose-mujica" TargetMode="External"/><Relationship Id="rId4" Type="http://schemas.openxmlformats.org/officeDocument/2006/relationships/hyperlink" Target="https://www.britannica.com/topic/Tupamaro" TargetMode="External"/><Relationship Id="rId5" Type="http://schemas.openxmlformats.org/officeDocument/2006/relationships/hyperlink" Target="https://www.americasquarterly.org/article/why-uruguayans-are-also-in-the-streets/" TargetMode="External"/><Relationship Id="rId6" Type="http://schemas.openxmlformats.org/officeDocument/2006/relationships/hyperlink" Target="https://www.urban.org/urban-wire/prisons-are-traumatizing-it-possible-reduce-some-their-harm" TargetMode="External"/><Relationship Id="rId7" Type="http://schemas.openxmlformats.org/officeDocument/2006/relationships/hyperlink" Target="https://ng.opera.news/ng/en/travel/4c87a4263325acb258237e58e7e836b1" TargetMode="External"/><Relationship Id="rId8" Type="http://schemas.openxmlformats.org/officeDocument/2006/relationships/hyperlink" Target="https://traveltriangle.com/blog/best-places-to-visit-in-urugu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0" y="698325"/>
            <a:ext cx="9144000" cy="21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3700">
                <a:solidFill>
                  <a:schemeClr val="dk2"/>
                </a:solidFill>
                <a:latin typeface="Lobster"/>
                <a:ea typeface="Lobster"/>
                <a:cs typeface="Lobster"/>
                <a:sym typeface="Lobster"/>
              </a:rPr>
              <a:t>Jo</a:t>
            </a:r>
            <a:r>
              <a:rPr lang="en" sz="13700">
                <a:solidFill>
                  <a:schemeClr val="dk2"/>
                </a:solidFill>
                <a:latin typeface="Lobster"/>
                <a:ea typeface="Lobster"/>
                <a:cs typeface="Lobster"/>
                <a:sym typeface="Lobster"/>
              </a:rPr>
              <a:t>sé</a:t>
            </a:r>
            <a:r>
              <a:rPr b="1" lang="en" sz="12400">
                <a:solidFill>
                  <a:schemeClr val="dk2"/>
                </a:solidFill>
                <a:latin typeface="Lobster"/>
                <a:ea typeface="Lobster"/>
                <a:cs typeface="Lobster"/>
                <a:sym typeface="Lobster"/>
              </a:rPr>
              <a:t> </a:t>
            </a:r>
            <a:r>
              <a:rPr b="1" lang="en" sz="13700">
                <a:solidFill>
                  <a:schemeClr val="dk2"/>
                </a:solidFill>
                <a:latin typeface="Lobster"/>
                <a:ea typeface="Lobster"/>
                <a:cs typeface="Lobster"/>
                <a:sym typeface="Lobster"/>
              </a:rPr>
              <a:t>Mujica</a:t>
            </a:r>
            <a:endParaRPr b="1" sz="13700">
              <a:solidFill>
                <a:schemeClr val="dk2"/>
              </a:solidFill>
              <a:latin typeface="Lobster"/>
              <a:ea typeface="Lobster"/>
              <a:cs typeface="Lobster"/>
              <a:sym typeface="Lobste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00FFFF"/>
                </a:solidFill>
                <a:latin typeface="Arial"/>
                <a:ea typeface="Arial"/>
                <a:cs typeface="Arial"/>
                <a:sym typeface="Arial"/>
              </a:rPr>
              <a:t>Por: Lobo McKenzie</a:t>
            </a:r>
            <a:endParaRPr b="1" sz="2400">
              <a:solidFill>
                <a:srgbClr val="00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sz="3466">
                <a:latin typeface="Lobster"/>
                <a:ea typeface="Lobster"/>
                <a:cs typeface="Lobster"/>
                <a:sym typeface="Lobster"/>
              </a:rPr>
              <a:t>F</a:t>
            </a:r>
            <a:r>
              <a:rPr b="1" lang="en" sz="3466">
                <a:latin typeface="Lobster"/>
                <a:ea typeface="Lobster"/>
                <a:cs typeface="Lobster"/>
                <a:sym typeface="Lobster"/>
              </a:rPr>
              <a:t>un fact#2</a:t>
            </a:r>
            <a:endParaRPr b="1" sz="3466">
              <a:latin typeface="Lobster"/>
              <a:ea typeface="Lobster"/>
              <a:cs typeface="Lobster"/>
              <a:sym typeface="Lobste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solidFill>
                  <a:srgbClr val="0000FF"/>
                </a:solidFill>
                <a:latin typeface="Lobster"/>
                <a:ea typeface="Lobster"/>
                <a:cs typeface="Lobster"/>
                <a:sym typeface="Lobster"/>
              </a:rPr>
              <a:t>During his time in Prison he made rats as his friends and would feed them bread.</a:t>
            </a:r>
            <a:endParaRPr sz="2700">
              <a:solidFill>
                <a:srgbClr val="0000FF"/>
              </a:solidFill>
              <a:latin typeface="Lobster"/>
              <a:ea typeface="Lobster"/>
              <a:cs typeface="Lobster"/>
              <a:sym typeface="Lobs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366300"/>
            <a:ext cx="8520600" cy="65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400"/>
              <a:t> </a:t>
            </a:r>
            <a:r>
              <a:rPr b="1" lang="en" sz="3511">
                <a:latin typeface="Lobster"/>
                <a:ea typeface="Lobster"/>
                <a:cs typeface="Lobster"/>
                <a:sym typeface="Lobster"/>
              </a:rPr>
              <a:t>F</a:t>
            </a:r>
            <a:r>
              <a:rPr b="1" lang="en" sz="3511">
                <a:latin typeface="Lobster"/>
                <a:ea typeface="Lobster"/>
                <a:cs typeface="Lobster"/>
                <a:sym typeface="Lobster"/>
              </a:rPr>
              <a:t>un fact#3</a:t>
            </a:r>
            <a:endParaRPr b="1" sz="3511">
              <a:latin typeface="Lobster"/>
              <a:ea typeface="Lobster"/>
              <a:cs typeface="Lobster"/>
              <a:sym typeface="Lobster"/>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solidFill>
                  <a:srgbClr val="0000FF"/>
                </a:solidFill>
                <a:latin typeface="Lobster"/>
                <a:ea typeface="Lobster"/>
                <a:cs typeface="Lobster"/>
                <a:sym typeface="Lobster"/>
              </a:rPr>
              <a:t> Did you know that </a:t>
            </a:r>
            <a:r>
              <a:rPr lang="en" sz="2700">
                <a:solidFill>
                  <a:srgbClr val="0000FF"/>
                </a:solidFill>
                <a:latin typeface="Lobster"/>
                <a:ea typeface="Lobster"/>
                <a:cs typeface="Lobster"/>
                <a:sym typeface="Lobster"/>
              </a:rPr>
              <a:t>José Musica is one of the most popular leaders ins Latin America?</a:t>
            </a:r>
            <a:endParaRPr sz="2700">
              <a:solidFill>
                <a:srgbClr val="0000FF"/>
              </a:solidFill>
              <a:latin typeface="Lobster"/>
              <a:ea typeface="Lobster"/>
              <a:cs typeface="Lobster"/>
              <a:sym typeface="Lobs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75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5577">
                <a:latin typeface="Lobster"/>
                <a:ea typeface="Lobster"/>
                <a:cs typeface="Lobster"/>
                <a:sym typeface="Lobster"/>
              </a:rPr>
              <a:t>Videos</a:t>
            </a:r>
            <a:endParaRPr sz="5577">
              <a:latin typeface="Lobster"/>
              <a:ea typeface="Lobster"/>
              <a:cs typeface="Lobster"/>
              <a:sym typeface="Lobste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sz="3000"/>
              <a:t> </a:t>
            </a:r>
            <a:r>
              <a:rPr lang="en" sz="3000" u="sng">
                <a:solidFill>
                  <a:schemeClr val="hlink"/>
                </a:solidFill>
                <a:hlinkClick r:id="rId3"/>
              </a:rPr>
              <a:t>https://youtu.be/cCEgcd7G9Bg</a:t>
            </a:r>
            <a:endParaRPr sz="30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 preguntas para la clase #s 1-3</a:t>
            </a:r>
            <a:endParaRPr/>
          </a:p>
        </p:txBody>
      </p:sp>
      <p:sp>
        <p:nvSpPr>
          <p:cNvPr id="139" name="Google Shape;139;p25"/>
          <p:cNvSpPr txBox="1"/>
          <p:nvPr>
            <p:ph idx="1" type="body"/>
          </p:nvPr>
        </p:nvSpPr>
        <p:spPr>
          <a:xfrm>
            <a:off x="0" y="1228675"/>
            <a:ext cx="9144000" cy="3914700"/>
          </a:xfrm>
          <a:prstGeom prst="rect">
            <a:avLst/>
          </a:prstGeom>
        </p:spPr>
        <p:txBody>
          <a:bodyPr anchorCtr="0" anchor="t" bIns="91425" lIns="91425" spcFirstLastPara="1" rIns="91425" wrap="square" tIns="91425">
            <a:noAutofit/>
          </a:bodyPr>
          <a:lstStyle/>
          <a:p>
            <a:pPr indent="-336550" lvl="0" marL="457200" rtl="0" algn="l">
              <a:lnSpc>
                <a:spcPct val="107916"/>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  José Mujica es de ___________________________. (where from)</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Montevideo Uruguay</a:t>
            </a:r>
            <a:r>
              <a:rPr lang="en" sz="1700">
                <a:solidFill>
                  <a:schemeClr val="dk1"/>
                </a:solidFill>
                <a:latin typeface="Times New Roman"/>
                <a:ea typeface="Times New Roman"/>
                <a:cs typeface="Times New Roman"/>
                <a:sym typeface="Times New Roman"/>
              </a:rPr>
              <a:t>	          c.) </a:t>
            </a:r>
            <a:r>
              <a:rPr lang="en" sz="1700">
                <a:solidFill>
                  <a:schemeClr val="dk1"/>
                </a:solidFill>
                <a:latin typeface="Times New Roman"/>
                <a:ea typeface="Times New Roman"/>
                <a:cs typeface="Times New Roman"/>
                <a:sym typeface="Times New Roman"/>
              </a:rPr>
              <a:t>Tacuarembo, Uruguay</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Fray bentos, Uruguay		d.) La Paloma, Uruguay</a:t>
            </a:r>
            <a:endParaRPr sz="1700">
              <a:solidFill>
                <a:schemeClr val="dk1"/>
              </a:solidFill>
              <a:latin typeface="Times New Roman"/>
              <a:ea typeface="Times New Roman"/>
              <a:cs typeface="Times New Roman"/>
              <a:sym typeface="Times New Roman"/>
            </a:endParaRPr>
          </a:p>
          <a:p>
            <a:pPr indent="-457200" lvl="0" marL="68580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457200" lvl="0" marL="685800" rtl="0" algn="l">
              <a:lnSpc>
                <a:spcPct val="107916"/>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 </a:t>
            </a:r>
            <a:r>
              <a:rPr lang="en" sz="1700">
                <a:solidFill>
                  <a:schemeClr val="dk1"/>
                </a:solidFill>
                <a:latin typeface="Times New Roman"/>
                <a:ea typeface="Times New Roman"/>
                <a:cs typeface="Times New Roman"/>
                <a:sym typeface="Times New Roman"/>
              </a:rPr>
              <a:t>él le</a:t>
            </a:r>
            <a:r>
              <a:rPr lang="en" sz="1700">
                <a:solidFill>
                  <a:schemeClr val="dk1"/>
                </a:solidFill>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gusta _______________________</a:t>
            </a:r>
            <a:r>
              <a:rPr lang="en" sz="1700">
                <a:solidFill>
                  <a:schemeClr val="dk1"/>
                </a:solidFill>
                <a:latin typeface="Times New Roman"/>
                <a:ea typeface="Times New Roman"/>
                <a:cs typeface="Times New Roman"/>
                <a:sym typeface="Times New Roman"/>
              </a:rPr>
              <a:t>. (likes)</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Carcel		                                c.)  Malo Democracia</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Pelo Castano                                d.) Democracia</a:t>
            </a:r>
            <a:endParaRPr sz="1700">
              <a:solidFill>
                <a:schemeClr val="dk1"/>
              </a:solidFill>
              <a:latin typeface="Times New Roman"/>
              <a:ea typeface="Times New Roman"/>
              <a:cs typeface="Times New Roman"/>
              <a:sym typeface="Times New Roman"/>
            </a:endParaRPr>
          </a:p>
          <a:p>
            <a:pPr indent="-457200" lvl="0" marL="457200" rtl="0" algn="l">
              <a:lnSpc>
                <a:spcPct val="107916"/>
              </a:lnSpc>
              <a:spcBef>
                <a:spcPts val="800"/>
              </a:spcBef>
              <a:spcAft>
                <a:spcPts val="0"/>
              </a:spcAft>
              <a:buNone/>
            </a:pPr>
            <a:r>
              <a:t/>
            </a:r>
            <a:endParaRPr sz="1700">
              <a:solidFill>
                <a:schemeClr val="dk1"/>
              </a:solidFill>
              <a:latin typeface="Times New Roman"/>
              <a:ea typeface="Times New Roman"/>
              <a:cs typeface="Times New Roman"/>
              <a:sym typeface="Times New Roman"/>
            </a:endParaRPr>
          </a:p>
          <a:p>
            <a:pPr indent="-336550" lvl="0" marL="457200" rtl="0" algn="l">
              <a:lnSpc>
                <a:spcPct val="107916"/>
              </a:lnSpc>
              <a:spcBef>
                <a:spcPts val="80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 </a:t>
            </a:r>
            <a:r>
              <a:rPr lang="en" sz="1700">
                <a:solidFill>
                  <a:schemeClr val="dk1"/>
                </a:solidFill>
                <a:latin typeface="Times New Roman"/>
                <a:ea typeface="Times New Roman"/>
                <a:cs typeface="Times New Roman"/>
                <a:sym typeface="Times New Roman"/>
              </a:rPr>
              <a:t>él no</a:t>
            </a:r>
            <a:r>
              <a:rPr lang="en" sz="1700">
                <a:solidFill>
                  <a:schemeClr val="dk1"/>
                </a:solidFill>
                <a:latin typeface="Times New Roman"/>
                <a:ea typeface="Times New Roman"/>
                <a:cs typeface="Times New Roman"/>
                <a:sym typeface="Times New Roman"/>
              </a:rPr>
              <a:t> le gusta _______________________. (dislikes)</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Carcel				         c.) Uruguay</a:t>
            </a:r>
            <a:endParaRPr sz="1700">
              <a:solidFill>
                <a:schemeClr val="dk1"/>
              </a:solidFill>
              <a:latin typeface="Times New Roman"/>
              <a:ea typeface="Times New Roman"/>
              <a:cs typeface="Times New Roman"/>
              <a:sym typeface="Times New Roman"/>
            </a:endParaRPr>
          </a:p>
          <a:p>
            <a:pPr indent="-336550" lvl="0" marL="685800" rtl="0" algn="l">
              <a:lnSpc>
                <a:spcPct val="107916"/>
              </a:lnSpc>
              <a:spcBef>
                <a:spcPts val="0"/>
              </a:spcBef>
              <a:spcAft>
                <a:spcPts val="0"/>
              </a:spcAft>
              <a:buClr>
                <a:schemeClr val="dk1"/>
              </a:buClr>
              <a:buSzPts val="1700"/>
              <a:buFont typeface="Times New Roman"/>
              <a:buAutoNum type="alphaLcPeriod"/>
            </a:pPr>
            <a:r>
              <a:rPr lang="en" sz="1700">
                <a:solidFill>
                  <a:schemeClr val="dk1"/>
                </a:solidFill>
                <a:latin typeface="Times New Roman"/>
                <a:ea typeface="Times New Roman"/>
                <a:cs typeface="Times New Roman"/>
                <a:sym typeface="Times New Roman"/>
              </a:rPr>
              <a:t>Raton’s           			d.) Beber</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 preguntas para la clase #s 4-5</a:t>
            </a:r>
            <a:endParaRPr/>
          </a:p>
        </p:txBody>
      </p:sp>
      <p:sp>
        <p:nvSpPr>
          <p:cNvPr id="145" name="Google Shape;145;p26"/>
          <p:cNvSpPr txBox="1"/>
          <p:nvPr>
            <p:ph idx="1" type="body"/>
          </p:nvPr>
        </p:nvSpPr>
        <p:spPr>
          <a:xfrm>
            <a:off x="311700" y="1228675"/>
            <a:ext cx="8721600" cy="3770400"/>
          </a:xfrm>
          <a:prstGeom prst="rect">
            <a:avLst/>
          </a:prstGeom>
        </p:spPr>
        <p:txBody>
          <a:bodyPr anchorCtr="0" anchor="t" bIns="91425" lIns="91425" spcFirstLastPara="1" rIns="91425" wrap="square" tIns="91425">
            <a:normAutofit/>
          </a:bodyPr>
          <a:lstStyle/>
          <a:p>
            <a:pPr indent="0" lvl="0" marL="457200" rtl="0" algn="l">
              <a:lnSpc>
                <a:spcPct val="107916"/>
              </a:lnSpc>
              <a:spcBef>
                <a:spcPts val="0"/>
              </a:spcBef>
              <a:spcAft>
                <a:spcPts val="0"/>
              </a:spcAft>
              <a:buNone/>
            </a:pPr>
            <a:r>
              <a:rPr lang="en" sz="1700">
                <a:solidFill>
                  <a:srgbClr val="000000"/>
                </a:solidFill>
                <a:latin typeface="Calibri"/>
                <a:ea typeface="Calibri"/>
                <a:cs typeface="Calibri"/>
                <a:sym typeface="Calibri"/>
              </a:rPr>
              <a:t>4. José </a:t>
            </a:r>
            <a:r>
              <a:rPr lang="en" sz="1700">
                <a:solidFill>
                  <a:srgbClr val="000000"/>
                </a:solidFill>
                <a:latin typeface="Calibri"/>
                <a:ea typeface="Calibri"/>
                <a:cs typeface="Calibri"/>
                <a:sym typeface="Calibri"/>
              </a:rPr>
              <a:t>Música</a:t>
            </a:r>
            <a:r>
              <a:rPr lang="en" sz="1700">
                <a:solidFill>
                  <a:srgbClr val="000000"/>
                </a:solidFill>
                <a:latin typeface="Calibri"/>
                <a:ea typeface="Calibri"/>
                <a:cs typeface="Calibri"/>
                <a:sym typeface="Calibri"/>
              </a:rPr>
              <a:t> es ____________________________. (personality description)</a:t>
            </a:r>
            <a:endParaRPr sz="1700">
              <a:solidFill>
                <a:srgbClr val="000000"/>
              </a:solidFill>
              <a:latin typeface="Calibri"/>
              <a:ea typeface="Calibri"/>
              <a:cs typeface="Calibri"/>
              <a:sym typeface="Calibri"/>
            </a:endParaRPr>
          </a:p>
          <a:p>
            <a:pPr indent="-336550" lvl="0" marL="685800" rtl="0" algn="l">
              <a:lnSpc>
                <a:spcPct val="107916"/>
              </a:lnSpc>
              <a:spcBef>
                <a:spcPts val="0"/>
              </a:spcBef>
              <a:spcAft>
                <a:spcPts val="0"/>
              </a:spcAft>
              <a:buClr>
                <a:srgbClr val="000000"/>
              </a:buClr>
              <a:buSzPts val="1700"/>
              <a:buFont typeface="Calibri"/>
              <a:buAutoNum type="alphaLcPeriod"/>
            </a:pPr>
            <a:r>
              <a:rPr lang="en" sz="1700">
                <a:solidFill>
                  <a:srgbClr val="000000"/>
                </a:solidFill>
                <a:latin typeface="Calibri"/>
                <a:ea typeface="Calibri"/>
                <a:cs typeface="Calibri"/>
                <a:sym typeface="Calibri"/>
              </a:rPr>
              <a:t>Enojado					c.) Aburrido</a:t>
            </a:r>
            <a:endParaRPr sz="1700">
              <a:solidFill>
                <a:srgbClr val="000000"/>
              </a:solidFill>
              <a:latin typeface="Calibri"/>
              <a:ea typeface="Calibri"/>
              <a:cs typeface="Calibri"/>
              <a:sym typeface="Calibri"/>
            </a:endParaRPr>
          </a:p>
          <a:p>
            <a:pPr indent="-336550" lvl="0" marL="685800" rtl="0" algn="l">
              <a:lnSpc>
                <a:spcPct val="107916"/>
              </a:lnSpc>
              <a:spcBef>
                <a:spcPts val="0"/>
              </a:spcBef>
              <a:spcAft>
                <a:spcPts val="0"/>
              </a:spcAft>
              <a:buClr>
                <a:srgbClr val="000000"/>
              </a:buClr>
              <a:buSzPts val="1700"/>
              <a:buFont typeface="Calibri"/>
              <a:buAutoNum type="alphaLcPeriod"/>
            </a:pPr>
            <a:r>
              <a:rPr lang="en" sz="1700">
                <a:solidFill>
                  <a:srgbClr val="000000"/>
                </a:solidFill>
                <a:latin typeface="Calibri"/>
                <a:ea typeface="Calibri"/>
                <a:cs typeface="Calibri"/>
                <a:sym typeface="Calibri"/>
              </a:rPr>
              <a:t>Contento					d.) Triste</a:t>
            </a:r>
            <a:endParaRPr sz="1700">
              <a:solidFill>
                <a:srgbClr val="000000"/>
              </a:solidFill>
              <a:latin typeface="Calibri"/>
              <a:ea typeface="Calibri"/>
              <a:cs typeface="Calibri"/>
              <a:sym typeface="Calibri"/>
            </a:endParaRPr>
          </a:p>
          <a:p>
            <a:pPr indent="-457200" lvl="0" marL="457200" rtl="0" algn="l">
              <a:lnSpc>
                <a:spcPct val="107916"/>
              </a:lnSpc>
              <a:spcBef>
                <a:spcPts val="800"/>
              </a:spcBef>
              <a:spcAft>
                <a:spcPts val="0"/>
              </a:spcAft>
              <a:buNone/>
            </a:pPr>
            <a:r>
              <a:t/>
            </a:r>
            <a:endParaRPr sz="1700">
              <a:solidFill>
                <a:srgbClr val="000000"/>
              </a:solidFill>
              <a:latin typeface="Calibri"/>
              <a:ea typeface="Calibri"/>
              <a:cs typeface="Calibri"/>
              <a:sym typeface="Calibri"/>
            </a:endParaRPr>
          </a:p>
          <a:p>
            <a:pPr indent="0" lvl="0" marL="457200" rtl="0" algn="l">
              <a:lnSpc>
                <a:spcPct val="107916"/>
              </a:lnSpc>
              <a:spcBef>
                <a:spcPts val="800"/>
              </a:spcBef>
              <a:spcAft>
                <a:spcPts val="0"/>
              </a:spcAft>
              <a:buNone/>
            </a:pPr>
            <a:r>
              <a:rPr lang="en" sz="1700">
                <a:solidFill>
                  <a:srgbClr val="000000"/>
                </a:solidFill>
                <a:latin typeface="Calibri"/>
                <a:ea typeface="Calibri"/>
                <a:cs typeface="Calibri"/>
                <a:sym typeface="Calibri"/>
              </a:rPr>
              <a:t>5. José </a:t>
            </a:r>
            <a:r>
              <a:rPr lang="en" sz="1700">
                <a:solidFill>
                  <a:srgbClr val="000000"/>
                </a:solidFill>
                <a:latin typeface="Calibri"/>
                <a:ea typeface="Calibri"/>
                <a:cs typeface="Calibri"/>
                <a:sym typeface="Calibri"/>
              </a:rPr>
              <a:t>Música</a:t>
            </a:r>
            <a:r>
              <a:rPr lang="en" sz="1700">
                <a:solidFill>
                  <a:srgbClr val="000000"/>
                </a:solidFill>
                <a:latin typeface="Calibri"/>
                <a:ea typeface="Calibri"/>
                <a:cs typeface="Calibri"/>
                <a:sym typeface="Calibri"/>
              </a:rPr>
              <a:t> es/tiene ____________________________. (physical description)</a:t>
            </a:r>
            <a:endParaRPr sz="17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rPr lang="en" sz="1700">
                <a:solidFill>
                  <a:srgbClr val="000000"/>
                </a:solidFill>
                <a:latin typeface="Calibri"/>
                <a:ea typeface="Calibri"/>
                <a:cs typeface="Calibri"/>
                <a:sym typeface="Calibri"/>
              </a:rPr>
              <a:t>a.) Entrar			c.) Viejo</a:t>
            </a:r>
            <a:endParaRPr sz="1700">
              <a:solidFill>
                <a:srgbClr val="000000"/>
              </a:solidFill>
              <a:latin typeface="Calibri"/>
              <a:ea typeface="Calibri"/>
              <a:cs typeface="Calibri"/>
              <a:sym typeface="Calibri"/>
            </a:endParaRPr>
          </a:p>
          <a:p>
            <a:pPr indent="0" lvl="0" marL="685800" rtl="0" algn="l">
              <a:lnSpc>
                <a:spcPct val="107916"/>
              </a:lnSpc>
              <a:spcBef>
                <a:spcPts val="0"/>
              </a:spcBef>
              <a:spcAft>
                <a:spcPts val="0"/>
              </a:spcAft>
              <a:buNone/>
            </a:pPr>
            <a:r>
              <a:rPr lang="en" sz="1700">
                <a:solidFill>
                  <a:srgbClr val="000000"/>
                </a:solidFill>
                <a:latin typeface="Calibri"/>
                <a:ea typeface="Calibri"/>
                <a:cs typeface="Calibri"/>
                <a:sym typeface="Calibri"/>
              </a:rPr>
              <a:t>b.) Fisico			d.) Gato</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0" y="6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solidFill>
                  <a:srgbClr val="0000FF"/>
                </a:solidFill>
                <a:latin typeface="Lobster"/>
                <a:ea typeface="Lobster"/>
                <a:cs typeface="Lobster"/>
                <a:sym typeface="Lobster"/>
              </a:rPr>
              <a:t>Works cited</a:t>
            </a:r>
            <a:endParaRPr b="1">
              <a:solidFill>
                <a:srgbClr val="0000FF"/>
              </a:solidFill>
              <a:latin typeface="Lobster"/>
              <a:ea typeface="Lobster"/>
              <a:cs typeface="Lobster"/>
              <a:sym typeface="Lobster"/>
            </a:endParaRPr>
          </a:p>
        </p:txBody>
      </p:sp>
      <p:sp>
        <p:nvSpPr>
          <p:cNvPr id="151" name="Google Shape;151;p27"/>
          <p:cNvSpPr txBox="1"/>
          <p:nvPr>
            <p:ph idx="1" type="body"/>
          </p:nvPr>
        </p:nvSpPr>
        <p:spPr>
          <a:xfrm>
            <a:off x="0" y="636150"/>
            <a:ext cx="9144000" cy="450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600" u="sng">
                <a:solidFill>
                  <a:schemeClr val="hlink"/>
                </a:solidFill>
                <a:hlinkClick r:id="rId3"/>
              </a:rPr>
              <a:t>https://www.britannica.com/biography/Jose-Mujica</a:t>
            </a:r>
            <a:endParaRPr sz="7600"/>
          </a:p>
          <a:p>
            <a:pPr indent="0" lvl="0" marL="0" rtl="0" algn="l">
              <a:spcBef>
                <a:spcPts val="1200"/>
              </a:spcBef>
              <a:spcAft>
                <a:spcPts val="0"/>
              </a:spcAft>
              <a:buNone/>
            </a:pPr>
            <a:r>
              <a:rPr lang="en" sz="7600" u="sng">
                <a:solidFill>
                  <a:schemeClr val="hlink"/>
                </a:solidFill>
                <a:hlinkClick r:id="rId4"/>
              </a:rPr>
              <a:t>https://www.wordreference.com/</a:t>
            </a:r>
            <a:endParaRPr sz="7600"/>
          </a:p>
          <a:p>
            <a:pPr indent="0" lvl="0" marL="0" rtl="0" algn="l">
              <a:spcBef>
                <a:spcPts val="1200"/>
              </a:spcBef>
              <a:spcAft>
                <a:spcPts val="0"/>
              </a:spcAft>
              <a:buNone/>
            </a:pPr>
            <a:r>
              <a:rPr lang="en" sz="7600" u="sng">
                <a:solidFill>
                  <a:schemeClr val="hlink"/>
                </a:solidFill>
                <a:hlinkClick r:id="rId5"/>
              </a:rPr>
              <a:t>https://www.britannica.com/place/Uruguay</a:t>
            </a:r>
            <a:endParaRPr sz="7600"/>
          </a:p>
          <a:p>
            <a:pPr indent="0" lvl="0" marL="0" rtl="0" algn="l">
              <a:spcBef>
                <a:spcPts val="1200"/>
              </a:spcBef>
              <a:spcAft>
                <a:spcPts val="0"/>
              </a:spcAft>
              <a:buNone/>
            </a:pPr>
            <a:r>
              <a:rPr lang="en" sz="7600" u="sng">
                <a:solidFill>
                  <a:schemeClr val="hlink"/>
                </a:solidFill>
                <a:hlinkClick r:id="rId6"/>
              </a:rPr>
              <a:t>https://www.theguardian.com/world/2014/may/27/jose-mujica-uruguay-maverick-president</a:t>
            </a:r>
            <a:endParaRPr sz="7600"/>
          </a:p>
          <a:p>
            <a:pPr indent="0" lvl="0" marL="0" rtl="0" algn="l">
              <a:spcBef>
                <a:spcPts val="1200"/>
              </a:spcBef>
              <a:spcAft>
                <a:spcPts val="0"/>
              </a:spcAft>
              <a:buNone/>
            </a:pPr>
            <a:r>
              <a:rPr lang="en" sz="7600" u="sng">
                <a:solidFill>
                  <a:schemeClr val="hlink"/>
                </a:solidFill>
                <a:hlinkClick r:id="rId7"/>
              </a:rPr>
              <a:t>https://www.nytimes.com/2021/08/03/books/review/president-frog-carolina-de-robertis.html</a:t>
            </a:r>
            <a:endParaRPr sz="7600"/>
          </a:p>
          <a:p>
            <a:pPr indent="0" lvl="0" marL="0" rtl="0" algn="l">
              <a:spcBef>
                <a:spcPts val="1200"/>
              </a:spcBef>
              <a:spcAft>
                <a:spcPts val="0"/>
              </a:spcAft>
              <a:buNone/>
            </a:pPr>
            <a:r>
              <a:rPr lang="en" sz="7600" u="sng">
                <a:solidFill>
                  <a:schemeClr val="hlink"/>
                </a:solidFill>
                <a:hlinkClick r:id="rId8"/>
              </a:rPr>
              <a:t>https://www.aljazeera.com/program/talk-to-al-jazeera/2022/6/4/jose-mujica-the-world-according-to-the-humblest-of-leaders</a:t>
            </a:r>
            <a:endParaRPr sz="7600"/>
          </a:p>
          <a:p>
            <a:pPr indent="0" lvl="0" marL="0" rtl="0" algn="l">
              <a:spcBef>
                <a:spcPts val="1200"/>
              </a:spcBef>
              <a:spcAft>
                <a:spcPts val="0"/>
              </a:spcAft>
              <a:buNone/>
            </a:pPr>
            <a:r>
              <a:rPr lang="en" sz="7600" u="sng">
                <a:solidFill>
                  <a:schemeClr val="hlink"/>
                </a:solidFill>
                <a:hlinkClick r:id="rId9"/>
              </a:rPr>
              <a:t>https://youtu.be/cCEgcd7G9Bg</a:t>
            </a:r>
            <a:endParaRPr sz="7600"/>
          </a:p>
          <a:p>
            <a:pPr indent="0" lvl="0" marL="0" rtl="0" algn="l">
              <a:spcBef>
                <a:spcPts val="1200"/>
              </a:spcBef>
              <a:spcAft>
                <a:spcPts val="0"/>
              </a:spcAft>
              <a:buNone/>
            </a:pPr>
            <a:r>
              <a:rPr lang="en" sz="7600" u="sng">
                <a:solidFill>
                  <a:schemeClr val="hlink"/>
                </a:solidFill>
                <a:hlinkClick r:id="rId10"/>
              </a:rPr>
              <a:t>https://elevatesociety.com/jose-mujica/</a:t>
            </a:r>
            <a:endParaRPr sz="7600"/>
          </a:p>
          <a:p>
            <a:pPr indent="0" lvl="0" marL="0" rtl="0" algn="l">
              <a:spcBef>
                <a:spcPts val="1200"/>
              </a:spcBef>
              <a:spcAft>
                <a:spcPts val="0"/>
              </a:spcAft>
              <a:buNone/>
            </a:pPr>
            <a:r>
              <a:t/>
            </a:r>
            <a:endParaRPr sz="7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0" y="63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b="1" lang="en">
                <a:solidFill>
                  <a:srgbClr val="0000FF"/>
                </a:solidFill>
                <a:latin typeface="Lobster"/>
                <a:ea typeface="Lobster"/>
                <a:cs typeface="Lobster"/>
                <a:sym typeface="Lobster"/>
              </a:rPr>
              <a:t>Works cited continued</a:t>
            </a:r>
            <a:endParaRPr b="1">
              <a:solidFill>
                <a:srgbClr val="0000FF"/>
              </a:solidFill>
              <a:latin typeface="Lobster"/>
              <a:ea typeface="Lobster"/>
              <a:cs typeface="Lobster"/>
              <a:sym typeface="Lobster"/>
            </a:endParaRPr>
          </a:p>
        </p:txBody>
      </p:sp>
      <p:sp>
        <p:nvSpPr>
          <p:cNvPr id="157" name="Google Shape;157;p28"/>
          <p:cNvSpPr txBox="1"/>
          <p:nvPr>
            <p:ph idx="1" type="body"/>
          </p:nvPr>
        </p:nvSpPr>
        <p:spPr>
          <a:xfrm>
            <a:off x="0" y="636150"/>
            <a:ext cx="9144000" cy="450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350" u="sng">
                <a:solidFill>
                  <a:schemeClr val="hlink"/>
                </a:solidFill>
                <a:hlinkClick r:id="rId3"/>
              </a:rPr>
              <a:t>https://capitalandmain.com/morning-former-uruguayan-president-jose-mujica</a:t>
            </a:r>
            <a:endParaRPr sz="7350"/>
          </a:p>
          <a:p>
            <a:pPr indent="0" lvl="0" marL="0" rtl="0" algn="l">
              <a:spcBef>
                <a:spcPts val="1200"/>
              </a:spcBef>
              <a:spcAft>
                <a:spcPts val="0"/>
              </a:spcAft>
              <a:buNone/>
            </a:pPr>
            <a:r>
              <a:rPr lang="en" sz="7350" u="sng">
                <a:solidFill>
                  <a:schemeClr val="hlink"/>
                </a:solidFill>
                <a:hlinkClick r:id="rId4"/>
              </a:rPr>
              <a:t>https://www.britannica.com/topic/Tupamaro</a:t>
            </a:r>
            <a:endParaRPr sz="7350"/>
          </a:p>
          <a:p>
            <a:pPr indent="0" lvl="0" marL="0" rtl="0" algn="l">
              <a:spcBef>
                <a:spcPts val="1200"/>
              </a:spcBef>
              <a:spcAft>
                <a:spcPts val="0"/>
              </a:spcAft>
              <a:buNone/>
            </a:pPr>
            <a:r>
              <a:rPr lang="en" sz="7350" u="sng">
                <a:solidFill>
                  <a:schemeClr val="hlink"/>
                </a:solidFill>
                <a:hlinkClick r:id="rId5"/>
              </a:rPr>
              <a:t>https://www.americasquarterly.org/article/why-uruguayans-are-also-in-the-streets/</a:t>
            </a:r>
            <a:endParaRPr sz="7350"/>
          </a:p>
          <a:p>
            <a:pPr indent="0" lvl="0" marL="0" rtl="0" algn="l">
              <a:spcBef>
                <a:spcPts val="1200"/>
              </a:spcBef>
              <a:spcAft>
                <a:spcPts val="0"/>
              </a:spcAft>
              <a:buNone/>
            </a:pPr>
            <a:r>
              <a:rPr lang="en" sz="7200" u="sng">
                <a:solidFill>
                  <a:schemeClr val="hlink"/>
                </a:solidFill>
                <a:hlinkClick r:id="rId6"/>
              </a:rPr>
              <a:t>https://www.urban.org/urban-wire/prisons-are-traumatizing-it-possible-reduce-some-their-harm</a:t>
            </a:r>
            <a:endParaRPr sz="7200">
              <a:solidFill>
                <a:srgbClr val="FF0000"/>
              </a:solidFill>
            </a:endParaRPr>
          </a:p>
          <a:p>
            <a:pPr indent="0" lvl="0" marL="0" rtl="0" algn="l">
              <a:spcBef>
                <a:spcPts val="1200"/>
              </a:spcBef>
              <a:spcAft>
                <a:spcPts val="0"/>
              </a:spcAft>
              <a:buNone/>
            </a:pPr>
            <a:r>
              <a:rPr lang="en" sz="7200" u="sng">
                <a:solidFill>
                  <a:schemeClr val="hlink"/>
                </a:solidFill>
                <a:hlinkClick r:id="rId7"/>
              </a:rPr>
              <a:t>https://ng.opera.news/ng/en/travel/4c87a4263325acb258237e58e7e836b1</a:t>
            </a:r>
            <a:endParaRPr sz="7200">
              <a:solidFill>
                <a:srgbClr val="FF0000"/>
              </a:solidFill>
            </a:endParaRPr>
          </a:p>
          <a:p>
            <a:pPr indent="0" lvl="0" marL="0" rtl="0" algn="l">
              <a:spcBef>
                <a:spcPts val="1200"/>
              </a:spcBef>
              <a:spcAft>
                <a:spcPts val="0"/>
              </a:spcAft>
              <a:buNone/>
            </a:pPr>
            <a:r>
              <a:rPr lang="en" sz="7200" u="sng">
                <a:solidFill>
                  <a:schemeClr val="hlink"/>
                </a:solidFill>
                <a:hlinkClick r:id="rId8"/>
              </a:rPr>
              <a:t>https://traveltriangle.com/blog/best-places-to-visit-in-uruguay/</a:t>
            </a:r>
            <a:endParaRPr sz="7200">
              <a:solidFill>
                <a:srgbClr val="FF0000"/>
              </a:solidFill>
            </a:endParaRPr>
          </a:p>
          <a:p>
            <a:pPr indent="0" lvl="0" marL="0" rtl="0" algn="l">
              <a:spcBef>
                <a:spcPts val="1200"/>
              </a:spcBef>
              <a:spcAft>
                <a:spcPts val="0"/>
              </a:spcAft>
              <a:buNone/>
            </a:pPr>
            <a:r>
              <a:t/>
            </a:r>
            <a:endParaRPr sz="7200">
              <a:solidFill>
                <a:srgbClr val="FF0000"/>
              </a:solidFill>
            </a:endParaRPr>
          </a:p>
          <a:p>
            <a:pPr indent="0" lvl="0" marL="0" rtl="0" algn="l">
              <a:spcBef>
                <a:spcPts val="1200"/>
              </a:spcBef>
              <a:spcAft>
                <a:spcPts val="0"/>
              </a:spcAft>
              <a:buNone/>
            </a:pPr>
            <a:r>
              <a:t/>
            </a:r>
            <a:endParaRPr sz="7200">
              <a:solidFill>
                <a:srgbClr val="FF0000"/>
              </a:solidFill>
            </a:endParaRPr>
          </a:p>
          <a:p>
            <a:pPr indent="0" lvl="0" marL="0" rtl="0" algn="l">
              <a:spcBef>
                <a:spcPts val="1200"/>
              </a:spcBef>
              <a:spcAft>
                <a:spcPts val="0"/>
              </a:spcAft>
              <a:buNone/>
            </a:pPr>
            <a:r>
              <a:t/>
            </a:r>
            <a:endParaRPr sz="7200">
              <a:solidFill>
                <a:srgbClr val="FF0000"/>
              </a:solidFill>
              <a:latin typeface="Lobster"/>
              <a:ea typeface="Lobster"/>
              <a:cs typeface="Lobster"/>
              <a:sym typeface="Lobster"/>
            </a:endParaRPr>
          </a:p>
          <a:p>
            <a:pPr indent="0" lvl="0" marL="0" rtl="0" algn="l">
              <a:spcBef>
                <a:spcPts val="1200"/>
              </a:spcBef>
              <a:spcAft>
                <a:spcPts val="0"/>
              </a:spcAft>
              <a:buNone/>
            </a:pPr>
            <a:r>
              <a:t/>
            </a:r>
            <a:endParaRPr sz="3200"/>
          </a:p>
          <a:p>
            <a:pPr indent="0" lvl="0" marL="0" rtl="0" algn="l">
              <a:spcBef>
                <a:spcPts val="1200"/>
              </a:spcBef>
              <a:spcAft>
                <a:spcPts val="0"/>
              </a:spcAft>
              <a:buNone/>
            </a:pPr>
            <a:r>
              <a:t/>
            </a:r>
            <a:endParaRPr sz="7600"/>
          </a:p>
          <a:p>
            <a:pPr indent="0" lvl="0" marL="0" rtl="0" algn="l">
              <a:spcBef>
                <a:spcPts val="1200"/>
              </a:spcBef>
              <a:spcAft>
                <a:spcPts val="0"/>
              </a:spcAft>
              <a:buNone/>
            </a:pPr>
            <a:r>
              <a:t/>
            </a:r>
            <a:endParaRPr sz="7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20">
                <a:solidFill>
                  <a:schemeClr val="dk2"/>
                </a:solidFill>
                <a:latin typeface="Lobster"/>
                <a:ea typeface="Lobster"/>
                <a:cs typeface="Lobster"/>
                <a:sym typeface="Lobster"/>
              </a:rPr>
              <a:t>¿Cómo</a:t>
            </a:r>
            <a:r>
              <a:rPr lang="en" sz="3620">
                <a:solidFill>
                  <a:schemeClr val="dk2"/>
                </a:solidFill>
                <a:latin typeface="Lobster"/>
                <a:ea typeface="Lobster"/>
                <a:cs typeface="Lobster"/>
                <a:sym typeface="Lobster"/>
              </a:rPr>
              <a:t> se llama y de </a:t>
            </a:r>
            <a:r>
              <a:rPr lang="en" sz="3620">
                <a:solidFill>
                  <a:schemeClr val="dk2"/>
                </a:solidFill>
                <a:latin typeface="Lobster"/>
                <a:ea typeface="Lobster"/>
                <a:cs typeface="Lobster"/>
                <a:sym typeface="Lobster"/>
              </a:rPr>
              <a:t>dónde</a:t>
            </a:r>
            <a:r>
              <a:rPr lang="en" sz="3620">
                <a:solidFill>
                  <a:schemeClr val="dk2"/>
                </a:solidFill>
                <a:latin typeface="Lobster"/>
                <a:ea typeface="Lobster"/>
                <a:cs typeface="Lobster"/>
                <a:sym typeface="Lobster"/>
              </a:rPr>
              <a:t> es?</a:t>
            </a:r>
            <a:endParaRPr sz="4920">
              <a:solidFill>
                <a:schemeClr val="dk2"/>
              </a:solidFill>
              <a:latin typeface="Lobster"/>
              <a:ea typeface="Lobster"/>
              <a:cs typeface="Lobster"/>
              <a:sym typeface="Lobster"/>
            </a:endParaRPr>
          </a:p>
        </p:txBody>
      </p:sp>
      <p:sp>
        <p:nvSpPr>
          <p:cNvPr id="66" name="Google Shape;66;p14"/>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rgbClr val="0B5394"/>
                </a:solidFill>
                <a:highlight>
                  <a:srgbClr val="FFFFFF"/>
                </a:highlight>
                <a:latin typeface="Lobster"/>
                <a:ea typeface="Lobster"/>
                <a:cs typeface="Lobster"/>
                <a:sym typeface="Lobster"/>
              </a:rPr>
              <a:t>El </a:t>
            </a:r>
            <a:r>
              <a:rPr lang="en" sz="2300">
                <a:solidFill>
                  <a:srgbClr val="0B5394"/>
                </a:solidFill>
                <a:highlight>
                  <a:srgbClr val="FFFFFF"/>
                </a:highlight>
                <a:latin typeface="Lobster"/>
                <a:ea typeface="Lobster"/>
                <a:cs typeface="Lobster"/>
                <a:sym typeface="Lobster"/>
              </a:rPr>
              <a:t>Nombre es</a:t>
            </a:r>
            <a:r>
              <a:rPr lang="en" sz="2300">
                <a:solidFill>
                  <a:srgbClr val="0B5394"/>
                </a:solidFill>
                <a:highlight>
                  <a:srgbClr val="FFFFFF"/>
                </a:highlight>
                <a:latin typeface="Lobster"/>
                <a:ea typeface="Lobster"/>
                <a:cs typeface="Lobster"/>
                <a:sym typeface="Lobster"/>
              </a:rPr>
              <a:t>: José Alberto Mujica Cordano</a:t>
            </a:r>
            <a:endParaRPr sz="2300">
              <a:solidFill>
                <a:srgbClr val="0B5394"/>
              </a:solidFill>
              <a:highlight>
                <a:srgbClr val="FFFFFF"/>
              </a:highlight>
              <a:latin typeface="Lobster"/>
              <a:ea typeface="Lobster"/>
              <a:cs typeface="Lobster"/>
              <a:sym typeface="Lobster"/>
            </a:endParaRPr>
          </a:p>
          <a:p>
            <a:pPr indent="0" lvl="0" marL="0" rtl="0" algn="l">
              <a:spcBef>
                <a:spcPts val="1200"/>
              </a:spcBef>
              <a:spcAft>
                <a:spcPts val="0"/>
              </a:spcAft>
              <a:buNone/>
            </a:pPr>
            <a:r>
              <a:rPr lang="en" sz="2300">
                <a:solidFill>
                  <a:srgbClr val="0B5394"/>
                </a:solidFill>
                <a:highlight>
                  <a:srgbClr val="FFFFFF"/>
                </a:highlight>
                <a:latin typeface="Lobster"/>
                <a:ea typeface="Lobster"/>
                <a:cs typeface="Lobster"/>
                <a:sym typeface="Lobster"/>
              </a:rPr>
              <a:t>El es Desde: </a:t>
            </a:r>
            <a:r>
              <a:rPr lang="en" sz="2300">
                <a:solidFill>
                  <a:srgbClr val="0B5394"/>
                </a:solidFill>
                <a:latin typeface="Lobster"/>
                <a:ea typeface="Lobster"/>
                <a:cs typeface="Lobster"/>
                <a:sym typeface="Lobster"/>
              </a:rPr>
              <a:t>Montevideo Uruguay </a:t>
            </a:r>
            <a:endParaRPr sz="2400">
              <a:solidFill>
                <a:srgbClr val="0B5394"/>
              </a:solidFill>
              <a:highlight>
                <a:srgbClr val="FFFFFF"/>
              </a:highlight>
              <a:latin typeface="Lobster"/>
              <a:ea typeface="Lobster"/>
              <a:cs typeface="Lobster"/>
              <a:sym typeface="Lobster"/>
            </a:endParaRPr>
          </a:p>
          <a:p>
            <a:pPr indent="0" lvl="0" marL="0" rtl="0" algn="l">
              <a:spcBef>
                <a:spcPts val="1200"/>
              </a:spcBef>
              <a:spcAft>
                <a:spcPts val="0"/>
              </a:spcAft>
              <a:buNone/>
            </a:pPr>
            <a:r>
              <a:t/>
            </a:r>
            <a:endParaRPr sz="2300">
              <a:solidFill>
                <a:srgbClr val="0B5394"/>
              </a:solidFill>
              <a:highlight>
                <a:srgbClr val="FFFFFF"/>
              </a:highlight>
              <a:latin typeface="Lobster"/>
              <a:ea typeface="Lobster"/>
              <a:cs typeface="Lobster"/>
              <a:sym typeface="Lobster"/>
            </a:endParaRPr>
          </a:p>
          <a:p>
            <a:pPr indent="0" lvl="0" marL="0" rtl="0" algn="l">
              <a:spcBef>
                <a:spcPts val="1200"/>
              </a:spcBef>
              <a:spcAft>
                <a:spcPts val="0"/>
              </a:spcAft>
              <a:buNone/>
            </a:pPr>
            <a:r>
              <a:t/>
            </a:r>
            <a:endParaRPr sz="2300">
              <a:solidFill>
                <a:srgbClr val="1A1A1A"/>
              </a:solidFill>
              <a:highlight>
                <a:srgbClr val="FFFFFF"/>
              </a:highlight>
              <a:latin typeface="Lobster"/>
              <a:ea typeface="Lobster"/>
              <a:cs typeface="Lobster"/>
              <a:sym typeface="Lobste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4">
            <a:alphaModFix/>
          </a:blip>
          <a:stretch>
            <a:fillRect/>
          </a:stretch>
        </p:blipFill>
        <p:spPr>
          <a:xfrm>
            <a:off x="5257300" y="1543950"/>
            <a:ext cx="3330800" cy="3416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35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020">
                <a:solidFill>
                  <a:srgbClr val="0000FF"/>
                </a:solidFill>
                <a:latin typeface="Lobster"/>
                <a:ea typeface="Lobster"/>
                <a:cs typeface="Lobster"/>
                <a:sym typeface="Lobster"/>
              </a:rPr>
              <a:t>                              </a:t>
            </a:r>
            <a:r>
              <a:rPr b="1" lang="en" sz="3020">
                <a:solidFill>
                  <a:srgbClr val="0000FF"/>
                </a:solidFill>
                <a:latin typeface="Lobster"/>
                <a:ea typeface="Lobster"/>
                <a:cs typeface="Lobster"/>
                <a:sym typeface="Lobster"/>
              </a:rPr>
              <a:t>What José Mujica he is known for</a:t>
            </a:r>
            <a:endParaRPr b="1" sz="3020">
              <a:solidFill>
                <a:srgbClr val="0000FF"/>
              </a:solidFill>
              <a:latin typeface="Lobster"/>
              <a:ea typeface="Lobster"/>
              <a:cs typeface="Lobster"/>
              <a:sym typeface="Lobster"/>
            </a:endParaRPr>
          </a:p>
        </p:txBody>
      </p:sp>
      <p:sp>
        <p:nvSpPr>
          <p:cNvPr id="73" name="Google Shape;73;p15"/>
          <p:cNvSpPr txBox="1"/>
          <p:nvPr>
            <p:ph idx="1" type="body"/>
          </p:nvPr>
        </p:nvSpPr>
        <p:spPr>
          <a:xfrm>
            <a:off x="0" y="1017725"/>
            <a:ext cx="5209800" cy="4125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2"/>
              </a:buClr>
              <a:buSzPts val="2400"/>
              <a:buFont typeface="Lobster"/>
              <a:buChar char="●"/>
            </a:pPr>
            <a:r>
              <a:rPr lang="en" sz="2400">
                <a:solidFill>
                  <a:schemeClr val="dk2"/>
                </a:solidFill>
                <a:latin typeface="Lobster"/>
                <a:ea typeface="Lobster"/>
                <a:cs typeface="Lobster"/>
                <a:sym typeface="Lobster"/>
              </a:rPr>
              <a:t>He is known for President of </a:t>
            </a:r>
            <a:r>
              <a:rPr lang="en" sz="2400">
                <a:solidFill>
                  <a:schemeClr val="dk2"/>
                </a:solidFill>
                <a:latin typeface="Lobster"/>
                <a:ea typeface="Lobster"/>
                <a:cs typeface="Lobster"/>
                <a:sym typeface="Lobster"/>
              </a:rPr>
              <a:t>Uruguay</a:t>
            </a:r>
            <a:r>
              <a:rPr lang="en" sz="2400">
                <a:solidFill>
                  <a:schemeClr val="dk2"/>
                </a:solidFill>
                <a:latin typeface="Lobster"/>
                <a:ea typeface="Lobster"/>
                <a:cs typeface="Lobster"/>
                <a:sym typeface="Lobster"/>
              </a:rPr>
              <a:t> from 2009 to 2015. </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400">
                <a:solidFill>
                  <a:schemeClr val="dk2"/>
                </a:solidFill>
                <a:latin typeface="Lobster"/>
                <a:ea typeface="Lobster"/>
                <a:cs typeface="Lobster"/>
                <a:sym typeface="Lobster"/>
              </a:rPr>
              <a:t>José Mujica a member of the Tupamaros (which were a group that stole food, money, relations, and idealism to the poor)</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400">
                <a:solidFill>
                  <a:schemeClr val="dk2"/>
                </a:solidFill>
                <a:latin typeface="Lobster"/>
                <a:ea typeface="Lobster"/>
                <a:cs typeface="Lobster"/>
                <a:sym typeface="Lobster"/>
              </a:rPr>
              <a:t>Finally known for being a good person and donating to charity</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400">
                <a:solidFill>
                  <a:schemeClr val="dk2"/>
                </a:solidFill>
                <a:latin typeface="Lobster"/>
                <a:ea typeface="Lobster"/>
                <a:cs typeface="Lobster"/>
                <a:sym typeface="Lobster"/>
              </a:rPr>
              <a:t>His Spe</a:t>
            </a:r>
            <a:r>
              <a:rPr lang="en" sz="2400">
                <a:solidFill>
                  <a:schemeClr val="dk2"/>
                </a:solidFill>
                <a:latin typeface="Lobster"/>
                <a:ea typeface="Lobster"/>
                <a:cs typeface="Lobster"/>
                <a:sym typeface="Lobster"/>
              </a:rPr>
              <a:t>eches inspired many people</a:t>
            </a:r>
            <a:endParaRPr sz="2400">
              <a:solidFill>
                <a:schemeClr val="dk2"/>
              </a:solidFill>
              <a:latin typeface="Lobster"/>
              <a:ea typeface="Lobster"/>
              <a:cs typeface="Lobster"/>
              <a:sym typeface="Lobster"/>
            </a:endParaRPr>
          </a:p>
        </p:txBody>
      </p:sp>
      <p:pic>
        <p:nvPicPr>
          <p:cNvPr id="74" name="Google Shape;74;p15"/>
          <p:cNvPicPr preferRelativeResize="0"/>
          <p:nvPr/>
        </p:nvPicPr>
        <p:blipFill>
          <a:blip r:embed="rId4">
            <a:alphaModFix/>
          </a:blip>
          <a:stretch>
            <a:fillRect/>
          </a:stretch>
        </p:blipFill>
        <p:spPr>
          <a:xfrm>
            <a:off x="5209718" y="1152475"/>
            <a:ext cx="3934282" cy="322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620">
                <a:solidFill>
                  <a:srgbClr val="0000FF"/>
                </a:solidFill>
                <a:latin typeface="Lobster"/>
                <a:ea typeface="Lobster"/>
                <a:cs typeface="Lobster"/>
                <a:sym typeface="Lobster"/>
              </a:rPr>
              <a:t> </a:t>
            </a:r>
            <a:r>
              <a:rPr b="1" lang="en" sz="3520">
                <a:solidFill>
                  <a:srgbClr val="0000FF"/>
                </a:solidFill>
                <a:latin typeface="Lobster"/>
                <a:ea typeface="Lobster"/>
                <a:cs typeface="Lobster"/>
                <a:sym typeface="Lobster"/>
              </a:rPr>
              <a:t>Cuando naciÓ/muriÓ o/Y cuÁntos aÑos tiene</a:t>
            </a:r>
            <a:endParaRPr b="1" sz="3520">
              <a:solidFill>
                <a:srgbClr val="0000FF"/>
              </a:solidFill>
              <a:latin typeface="Lobster"/>
              <a:ea typeface="Lobster"/>
              <a:cs typeface="Lobster"/>
              <a:sym typeface="Lobster"/>
            </a:endParaRPr>
          </a:p>
        </p:txBody>
      </p:sp>
      <p:sp>
        <p:nvSpPr>
          <p:cNvPr id="80" name="Google Shape;80;p16"/>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El ser nacer en </a:t>
            </a:r>
            <a:r>
              <a:rPr lang="en" sz="2200">
                <a:solidFill>
                  <a:schemeClr val="dk2"/>
                </a:solidFill>
                <a:latin typeface="Lobster"/>
                <a:ea typeface="Lobster"/>
                <a:cs typeface="Lobster"/>
                <a:sym typeface="Lobster"/>
              </a:rPr>
              <a:t>Mayo veinte, </a:t>
            </a:r>
            <a:r>
              <a:rPr lang="en" sz="2200">
                <a:solidFill>
                  <a:schemeClr val="dk2"/>
                </a:solidFill>
                <a:highlight>
                  <a:srgbClr val="FFFFFF"/>
                </a:highlight>
                <a:latin typeface="Lobster"/>
                <a:ea typeface="Lobster"/>
                <a:cs typeface="Lobster"/>
                <a:sym typeface="Lobster"/>
              </a:rPr>
              <a:t>mil novecientos treinta y cinco</a:t>
            </a:r>
            <a:endParaRPr sz="2200">
              <a:solidFill>
                <a:schemeClr val="dk2"/>
              </a:solidFill>
              <a:latin typeface="Lobster"/>
              <a:ea typeface="Lobster"/>
              <a:cs typeface="Lobster"/>
              <a:sym typeface="Lobster"/>
            </a:endParaRPr>
          </a:p>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El es Ochenta y siete</a:t>
            </a:r>
            <a:endParaRPr sz="2200">
              <a:solidFill>
                <a:schemeClr val="dk2"/>
              </a:solidFill>
              <a:latin typeface="Lobster"/>
              <a:ea typeface="Lobster"/>
              <a:cs typeface="Lobster"/>
              <a:sym typeface="Lobster"/>
            </a:endParaRPr>
          </a:p>
        </p:txBody>
      </p:sp>
      <p:pic>
        <p:nvPicPr>
          <p:cNvPr id="81" name="Google Shape;81;p16"/>
          <p:cNvPicPr preferRelativeResize="0"/>
          <p:nvPr/>
        </p:nvPicPr>
        <p:blipFill>
          <a:blip r:embed="rId4">
            <a:alphaModFix/>
          </a:blip>
          <a:stretch>
            <a:fillRect/>
          </a:stretch>
        </p:blipFill>
        <p:spPr>
          <a:xfrm>
            <a:off x="5022300" y="1845100"/>
            <a:ext cx="38100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780"/>
              <a:buFont typeface="Arial"/>
              <a:buNone/>
            </a:pPr>
            <a:r>
              <a:rPr b="1" lang="en" sz="3020">
                <a:solidFill>
                  <a:srgbClr val="0000FF"/>
                </a:solidFill>
                <a:latin typeface="Lobster"/>
                <a:ea typeface="Lobster"/>
                <a:cs typeface="Lobster"/>
                <a:sym typeface="Lobster"/>
              </a:rPr>
              <a:t>Lo que hace o le gusta hacer</a:t>
            </a:r>
            <a:endParaRPr b="1" sz="3020">
              <a:solidFill>
                <a:srgbClr val="0000FF"/>
              </a:solidFill>
              <a:latin typeface="Lobster"/>
              <a:ea typeface="Lobster"/>
              <a:cs typeface="Lobster"/>
              <a:sym typeface="Lobster"/>
            </a:endParaRPr>
          </a:p>
        </p:txBody>
      </p:sp>
      <p:sp>
        <p:nvSpPr>
          <p:cNvPr id="87" name="Google Shape;87;p17"/>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A el le gusta Democracia</a:t>
            </a:r>
            <a:endParaRPr sz="2200">
              <a:solidFill>
                <a:schemeClr val="dk2"/>
              </a:solidFill>
              <a:latin typeface="Lobster"/>
              <a:ea typeface="Lobster"/>
              <a:cs typeface="Lobster"/>
              <a:sym typeface="Lobster"/>
            </a:endParaRPr>
          </a:p>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A el le gusta Ración</a:t>
            </a:r>
            <a:endParaRPr sz="2200">
              <a:solidFill>
                <a:schemeClr val="dk2"/>
              </a:solidFill>
              <a:latin typeface="Lobster"/>
              <a:ea typeface="Lobster"/>
              <a:cs typeface="Lobster"/>
              <a:sym typeface="Lobster"/>
            </a:endParaRPr>
          </a:p>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A el le </a:t>
            </a:r>
            <a:r>
              <a:rPr lang="en" sz="2200">
                <a:solidFill>
                  <a:schemeClr val="dk2"/>
                </a:solidFill>
                <a:latin typeface="Lobster"/>
                <a:ea typeface="Lobster"/>
                <a:cs typeface="Lobster"/>
                <a:sym typeface="Lobster"/>
              </a:rPr>
              <a:t>gusta Ser</a:t>
            </a:r>
            <a:r>
              <a:rPr lang="en" sz="2200">
                <a:solidFill>
                  <a:schemeClr val="dk2"/>
                </a:solidFill>
                <a:latin typeface="Lobster"/>
                <a:ea typeface="Lobster"/>
                <a:cs typeface="Lobster"/>
                <a:sym typeface="Lobster"/>
              </a:rPr>
              <a:t> </a:t>
            </a:r>
            <a:r>
              <a:rPr lang="en" sz="2200">
                <a:solidFill>
                  <a:schemeClr val="dk2"/>
                </a:solidFill>
                <a:latin typeface="Lobster"/>
                <a:ea typeface="Lobster"/>
                <a:cs typeface="Lobster"/>
                <a:sym typeface="Lobster"/>
              </a:rPr>
              <a:t>humilde</a:t>
            </a:r>
            <a:endParaRPr sz="2200">
              <a:solidFill>
                <a:schemeClr val="dk2"/>
              </a:solidFill>
              <a:latin typeface="Lobster"/>
              <a:ea typeface="Lobster"/>
              <a:cs typeface="Lobster"/>
              <a:sym typeface="Lobster"/>
            </a:endParaRPr>
          </a:p>
          <a:p>
            <a:pPr indent="-368300" lvl="0" marL="457200" rtl="0" algn="l">
              <a:spcBef>
                <a:spcPts val="0"/>
              </a:spcBef>
              <a:spcAft>
                <a:spcPts val="0"/>
              </a:spcAft>
              <a:buClr>
                <a:schemeClr val="dk2"/>
              </a:buClr>
              <a:buSzPts val="2200"/>
              <a:buFont typeface="Lobster"/>
              <a:buChar char="●"/>
            </a:pPr>
            <a:r>
              <a:rPr lang="en" sz="2200">
                <a:solidFill>
                  <a:schemeClr val="dk2"/>
                </a:solidFill>
                <a:latin typeface="Lobster"/>
                <a:ea typeface="Lobster"/>
                <a:cs typeface="Lobster"/>
                <a:sym typeface="Lobster"/>
              </a:rPr>
              <a:t>A el le </a:t>
            </a:r>
            <a:r>
              <a:rPr lang="en" sz="2200">
                <a:solidFill>
                  <a:schemeClr val="dk2"/>
                </a:solidFill>
                <a:latin typeface="Lobster"/>
                <a:ea typeface="Lobster"/>
                <a:cs typeface="Lobster"/>
                <a:sym typeface="Lobster"/>
              </a:rPr>
              <a:t>gusta Construir la mejor comunidad</a:t>
            </a:r>
            <a:r>
              <a:rPr lang="en" sz="2200">
                <a:solidFill>
                  <a:schemeClr val="dk2"/>
                </a:solidFill>
                <a:latin typeface="Lobster"/>
                <a:ea typeface="Lobster"/>
                <a:cs typeface="Lobster"/>
                <a:sym typeface="Lobster"/>
              </a:rPr>
              <a:t> </a:t>
            </a:r>
            <a:endParaRPr sz="2200">
              <a:solidFill>
                <a:schemeClr val="dk2"/>
              </a:solidFill>
              <a:latin typeface="Lobster"/>
              <a:ea typeface="Lobster"/>
              <a:cs typeface="Lobster"/>
              <a:sym typeface="Lobster"/>
            </a:endParaRPr>
          </a:p>
        </p:txBody>
      </p:sp>
      <p:pic>
        <p:nvPicPr>
          <p:cNvPr id="88" name="Google Shape;88;p17"/>
          <p:cNvPicPr preferRelativeResize="0"/>
          <p:nvPr/>
        </p:nvPicPr>
        <p:blipFill>
          <a:blip r:embed="rId4">
            <a:alphaModFix/>
          </a:blip>
          <a:stretch>
            <a:fillRect/>
          </a:stretch>
        </p:blipFill>
        <p:spPr>
          <a:xfrm>
            <a:off x="5270700" y="564275"/>
            <a:ext cx="3561600" cy="308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3780"/>
              <a:buFont typeface="Arial"/>
              <a:buNone/>
            </a:pPr>
            <a:r>
              <a:rPr lang="en" sz="3020">
                <a:solidFill>
                  <a:srgbClr val="0000FF"/>
                </a:solidFill>
                <a:latin typeface="Lobster"/>
                <a:ea typeface="Lobster"/>
                <a:cs typeface="Lobster"/>
                <a:sym typeface="Lobster"/>
              </a:rPr>
              <a:t>Lo que no hace o no le gusta hacer</a:t>
            </a:r>
            <a:endParaRPr sz="3020">
              <a:solidFill>
                <a:srgbClr val="0000FF"/>
              </a:solidFill>
              <a:latin typeface="Lobster"/>
              <a:ea typeface="Lobster"/>
              <a:cs typeface="Lobster"/>
              <a:sym typeface="Lobster"/>
            </a:endParaRPr>
          </a:p>
        </p:txBody>
      </p:sp>
      <p:sp>
        <p:nvSpPr>
          <p:cNvPr id="94" name="Google Shape;94;p18"/>
          <p:cNvSpPr txBox="1"/>
          <p:nvPr>
            <p:ph idx="1" type="body"/>
          </p:nvPr>
        </p:nvSpPr>
        <p:spPr>
          <a:xfrm>
            <a:off x="0" y="1152475"/>
            <a:ext cx="9144000" cy="38385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2"/>
              </a:buClr>
              <a:buSzPts val="2400"/>
              <a:buFont typeface="Lobster"/>
              <a:buChar char="●"/>
            </a:pPr>
            <a:r>
              <a:rPr lang="en" sz="2200">
                <a:solidFill>
                  <a:schemeClr val="dk2"/>
                </a:solidFill>
                <a:latin typeface="Lobster"/>
                <a:ea typeface="Lobster"/>
                <a:cs typeface="Lobster"/>
                <a:sym typeface="Lobster"/>
              </a:rPr>
              <a:t>A el no le gusta </a:t>
            </a:r>
            <a:r>
              <a:rPr lang="en" sz="2400">
                <a:solidFill>
                  <a:schemeClr val="dk2"/>
                </a:solidFill>
                <a:latin typeface="Lobster"/>
                <a:ea typeface="Lobster"/>
                <a:cs typeface="Lobster"/>
                <a:sym typeface="Lobster"/>
              </a:rPr>
              <a:t>Estar en cárcel</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200">
                <a:solidFill>
                  <a:schemeClr val="dk2"/>
                </a:solidFill>
                <a:latin typeface="Lobster"/>
                <a:ea typeface="Lobster"/>
                <a:cs typeface="Lobster"/>
                <a:sym typeface="Lobster"/>
              </a:rPr>
              <a:t>A el no le gusta </a:t>
            </a:r>
            <a:r>
              <a:rPr lang="en" sz="2400">
                <a:solidFill>
                  <a:schemeClr val="dk2"/>
                </a:solidFill>
                <a:latin typeface="Lobster"/>
                <a:ea typeface="Lobster"/>
                <a:cs typeface="Lobster"/>
                <a:sym typeface="Lobster"/>
              </a:rPr>
              <a:t>Malo democracia</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200">
                <a:solidFill>
                  <a:schemeClr val="dk2"/>
                </a:solidFill>
                <a:latin typeface="Lobster"/>
                <a:ea typeface="Lobster"/>
                <a:cs typeface="Lobster"/>
                <a:sym typeface="Lobster"/>
              </a:rPr>
              <a:t>A el no le gusta  violencia </a:t>
            </a:r>
            <a:endParaRPr sz="2400">
              <a:solidFill>
                <a:schemeClr val="dk2"/>
              </a:solidFill>
              <a:latin typeface="Lobster"/>
              <a:ea typeface="Lobster"/>
              <a:cs typeface="Lobster"/>
              <a:sym typeface="Lobster"/>
            </a:endParaRPr>
          </a:p>
          <a:p>
            <a:pPr indent="-381000" lvl="0" marL="457200" rtl="0" algn="l">
              <a:spcBef>
                <a:spcPts val="0"/>
              </a:spcBef>
              <a:spcAft>
                <a:spcPts val="0"/>
              </a:spcAft>
              <a:buClr>
                <a:schemeClr val="dk2"/>
              </a:buClr>
              <a:buSzPts val="2400"/>
              <a:buFont typeface="Lobster"/>
              <a:buChar char="●"/>
            </a:pPr>
            <a:r>
              <a:rPr lang="en" sz="2200">
                <a:solidFill>
                  <a:schemeClr val="dk2"/>
                </a:solidFill>
                <a:latin typeface="Lobster"/>
                <a:ea typeface="Lobster"/>
                <a:cs typeface="Lobster"/>
                <a:sym typeface="Lobster"/>
              </a:rPr>
              <a:t>A el no le gusta </a:t>
            </a:r>
            <a:r>
              <a:rPr lang="en" sz="2400">
                <a:solidFill>
                  <a:schemeClr val="dk2"/>
                </a:solidFill>
                <a:latin typeface="Lobster"/>
                <a:ea typeface="Lobster"/>
                <a:cs typeface="Lobster"/>
                <a:sym typeface="Lobster"/>
              </a:rPr>
              <a:t>marxismo</a:t>
            </a:r>
            <a:endParaRPr sz="2400">
              <a:solidFill>
                <a:schemeClr val="dk2"/>
              </a:solidFill>
              <a:latin typeface="Lobster"/>
              <a:ea typeface="Lobster"/>
              <a:cs typeface="Lobster"/>
              <a:sym typeface="Lobster"/>
            </a:endParaRPr>
          </a:p>
        </p:txBody>
      </p:sp>
      <p:pic>
        <p:nvPicPr>
          <p:cNvPr id="95" name="Google Shape;95;p18"/>
          <p:cNvPicPr preferRelativeResize="0"/>
          <p:nvPr/>
        </p:nvPicPr>
        <p:blipFill>
          <a:blip r:embed="rId4">
            <a:alphaModFix/>
          </a:blip>
          <a:stretch>
            <a:fillRect/>
          </a:stretch>
        </p:blipFill>
        <p:spPr>
          <a:xfrm>
            <a:off x="4080200" y="1152475"/>
            <a:ext cx="4996325" cy="327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0000FF"/>
                </a:solidFill>
                <a:latin typeface="Lobster"/>
                <a:ea typeface="Lobster"/>
                <a:cs typeface="Lobster"/>
                <a:sym typeface="Lobster"/>
              </a:rPr>
              <a:t>Qué</a:t>
            </a:r>
            <a:r>
              <a:rPr b="1" lang="en" sz="3100">
                <a:solidFill>
                  <a:srgbClr val="0000FF"/>
                </a:solidFill>
                <a:latin typeface="Lobster"/>
                <a:ea typeface="Lobster"/>
                <a:cs typeface="Lobster"/>
                <a:sym typeface="Lobster"/>
              </a:rPr>
              <a:t> es </a:t>
            </a:r>
            <a:r>
              <a:rPr b="1" lang="en" sz="3100">
                <a:solidFill>
                  <a:srgbClr val="0000FF"/>
                </a:solidFill>
                <a:latin typeface="Lobster"/>
                <a:ea typeface="Lobster"/>
                <a:cs typeface="Lobster"/>
                <a:sym typeface="Lobster"/>
              </a:rPr>
              <a:t>la personalidad de</a:t>
            </a:r>
            <a:r>
              <a:rPr b="1" lang="en" sz="3100">
                <a:solidFill>
                  <a:srgbClr val="0000FF"/>
                </a:solidFill>
                <a:latin typeface="Lobster"/>
                <a:ea typeface="Lobster"/>
                <a:cs typeface="Lobster"/>
                <a:sym typeface="Lobster"/>
              </a:rPr>
              <a:t> </a:t>
            </a:r>
            <a:r>
              <a:rPr b="1" lang="en" sz="3100">
                <a:solidFill>
                  <a:srgbClr val="0000FF"/>
                </a:solidFill>
                <a:latin typeface="Lobster"/>
                <a:ea typeface="Lobster"/>
                <a:cs typeface="Lobster"/>
                <a:sym typeface="Lobster"/>
              </a:rPr>
              <a:t>José Mujica gusta?</a:t>
            </a:r>
            <a:endParaRPr b="1" sz="3100"/>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2"/>
                </a:solidFill>
                <a:latin typeface="Lobster"/>
                <a:ea typeface="Lobster"/>
                <a:cs typeface="Lobster"/>
                <a:sym typeface="Lobster"/>
              </a:rPr>
              <a:t> José Mujica es </a:t>
            </a:r>
            <a:r>
              <a:rPr lang="en" sz="2300">
                <a:solidFill>
                  <a:schemeClr val="dk2"/>
                </a:solidFill>
                <a:latin typeface="Lobster"/>
                <a:ea typeface="Lobster"/>
                <a:cs typeface="Lobster"/>
                <a:sym typeface="Lobster"/>
              </a:rPr>
              <a:t>inteligente, cascarrabia, solícito, y contento</a:t>
            </a:r>
            <a:endParaRPr sz="2300">
              <a:latin typeface="Lobster"/>
              <a:ea typeface="Lobster"/>
              <a:cs typeface="Lobster"/>
              <a:sym typeface="Lobster"/>
            </a:endParaRPr>
          </a:p>
          <a:p>
            <a:pPr indent="0" lvl="0" marL="0" rtl="0" algn="l">
              <a:spcBef>
                <a:spcPts val="1200"/>
              </a:spcBef>
              <a:spcAft>
                <a:spcPts val="1200"/>
              </a:spcAft>
              <a:buNone/>
            </a:pPr>
            <a:r>
              <a:rPr b="1" lang="en" sz="2400">
                <a:solidFill>
                  <a:schemeClr val="dk2"/>
                </a:solidFill>
                <a:latin typeface="Lobster"/>
                <a:ea typeface="Lobster"/>
                <a:cs typeface="Lobster"/>
                <a:sym typeface="Lobster"/>
              </a:rPr>
              <a:t> </a:t>
            </a:r>
            <a:endParaRPr b="1" sz="2400">
              <a:solidFill>
                <a:schemeClr val="dk2"/>
              </a:solidFill>
              <a:latin typeface="Lobster"/>
              <a:ea typeface="Lobster"/>
              <a:cs typeface="Lobster"/>
              <a:sym typeface="Lobster"/>
            </a:endParaRPr>
          </a:p>
        </p:txBody>
      </p:sp>
      <p:pic>
        <p:nvPicPr>
          <p:cNvPr id="102" name="Google Shape;102;p19"/>
          <p:cNvPicPr preferRelativeResize="0"/>
          <p:nvPr/>
        </p:nvPicPr>
        <p:blipFill>
          <a:blip r:embed="rId4">
            <a:alphaModFix/>
          </a:blip>
          <a:stretch>
            <a:fillRect/>
          </a:stretch>
        </p:blipFill>
        <p:spPr>
          <a:xfrm>
            <a:off x="1287150" y="1835050"/>
            <a:ext cx="5365125" cy="2865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0000FF"/>
                </a:solidFill>
                <a:latin typeface="Lobster"/>
                <a:ea typeface="Lobster"/>
                <a:cs typeface="Lobster"/>
                <a:sym typeface="Lobster"/>
              </a:rPr>
              <a:t>Jo</a:t>
            </a:r>
            <a:r>
              <a:rPr lang="en" sz="3400">
                <a:solidFill>
                  <a:srgbClr val="0000FF"/>
                </a:solidFill>
                <a:latin typeface="Lobster"/>
                <a:ea typeface="Lobster"/>
                <a:cs typeface="Lobster"/>
                <a:sym typeface="Lobster"/>
              </a:rPr>
              <a:t>sé Mujica</a:t>
            </a:r>
            <a:r>
              <a:rPr lang="en" sz="3400">
                <a:solidFill>
                  <a:srgbClr val="0000FF"/>
                </a:solidFill>
                <a:latin typeface="Lobster"/>
                <a:ea typeface="Lobster"/>
                <a:cs typeface="Lobster"/>
                <a:sym typeface="Lobster"/>
              </a:rPr>
              <a:t> es?</a:t>
            </a:r>
            <a:endParaRPr sz="3400">
              <a:solidFill>
                <a:srgbClr val="0000FF"/>
              </a:solidFill>
              <a:latin typeface="Lobster"/>
              <a:ea typeface="Lobster"/>
              <a:cs typeface="Lobster"/>
              <a:sym typeface="Lobster"/>
            </a:endParaRPr>
          </a:p>
        </p:txBody>
      </p:sp>
      <p:sp>
        <p:nvSpPr>
          <p:cNvPr id="108" name="Google Shape;108;p20"/>
          <p:cNvSpPr txBox="1"/>
          <p:nvPr>
            <p:ph idx="1" type="body"/>
          </p:nvPr>
        </p:nvSpPr>
        <p:spPr>
          <a:xfrm>
            <a:off x="0" y="1152475"/>
            <a:ext cx="9144000" cy="386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chemeClr val="dk2"/>
                </a:solidFill>
                <a:latin typeface="Lobster"/>
                <a:ea typeface="Lobster"/>
                <a:cs typeface="Lobster"/>
                <a:sym typeface="Lobster"/>
              </a:rPr>
              <a:t>Aparien</a:t>
            </a:r>
            <a:r>
              <a:rPr lang="en" sz="2400">
                <a:solidFill>
                  <a:schemeClr val="dk2"/>
                </a:solidFill>
                <a:latin typeface="Lobster"/>
                <a:ea typeface="Lobster"/>
                <a:cs typeface="Lobster"/>
                <a:sym typeface="Lobster"/>
              </a:rPr>
              <a:t>cia  física:</a:t>
            </a:r>
            <a:r>
              <a:rPr lang="en" sz="2400">
                <a:solidFill>
                  <a:schemeClr val="dk1"/>
                </a:solidFill>
                <a:latin typeface="Lobster"/>
                <a:ea typeface="Lobster"/>
                <a:cs typeface="Lobster"/>
                <a:sym typeface="Lobster"/>
              </a:rPr>
              <a:t> </a:t>
            </a:r>
            <a:r>
              <a:rPr lang="en" sz="2400">
                <a:solidFill>
                  <a:schemeClr val="dk2"/>
                </a:solidFill>
                <a:latin typeface="Lobster"/>
                <a:ea typeface="Lobster"/>
                <a:cs typeface="Lobster"/>
                <a:sym typeface="Lobster"/>
              </a:rPr>
              <a:t>Le es viejo, fuerte, castaño ojos, y gris pelo </a:t>
            </a:r>
            <a:endParaRPr sz="2400">
              <a:latin typeface="Lobster"/>
              <a:ea typeface="Lobster"/>
              <a:cs typeface="Lobster"/>
              <a:sym typeface="Lobster"/>
            </a:endParaRPr>
          </a:p>
        </p:txBody>
      </p:sp>
      <p:pic>
        <p:nvPicPr>
          <p:cNvPr id="109" name="Google Shape;109;p20"/>
          <p:cNvPicPr preferRelativeResize="0"/>
          <p:nvPr/>
        </p:nvPicPr>
        <p:blipFill>
          <a:blip r:embed="rId4">
            <a:alphaModFix/>
          </a:blip>
          <a:stretch>
            <a:fillRect/>
          </a:stretch>
        </p:blipFill>
        <p:spPr>
          <a:xfrm>
            <a:off x="905575" y="1755225"/>
            <a:ext cx="6623975" cy="3266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solidFill>
                  <a:schemeClr val="accent3"/>
                </a:solidFill>
                <a:latin typeface="Lobster"/>
                <a:ea typeface="Lobster"/>
                <a:cs typeface="Lobster"/>
                <a:sym typeface="Lobster"/>
              </a:rPr>
              <a:t>                                                                      </a:t>
            </a:r>
            <a:r>
              <a:rPr b="1" lang="en" sz="3466">
                <a:latin typeface="Lobster"/>
                <a:ea typeface="Lobster"/>
                <a:cs typeface="Lobster"/>
                <a:sym typeface="Lobster"/>
              </a:rPr>
              <a:t>Fun fact#1</a:t>
            </a:r>
            <a:endParaRPr b="1" sz="3466">
              <a:latin typeface="Lobster"/>
              <a:ea typeface="Lobster"/>
              <a:cs typeface="Lobster"/>
              <a:sym typeface="Lobste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700">
                <a:solidFill>
                  <a:srgbClr val="0000FF"/>
                </a:solidFill>
                <a:latin typeface="Lobster"/>
                <a:ea typeface="Lobster"/>
                <a:cs typeface="Lobster"/>
                <a:sym typeface="Lobster"/>
              </a:rPr>
              <a:t>Did you know that the reason Jo</a:t>
            </a:r>
            <a:r>
              <a:rPr lang="en" sz="2700">
                <a:solidFill>
                  <a:srgbClr val="0000FF"/>
                </a:solidFill>
                <a:latin typeface="Lobster"/>
                <a:ea typeface="Lobster"/>
                <a:cs typeface="Lobster"/>
                <a:sym typeface="Lobster"/>
              </a:rPr>
              <a:t>sé</a:t>
            </a:r>
            <a:r>
              <a:rPr lang="en" sz="2700">
                <a:solidFill>
                  <a:srgbClr val="0000FF"/>
                </a:solidFill>
                <a:latin typeface="Lobster"/>
                <a:ea typeface="Lobster"/>
                <a:cs typeface="Lobster"/>
                <a:sym typeface="Lobster"/>
              </a:rPr>
              <a:t> Musica is poor is because he gives all his money to charity?</a:t>
            </a:r>
            <a:endParaRPr sz="2700">
              <a:solidFill>
                <a:srgbClr val="0000FF"/>
              </a:solidFill>
              <a:latin typeface="Lobster"/>
              <a:ea typeface="Lobster"/>
              <a:cs typeface="Lobster"/>
              <a:sym typeface="Lobst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