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afb11180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afb11180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afb11180c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afb11180c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2afb11180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2afb11180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afb11180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afb11180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afb11180c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afb11180c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afb11180c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afb11180c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afb11180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afb11180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topuniversities.com/blog/14-amazing-mexican-food-drinks-you-should-try" TargetMode="External"/><Relationship Id="rId4" Type="http://schemas.openxmlformats.org/officeDocument/2006/relationships/hyperlink" Target="http://www.wordreference.com" TargetMode="External"/><Relationship Id="rId9" Type="http://schemas.openxmlformats.org/officeDocument/2006/relationships/hyperlink" Target="https://www.simplyrecipes.com/recipes/chiles_en_nogada_chilies_in_walnut_sauce/" TargetMode="External"/><Relationship Id="rId5" Type="http://schemas.openxmlformats.org/officeDocument/2006/relationships/hyperlink" Target="https://condesarestaurant.com/chiles-en-nogada/#:~:text=Chiles%20en%20Nogada%20is%20a,offering%20at%20many%20Mexican%20restaurants" TargetMode="External"/><Relationship Id="rId6" Type="http://schemas.openxmlformats.org/officeDocument/2006/relationships/hyperlink" Target="https://everythingplayadelcarmen.com/chiles-en-nogada-mexican-history-in-every-bite/#:~:text=A%20Little%20History%20of%20Chiles,the%20Mexican%20War%20of%20Independence" TargetMode="External"/><Relationship Id="rId7" Type="http://schemas.openxmlformats.org/officeDocument/2006/relationships/hyperlink" Target="https://mexicanfoodjournal.com/chiles-en-nogada/" TargetMode="External"/><Relationship Id="rId8" Type="http://schemas.openxmlformats.org/officeDocument/2006/relationships/hyperlink" Target="https://geology.com/world/mexico-satellite-image.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86100" y="1578400"/>
            <a:ext cx="6057900" cy="16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700">
                <a:solidFill>
                  <a:srgbClr val="00FF00"/>
                </a:solidFill>
                <a:latin typeface="Lato"/>
                <a:ea typeface="Lato"/>
                <a:cs typeface="Lato"/>
                <a:sym typeface="Lato"/>
              </a:rPr>
              <a:t>Comidas Tradicionales </a:t>
            </a:r>
            <a:endParaRPr sz="4700">
              <a:solidFill>
                <a:srgbClr val="00FF00"/>
              </a:solidFill>
              <a:latin typeface="Lato"/>
              <a:ea typeface="Lato"/>
              <a:cs typeface="Lato"/>
              <a:sym typeface="Lato"/>
            </a:endParaRPr>
          </a:p>
          <a:p>
            <a:pPr indent="0" lvl="0" marL="0" rtl="0" algn="l">
              <a:spcBef>
                <a:spcPts val="0"/>
              </a:spcBef>
              <a:spcAft>
                <a:spcPts val="0"/>
              </a:spcAft>
              <a:buNone/>
            </a:pPr>
            <a:r>
              <a:t/>
            </a:r>
            <a:endParaRPr sz="4700">
              <a:solidFill>
                <a:srgbClr val="00FF00"/>
              </a:solidFill>
              <a:latin typeface="Lato"/>
              <a:ea typeface="Lato"/>
              <a:cs typeface="Lato"/>
              <a:sym typeface="Lato"/>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solidFill>
                  <a:srgbClr val="00FF00"/>
                </a:solidFill>
              </a:rPr>
              <a:t>Por Lobo</a:t>
            </a:r>
            <a:endParaRPr sz="3100">
              <a:solidFill>
                <a:srgbClr val="00FF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300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rgbClr val="00FF00"/>
                </a:solidFill>
                <a:latin typeface="Lato"/>
                <a:ea typeface="Lato"/>
                <a:cs typeface="Lato"/>
                <a:sym typeface="Lato"/>
              </a:rPr>
              <a:t>What is the name of the dish?</a:t>
            </a:r>
            <a:endParaRPr sz="4400">
              <a:solidFill>
                <a:srgbClr val="00FF00"/>
              </a:solidFill>
              <a:latin typeface="Lato"/>
              <a:ea typeface="Lato"/>
              <a:cs typeface="Lato"/>
              <a:sym typeface="Lato"/>
            </a:endParaRPr>
          </a:p>
        </p:txBody>
      </p:sp>
      <p:sp>
        <p:nvSpPr>
          <p:cNvPr id="141" name="Google Shape;141;p14"/>
          <p:cNvSpPr txBox="1"/>
          <p:nvPr/>
        </p:nvSpPr>
        <p:spPr>
          <a:xfrm>
            <a:off x="2431800" y="1949925"/>
            <a:ext cx="428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200">
                <a:solidFill>
                  <a:srgbClr val="00FF00"/>
                </a:solidFill>
                <a:latin typeface="Lato"/>
                <a:ea typeface="Lato"/>
                <a:cs typeface="Lato"/>
                <a:sym typeface="Lato"/>
              </a:rPr>
              <a:t>Chiles en Nogada</a:t>
            </a:r>
            <a:endParaRPr sz="4200">
              <a:solidFill>
                <a:srgbClr val="00FF00"/>
              </a:solidFill>
              <a:latin typeface="Lato"/>
              <a:ea typeface="Lato"/>
              <a:cs typeface="Lato"/>
              <a:sym typeface="Lato"/>
            </a:endParaRPr>
          </a:p>
        </p:txBody>
      </p:sp>
      <p:pic>
        <p:nvPicPr>
          <p:cNvPr id="142" name="Google Shape;142;p14"/>
          <p:cNvPicPr preferRelativeResize="0"/>
          <p:nvPr/>
        </p:nvPicPr>
        <p:blipFill>
          <a:blip r:embed="rId3">
            <a:alphaModFix/>
          </a:blip>
          <a:stretch>
            <a:fillRect/>
          </a:stretch>
        </p:blipFill>
        <p:spPr>
          <a:xfrm>
            <a:off x="1749175" y="2781225"/>
            <a:ext cx="5267475" cy="23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15"/>
          <p:cNvSpPr txBox="1"/>
          <p:nvPr>
            <p:ph type="title"/>
          </p:nvPr>
        </p:nvSpPr>
        <p:spPr>
          <a:xfrm>
            <a:off x="1120825" y="393750"/>
            <a:ext cx="73392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rgbClr val="00FF00"/>
                </a:solidFill>
                <a:latin typeface="Lato"/>
                <a:ea typeface="Lato"/>
                <a:cs typeface="Lato"/>
                <a:sym typeface="Lato"/>
              </a:rPr>
              <a:t>Where is </a:t>
            </a:r>
            <a:r>
              <a:rPr lang="en" sz="3800">
                <a:solidFill>
                  <a:srgbClr val="00FF00"/>
                </a:solidFill>
                <a:latin typeface="Lato"/>
                <a:ea typeface="Lato"/>
                <a:cs typeface="Lato"/>
                <a:sym typeface="Lato"/>
              </a:rPr>
              <a:t>Chiles</a:t>
            </a:r>
            <a:r>
              <a:rPr lang="en" sz="3800">
                <a:solidFill>
                  <a:srgbClr val="00FF00"/>
                </a:solidFill>
                <a:latin typeface="Lato"/>
                <a:ea typeface="Lato"/>
                <a:cs typeface="Lato"/>
                <a:sym typeface="Lato"/>
              </a:rPr>
              <a:t> en </a:t>
            </a:r>
            <a:r>
              <a:rPr lang="en" sz="3800">
                <a:solidFill>
                  <a:srgbClr val="00FF00"/>
                </a:solidFill>
                <a:latin typeface="Lato"/>
                <a:ea typeface="Lato"/>
                <a:cs typeface="Lato"/>
                <a:sym typeface="Lato"/>
              </a:rPr>
              <a:t>Nogada</a:t>
            </a:r>
            <a:r>
              <a:rPr lang="en" sz="3800">
                <a:solidFill>
                  <a:srgbClr val="00FF00"/>
                </a:solidFill>
                <a:latin typeface="Lato"/>
                <a:ea typeface="Lato"/>
                <a:cs typeface="Lato"/>
                <a:sym typeface="Lato"/>
              </a:rPr>
              <a:t> from? </a:t>
            </a:r>
            <a:endParaRPr sz="3800">
              <a:solidFill>
                <a:srgbClr val="00FF00"/>
              </a:solidFill>
              <a:latin typeface="Lato"/>
              <a:ea typeface="Lato"/>
              <a:cs typeface="Lato"/>
              <a:sym typeface="Lato"/>
            </a:endParaRPr>
          </a:p>
        </p:txBody>
      </p:sp>
      <p:sp>
        <p:nvSpPr>
          <p:cNvPr id="148" name="Google Shape;148;p15"/>
          <p:cNvSpPr txBox="1"/>
          <p:nvPr/>
        </p:nvSpPr>
        <p:spPr>
          <a:xfrm>
            <a:off x="3362600" y="2171550"/>
            <a:ext cx="310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rgbClr val="FF0000"/>
                </a:solidFill>
                <a:latin typeface="Lato"/>
                <a:ea typeface="Lato"/>
                <a:cs typeface="Lato"/>
                <a:sym typeface="Lato"/>
              </a:rPr>
              <a:t>Mexico</a:t>
            </a:r>
            <a:endParaRPr sz="4800">
              <a:solidFill>
                <a:srgbClr val="FF0000"/>
              </a:solidFill>
              <a:latin typeface="Lato"/>
              <a:ea typeface="Lato"/>
              <a:cs typeface="Lato"/>
              <a:sym typeface="Lato"/>
            </a:endParaRPr>
          </a:p>
        </p:txBody>
      </p:sp>
      <p:pic>
        <p:nvPicPr>
          <p:cNvPr id="149" name="Google Shape;149;p15"/>
          <p:cNvPicPr preferRelativeResize="0"/>
          <p:nvPr/>
        </p:nvPicPr>
        <p:blipFill>
          <a:blip r:embed="rId4">
            <a:alphaModFix/>
          </a:blip>
          <a:stretch>
            <a:fillRect/>
          </a:stretch>
        </p:blipFill>
        <p:spPr>
          <a:xfrm>
            <a:off x="2870000" y="3094950"/>
            <a:ext cx="3057799" cy="2048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2356900" y="148050"/>
            <a:ext cx="3938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600">
                <a:solidFill>
                  <a:srgbClr val="00FF00"/>
                </a:solidFill>
                <a:latin typeface="Lato"/>
                <a:ea typeface="Lato"/>
                <a:cs typeface="Lato"/>
                <a:sym typeface="Lato"/>
              </a:rPr>
              <a:t>Ingredients to dish</a:t>
            </a:r>
            <a:endParaRPr sz="3600">
              <a:solidFill>
                <a:srgbClr val="00FF00"/>
              </a:solidFill>
              <a:latin typeface="Lato"/>
              <a:ea typeface="Lato"/>
              <a:cs typeface="Lato"/>
              <a:sym typeface="Lato"/>
            </a:endParaRPr>
          </a:p>
        </p:txBody>
      </p:sp>
      <p:sp>
        <p:nvSpPr>
          <p:cNvPr id="155" name="Google Shape;155;p16"/>
          <p:cNvSpPr txBox="1"/>
          <p:nvPr>
            <p:ph idx="1" type="body"/>
          </p:nvPr>
        </p:nvSpPr>
        <p:spPr>
          <a:xfrm>
            <a:off x="0" y="706275"/>
            <a:ext cx="9144000" cy="4437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590">
                <a:solidFill>
                  <a:srgbClr val="00FF00"/>
                </a:solidFill>
              </a:rPr>
              <a:t>                                                                                               Ingredients            </a:t>
            </a:r>
            <a:endParaRPr sz="159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Chili's</a:t>
            </a:r>
            <a:r>
              <a:rPr lang="en" sz="1700">
                <a:solidFill>
                  <a:srgbClr val="00FF00"/>
                </a:solidFill>
              </a:rPr>
              <a:t>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Nogada (</a:t>
            </a:r>
            <a:r>
              <a:rPr lang="en" sz="1700">
                <a:solidFill>
                  <a:srgbClr val="00FF00"/>
                </a:solidFill>
              </a:rPr>
              <a:t>Walnut</a:t>
            </a:r>
            <a:r>
              <a:rPr lang="en" sz="1700">
                <a:solidFill>
                  <a:srgbClr val="00FF00"/>
                </a:solidFill>
              </a:rPr>
              <a:t> based creamy sauce)</a:t>
            </a:r>
            <a:r>
              <a:rPr lang="en" sz="1700">
                <a:solidFill>
                  <a:srgbClr val="00FF00"/>
                </a:solidFill>
              </a:rPr>
              <a:t>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Shredded meat</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Dried fruits</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Pomegranate seeds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Milk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Turkey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Sour Cream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Sugar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Cinamon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O</a:t>
            </a:r>
            <a:r>
              <a:rPr lang="en" sz="1700">
                <a:solidFill>
                  <a:srgbClr val="00FF00"/>
                </a:solidFill>
              </a:rPr>
              <a:t>ils </a:t>
            </a:r>
            <a:endParaRPr sz="1700">
              <a:solidFill>
                <a:srgbClr val="00FF00"/>
              </a:solidFill>
            </a:endParaRPr>
          </a:p>
          <a:p>
            <a:pPr indent="-336550" lvl="0" marL="457200" rtl="0" algn="l">
              <a:lnSpc>
                <a:spcPct val="95000"/>
              </a:lnSpc>
              <a:spcBef>
                <a:spcPts val="0"/>
              </a:spcBef>
              <a:spcAft>
                <a:spcPts val="0"/>
              </a:spcAft>
              <a:buClr>
                <a:srgbClr val="00FF00"/>
              </a:buClr>
              <a:buSzPts val="1700"/>
              <a:buChar char="●"/>
            </a:pPr>
            <a:r>
              <a:rPr lang="en" sz="1700">
                <a:solidFill>
                  <a:srgbClr val="00FF00"/>
                </a:solidFill>
              </a:rPr>
              <a:t>Tomatoes </a:t>
            </a:r>
            <a:endParaRPr sz="1700">
              <a:solidFill>
                <a:srgbClr val="00FF00"/>
              </a:solidFill>
            </a:endParaRPr>
          </a:p>
          <a:p>
            <a:pPr indent="0" lvl="0" marL="0" rtl="0" algn="l">
              <a:lnSpc>
                <a:spcPct val="95000"/>
              </a:lnSpc>
              <a:spcBef>
                <a:spcPts val="0"/>
              </a:spcBef>
              <a:spcAft>
                <a:spcPts val="0"/>
              </a:spcAft>
              <a:buSzPts val="605"/>
              <a:buNone/>
            </a:pPr>
            <a:r>
              <a:rPr lang="en" sz="1700">
                <a:solidFill>
                  <a:srgbClr val="00FF00"/>
                </a:solidFill>
              </a:rPr>
              <a:t>In detail description</a:t>
            </a:r>
            <a:endParaRPr sz="1700">
              <a:solidFill>
                <a:srgbClr val="00FF00"/>
              </a:solidFill>
            </a:endParaRPr>
          </a:p>
          <a:p>
            <a:pPr indent="0" lvl="0" marL="0" rtl="0" algn="l">
              <a:lnSpc>
                <a:spcPct val="95000"/>
              </a:lnSpc>
              <a:spcBef>
                <a:spcPts val="0"/>
              </a:spcBef>
              <a:spcAft>
                <a:spcPts val="0"/>
              </a:spcAft>
              <a:buSzPts val="605"/>
              <a:buNone/>
            </a:pPr>
            <a:r>
              <a:rPr lang="en" sz="1700">
                <a:solidFill>
                  <a:srgbClr val="00FF00"/>
                </a:solidFill>
              </a:rPr>
              <a:t>The food consists of poblano chiles with a mix usually containing meat that is shredded, dried fruits and different kinds of spices, with a walnut based creamy sauce that is called nogada, and pomegranate seeds. Which gives it the three colors of the Mexican flag: green from the chili, white from the nut sauce and red from the pomegranate.</a:t>
            </a:r>
            <a:endParaRPr sz="1700">
              <a:solidFill>
                <a:srgbClr val="00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1625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solidFill>
                  <a:srgbClr val="00FF00"/>
                </a:solidFill>
                <a:latin typeface="Lato"/>
                <a:ea typeface="Lato"/>
                <a:cs typeface="Lato"/>
                <a:sym typeface="Lato"/>
              </a:rPr>
              <a:t>The O</a:t>
            </a:r>
            <a:r>
              <a:rPr lang="en" sz="3900">
                <a:solidFill>
                  <a:srgbClr val="00FF00"/>
                </a:solidFill>
                <a:latin typeface="Lato"/>
                <a:ea typeface="Lato"/>
                <a:cs typeface="Lato"/>
                <a:sym typeface="Lato"/>
              </a:rPr>
              <a:t>rigins</a:t>
            </a:r>
            <a:r>
              <a:rPr lang="en" sz="3900">
                <a:solidFill>
                  <a:srgbClr val="00FF00"/>
                </a:solidFill>
                <a:latin typeface="Lato"/>
                <a:ea typeface="Lato"/>
                <a:cs typeface="Lato"/>
                <a:sym typeface="Lato"/>
              </a:rPr>
              <a:t> of Chiles en Nogada</a:t>
            </a:r>
            <a:endParaRPr sz="3900">
              <a:solidFill>
                <a:srgbClr val="00FF00"/>
              </a:solidFill>
              <a:latin typeface="Lato"/>
              <a:ea typeface="Lato"/>
              <a:cs typeface="Lato"/>
              <a:sym typeface="Lato"/>
            </a:endParaRPr>
          </a:p>
        </p:txBody>
      </p:sp>
      <p:sp>
        <p:nvSpPr>
          <p:cNvPr id="161" name="Google Shape;161;p17"/>
          <p:cNvSpPr txBox="1"/>
          <p:nvPr>
            <p:ph idx="1" type="body"/>
          </p:nvPr>
        </p:nvSpPr>
        <p:spPr>
          <a:xfrm>
            <a:off x="0" y="1567550"/>
            <a:ext cx="91440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solidFill>
                  <a:srgbClr val="00FF00"/>
                </a:solidFill>
                <a:latin typeface="Arial"/>
                <a:ea typeface="Arial"/>
                <a:cs typeface="Arial"/>
                <a:sym typeface="Arial"/>
              </a:rPr>
              <a:t>This dish was invented in Puebla, Mexico 1821. It was made to present General Agustin de Iturbide of the Mexican Army. He was involved in a battle to gain control of Mexico City and win the Mexican War of Independence. He had just signed the Treaty of Cordoba which gave Mexico </a:t>
            </a:r>
            <a:r>
              <a:rPr lang="en" sz="1700">
                <a:solidFill>
                  <a:srgbClr val="00FF00"/>
                </a:solidFill>
                <a:latin typeface="Arial"/>
                <a:ea typeface="Arial"/>
                <a:cs typeface="Arial"/>
                <a:sym typeface="Arial"/>
              </a:rPr>
              <a:t>its</a:t>
            </a:r>
            <a:r>
              <a:rPr lang="en" sz="1700">
                <a:solidFill>
                  <a:srgbClr val="00FF00"/>
                </a:solidFill>
                <a:latin typeface="Arial"/>
                <a:ea typeface="Arial"/>
                <a:cs typeface="Arial"/>
                <a:sym typeface="Arial"/>
              </a:rPr>
              <a:t> independence and when he was on his way back to Mexico City. He was passing through Puebla and the residents presented this meal to him. And now the dish is eaten by many people and used for </a:t>
            </a:r>
            <a:r>
              <a:rPr lang="en" sz="1700">
                <a:solidFill>
                  <a:srgbClr val="00FF00"/>
                </a:solidFill>
                <a:latin typeface="Arial"/>
                <a:ea typeface="Arial"/>
                <a:cs typeface="Arial"/>
                <a:sym typeface="Arial"/>
              </a:rPr>
              <a:t>Mexican </a:t>
            </a:r>
            <a:r>
              <a:rPr lang="en" sz="1700">
                <a:solidFill>
                  <a:srgbClr val="00FF00"/>
                </a:solidFill>
                <a:latin typeface="Arial"/>
                <a:ea typeface="Arial"/>
                <a:cs typeface="Arial"/>
                <a:sym typeface="Arial"/>
              </a:rPr>
              <a:t>Independence Day to honor the </a:t>
            </a:r>
            <a:r>
              <a:rPr lang="en" sz="1700">
                <a:solidFill>
                  <a:srgbClr val="00FF00"/>
                </a:solidFill>
                <a:latin typeface="Arial"/>
                <a:ea typeface="Arial"/>
                <a:cs typeface="Arial"/>
                <a:sym typeface="Arial"/>
              </a:rPr>
              <a:t>general</a:t>
            </a:r>
            <a:r>
              <a:rPr lang="en" sz="1700">
                <a:solidFill>
                  <a:srgbClr val="00FF00"/>
                </a:solidFill>
                <a:latin typeface="Arial"/>
                <a:ea typeface="Arial"/>
                <a:cs typeface="Arial"/>
                <a:sym typeface="Arial"/>
              </a:rPr>
              <a:t> and the battle.</a:t>
            </a:r>
            <a:endParaRPr sz="1700">
              <a:solidFill>
                <a:srgbClr val="00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090125" y="245650"/>
            <a:ext cx="8053800" cy="10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rgbClr val="00FF00"/>
                </a:solidFill>
                <a:latin typeface="Lato"/>
                <a:ea typeface="Lato"/>
                <a:cs typeface="Lato"/>
                <a:sym typeface="Lato"/>
              </a:rPr>
              <a:t>Would I try this dish and </a:t>
            </a:r>
            <a:r>
              <a:rPr lang="en" sz="3200">
                <a:solidFill>
                  <a:srgbClr val="00FF00"/>
                </a:solidFill>
                <a:latin typeface="Lato"/>
                <a:ea typeface="Lato"/>
                <a:cs typeface="Lato"/>
                <a:sym typeface="Lato"/>
              </a:rPr>
              <a:t>recommend</a:t>
            </a:r>
            <a:r>
              <a:rPr lang="en" sz="3200">
                <a:solidFill>
                  <a:srgbClr val="00FF00"/>
                </a:solidFill>
                <a:latin typeface="Lato"/>
                <a:ea typeface="Lato"/>
                <a:cs typeface="Lato"/>
                <a:sym typeface="Lato"/>
              </a:rPr>
              <a:t> it to other people?</a:t>
            </a:r>
            <a:endParaRPr sz="3200">
              <a:solidFill>
                <a:srgbClr val="00FF00"/>
              </a:solidFill>
              <a:latin typeface="Lato"/>
              <a:ea typeface="Lato"/>
              <a:cs typeface="Lato"/>
              <a:sym typeface="Lato"/>
            </a:endParaRPr>
          </a:p>
        </p:txBody>
      </p:sp>
      <p:sp>
        <p:nvSpPr>
          <p:cNvPr id="167" name="Google Shape;167;p18"/>
          <p:cNvSpPr txBox="1"/>
          <p:nvPr>
            <p:ph idx="1" type="body"/>
          </p:nvPr>
        </p:nvSpPr>
        <p:spPr>
          <a:xfrm>
            <a:off x="0" y="1567550"/>
            <a:ext cx="91440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solidFill>
                  <a:srgbClr val="00FF00"/>
                </a:solidFill>
              </a:rPr>
              <a:t>In my opinion </a:t>
            </a:r>
            <a:r>
              <a:rPr lang="en" sz="2400">
                <a:solidFill>
                  <a:srgbClr val="00FF00"/>
                </a:solidFill>
              </a:rPr>
              <a:t>I would recommend it to people because it looks very good with sauce and the pepper and it is spicy, so that would have a nice texture and I would try it because it looks very good for a meal in general. The meal is a pepper that is spicy and if you love spicy foods and peppers than it is good to try otherwise don’t or do.</a:t>
            </a:r>
            <a:endParaRPr sz="2400">
              <a:solidFill>
                <a:srgbClr val="00F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2811375" y="0"/>
            <a:ext cx="30231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4100">
                <a:solidFill>
                  <a:srgbClr val="00FF00"/>
                </a:solidFill>
                <a:latin typeface="Lato"/>
                <a:ea typeface="Lato"/>
                <a:cs typeface="Lato"/>
                <a:sym typeface="Lato"/>
              </a:rPr>
              <a:t>Work Cited</a:t>
            </a:r>
            <a:endParaRPr sz="4100">
              <a:solidFill>
                <a:srgbClr val="00FF00"/>
              </a:solidFill>
              <a:latin typeface="Lato"/>
              <a:ea typeface="Lato"/>
              <a:cs typeface="Lato"/>
              <a:sym typeface="Lato"/>
            </a:endParaRPr>
          </a:p>
        </p:txBody>
      </p:sp>
      <p:sp>
        <p:nvSpPr>
          <p:cNvPr id="173" name="Google Shape;173;p19"/>
          <p:cNvSpPr txBox="1"/>
          <p:nvPr>
            <p:ph idx="1" type="body"/>
          </p:nvPr>
        </p:nvSpPr>
        <p:spPr>
          <a:xfrm>
            <a:off x="0" y="767675"/>
            <a:ext cx="9144000" cy="437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u="sng">
                <a:solidFill>
                  <a:srgbClr val="00FF00"/>
                </a:solidFill>
                <a:hlinkClick r:id="rId3">
                  <a:extLst>
                    <a:ext uri="{A12FA001-AC4F-418D-AE19-62706E023703}">
                      <ahyp:hlinkClr val="tx"/>
                    </a:ext>
                  </a:extLst>
                </a:hlinkClick>
              </a:rPr>
              <a:t>https://www.topuniversities.com/blog/14-amazing-mexican-food-drinks-you-should-try</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4">
                  <a:extLst>
                    <a:ext uri="{A12FA001-AC4F-418D-AE19-62706E023703}">
                      <ahyp:hlinkClr val="tx"/>
                    </a:ext>
                  </a:extLst>
                </a:hlinkClick>
              </a:rPr>
              <a:t>www.wordreference.com</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5">
                  <a:extLst>
                    <a:ext uri="{A12FA001-AC4F-418D-AE19-62706E023703}">
                      <ahyp:hlinkClr val="tx"/>
                    </a:ext>
                  </a:extLst>
                </a:hlinkClick>
              </a:rPr>
              <a:t>https://condesarestaurant.com/chiles-en-nogada/#:~:text=Chiles%20en%20Nogada%20is%20a,offering%20at%20many%20Mexican%20restaurants</a:t>
            </a:r>
            <a:r>
              <a:rPr lang="en" sz="1900" u="sng">
                <a:solidFill>
                  <a:srgbClr val="00FF00"/>
                </a:solidFill>
              </a:rPr>
              <a:t>.  </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6">
                  <a:extLst>
                    <a:ext uri="{A12FA001-AC4F-418D-AE19-62706E023703}">
                      <ahyp:hlinkClr val="tx"/>
                    </a:ext>
                  </a:extLst>
                </a:hlinkClick>
              </a:rPr>
              <a:t>https://everythingplayadelcarmen.com/chiles-en-nogada-mexican-history-in-every-bite/#:~:text=A%20Little%20History%20of%20Chiles,the%20Mexican%20War%20of%20Independence</a:t>
            </a:r>
            <a:r>
              <a:rPr lang="en" sz="1900" u="sng">
                <a:solidFill>
                  <a:srgbClr val="00FF00"/>
                </a:solidFill>
              </a:rPr>
              <a:t>. </a:t>
            </a:r>
            <a:endParaRPr sz="1900" u="sng">
              <a:solidFill>
                <a:srgbClr val="00FF00"/>
              </a:solidFill>
            </a:endParaRPr>
          </a:p>
          <a:p>
            <a:pPr indent="0" lvl="0" marL="0" rtl="0" algn="l">
              <a:spcBef>
                <a:spcPts val="0"/>
              </a:spcBef>
              <a:spcAft>
                <a:spcPts val="0"/>
              </a:spcAft>
              <a:buNone/>
            </a:pPr>
            <a:r>
              <a:rPr lang="en" sz="1900" u="sng">
                <a:solidFill>
                  <a:srgbClr val="00FF00"/>
                </a:solidFill>
              </a:rPr>
              <a:t>Google Image Search</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7">
                  <a:extLst>
                    <a:ext uri="{A12FA001-AC4F-418D-AE19-62706E023703}">
                      <ahyp:hlinkClr val="tx"/>
                    </a:ext>
                  </a:extLst>
                </a:hlinkClick>
              </a:rPr>
              <a:t>https://mexicanfoodjournal.com/chiles-en-nogada/</a:t>
            </a:r>
            <a:r>
              <a:rPr lang="en" sz="1900" u="sng">
                <a:solidFill>
                  <a:srgbClr val="00FF00"/>
                </a:solidFill>
              </a:rPr>
              <a:t> </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8">
                  <a:extLst>
                    <a:ext uri="{A12FA001-AC4F-418D-AE19-62706E023703}">
                      <ahyp:hlinkClr val="tx"/>
                    </a:ext>
                  </a:extLst>
                </a:hlinkClick>
              </a:rPr>
              <a:t>https://geology.com/world/mexico-satellite-image.shtml</a:t>
            </a:r>
            <a:r>
              <a:rPr lang="en" sz="1900" u="sng">
                <a:solidFill>
                  <a:srgbClr val="00FF00"/>
                </a:solidFill>
              </a:rPr>
              <a:t> </a:t>
            </a:r>
            <a:endParaRPr sz="1900" u="sng">
              <a:solidFill>
                <a:srgbClr val="00FF00"/>
              </a:solidFill>
            </a:endParaRPr>
          </a:p>
          <a:p>
            <a:pPr indent="0" lvl="0" marL="0" rtl="0" algn="l">
              <a:spcBef>
                <a:spcPts val="0"/>
              </a:spcBef>
              <a:spcAft>
                <a:spcPts val="0"/>
              </a:spcAft>
              <a:buNone/>
            </a:pPr>
            <a:r>
              <a:rPr lang="en" sz="1900" u="sng">
                <a:solidFill>
                  <a:srgbClr val="00FF00"/>
                </a:solidFill>
                <a:hlinkClick r:id="rId9">
                  <a:extLst>
                    <a:ext uri="{A12FA001-AC4F-418D-AE19-62706E023703}">
                      <ahyp:hlinkClr val="tx"/>
                    </a:ext>
                  </a:extLst>
                </a:hlinkClick>
              </a:rPr>
              <a:t>https://www.simplyrecipes.com/recipes/chiles_en_nogada_chilies_in_walnut_sauce/</a:t>
            </a:r>
            <a:r>
              <a:rPr lang="en" sz="1900" u="sng">
                <a:solidFill>
                  <a:srgbClr val="00FF00"/>
                </a:solidFill>
              </a:rPr>
              <a:t> </a:t>
            </a:r>
            <a:endParaRPr sz="1900" u="sng">
              <a:solidFill>
                <a:srgbClr val="00FF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