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d377a18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d377a18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d377a187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d377a187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d377a187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d377a187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d377a187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d377a187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d377a187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d377a187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d377a187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d377a187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29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84000" y="1532350"/>
            <a:ext cx="51837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FF00"/>
                </a:solidFill>
                <a:latin typeface="Lato"/>
                <a:ea typeface="Lato"/>
                <a:cs typeface="Lato"/>
                <a:sym typeface="Lato"/>
              </a:rPr>
              <a:t>Quinctius </a:t>
            </a:r>
            <a:r>
              <a:rPr lang="en">
                <a:solidFill>
                  <a:srgbClr val="00FF00"/>
                </a:solidFill>
                <a:latin typeface="Lato"/>
                <a:ea typeface="Lato"/>
                <a:cs typeface="Lato"/>
                <a:sym typeface="Lato"/>
              </a:rPr>
              <a:t>Cincinnatus</a:t>
            </a:r>
            <a:endParaRPr>
              <a:solidFill>
                <a:srgbClr val="00FF00"/>
              </a:solidFill>
              <a:latin typeface="Lato"/>
              <a:ea typeface="Lato"/>
              <a:cs typeface="Lato"/>
              <a:sym typeface="Lato"/>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FF00"/>
                </a:solidFill>
              </a:rPr>
              <a:t>Quinctius Cincinnatus agricola et miles</a:t>
            </a:r>
            <a:endParaRPr sz="1600">
              <a:solidFill>
                <a:srgbClr val="00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FF00"/>
                </a:solidFill>
                <a:latin typeface="Lato"/>
                <a:ea typeface="Lato"/>
                <a:cs typeface="Lato"/>
                <a:sym typeface="Lato"/>
              </a:rPr>
              <a:t>Quis est </a:t>
            </a:r>
            <a:r>
              <a:rPr lang="en">
                <a:solidFill>
                  <a:srgbClr val="00FF00"/>
                </a:solidFill>
                <a:latin typeface="Lato"/>
                <a:ea typeface="Lato"/>
                <a:cs typeface="Lato"/>
                <a:sym typeface="Lato"/>
              </a:rPr>
              <a:t>Quinctius Cincinnatus</a:t>
            </a:r>
            <a:r>
              <a:rPr lang="en">
                <a:solidFill>
                  <a:srgbClr val="00FF00"/>
                </a:solidFill>
                <a:latin typeface="Lato"/>
                <a:ea typeface="Lato"/>
                <a:cs typeface="Lato"/>
                <a:sym typeface="Lato"/>
              </a:rPr>
              <a:t>?</a:t>
            </a:r>
            <a:endParaRPr>
              <a:solidFill>
                <a:srgbClr val="00FF00"/>
              </a:solidFill>
              <a:latin typeface="Lato"/>
              <a:ea typeface="Lato"/>
              <a:cs typeface="Lato"/>
              <a:sym typeface="Lato"/>
            </a:endParaRPr>
          </a:p>
        </p:txBody>
      </p:sp>
      <p:sp>
        <p:nvSpPr>
          <p:cNvPr id="141" name="Google Shape;141;p14"/>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FF00"/>
                </a:solidFill>
              </a:rPr>
              <a:t>Quinctius Cincinnatus</a:t>
            </a:r>
            <a:endParaRPr>
              <a:solidFill>
                <a:srgbClr val="00FF00"/>
              </a:solidFill>
            </a:endParaRPr>
          </a:p>
          <a:p>
            <a:pPr indent="0" lvl="0" marL="0" rtl="0" algn="l">
              <a:spcBef>
                <a:spcPts val="1200"/>
              </a:spcBef>
              <a:spcAft>
                <a:spcPts val="0"/>
              </a:spcAft>
              <a:buNone/>
            </a:pPr>
            <a:r>
              <a:rPr lang="en">
                <a:solidFill>
                  <a:srgbClr val="00FF00"/>
                </a:solidFill>
              </a:rPr>
              <a:t>Quid est Quinctius Cincinnatus fortis</a:t>
            </a:r>
            <a:endParaRPr>
              <a:solidFill>
                <a:srgbClr val="00FF00"/>
              </a:solidFill>
            </a:endParaRPr>
          </a:p>
          <a:p>
            <a:pPr indent="0" lvl="0" marL="0" rtl="0" algn="l">
              <a:lnSpc>
                <a:spcPct val="100000"/>
              </a:lnSpc>
              <a:spcBef>
                <a:spcPts val="1200"/>
              </a:spcBef>
              <a:spcAft>
                <a:spcPts val="0"/>
              </a:spcAft>
              <a:buNone/>
            </a:pPr>
            <a:r>
              <a:rPr lang="en">
                <a:solidFill>
                  <a:srgbClr val="00FF00"/>
                </a:solidFill>
              </a:rPr>
              <a:t>Quinctius Cincinnatus</a:t>
            </a:r>
            <a:r>
              <a:rPr lang="en" sz="1600">
                <a:solidFill>
                  <a:srgbClr val="00FF00"/>
                </a:solidFill>
              </a:rPr>
              <a:t> </a:t>
            </a:r>
            <a:r>
              <a:rPr lang="en">
                <a:solidFill>
                  <a:srgbClr val="00FF00"/>
                </a:solidFill>
              </a:rPr>
              <a:t>agricola et miles. Est fortis. Est potens. </a:t>
            </a:r>
            <a:endParaRPr>
              <a:solidFill>
                <a:srgbClr val="00FF00"/>
              </a:solidFill>
            </a:endParaRPr>
          </a:p>
          <a:p>
            <a:pPr indent="0" lvl="0" marL="0" rtl="0" algn="l">
              <a:lnSpc>
                <a:spcPct val="100000"/>
              </a:lnSpc>
              <a:spcBef>
                <a:spcPts val="0"/>
              </a:spcBef>
              <a:spcAft>
                <a:spcPts val="0"/>
              </a:spcAft>
              <a:buNone/>
            </a:pPr>
            <a:r>
              <a:t/>
            </a:r>
            <a:endParaRPr>
              <a:solidFill>
                <a:srgbClr val="00FF00"/>
              </a:solidFill>
            </a:endParaRPr>
          </a:p>
          <a:p>
            <a:pPr indent="0" lvl="0" marL="0" rtl="0" algn="l">
              <a:lnSpc>
                <a:spcPct val="100000"/>
              </a:lnSpc>
              <a:spcBef>
                <a:spcPts val="0"/>
              </a:spcBef>
              <a:spcAft>
                <a:spcPts val="0"/>
              </a:spcAft>
              <a:buNone/>
            </a:pPr>
            <a:r>
              <a:rPr lang="en">
                <a:solidFill>
                  <a:srgbClr val="00FF00"/>
                </a:solidFill>
              </a:rPr>
              <a:t>Translation Quinctius Cincinnatus was a farmer and a soldier. He was brave.  He was powerful.</a:t>
            </a:r>
            <a:endParaRPr>
              <a:solidFill>
                <a:srgbClr val="00FF00"/>
              </a:solidFill>
            </a:endParaRPr>
          </a:p>
        </p:txBody>
      </p:sp>
      <p:sp>
        <p:nvSpPr>
          <p:cNvPr id="142" name="Google Shape;142;p14"/>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FF00"/>
                </a:solidFill>
              </a:rPr>
              <a:t>Quinctius Cincinnatus</a:t>
            </a:r>
            <a:endParaRPr>
              <a:solidFill>
                <a:srgbClr val="00FF00"/>
              </a:solidFill>
            </a:endParaRPr>
          </a:p>
          <a:p>
            <a:pPr indent="0" lvl="0" marL="0" rtl="0" algn="l">
              <a:spcBef>
                <a:spcPts val="1200"/>
              </a:spcBef>
              <a:spcAft>
                <a:spcPts val="0"/>
              </a:spcAft>
              <a:buClr>
                <a:schemeClr val="dk1"/>
              </a:buClr>
              <a:buSzPts val="1100"/>
              <a:buFont typeface="Arial"/>
              <a:buNone/>
            </a:pPr>
            <a:r>
              <a:rPr lang="en">
                <a:solidFill>
                  <a:srgbClr val="00FF00"/>
                </a:solidFill>
              </a:rPr>
              <a:t>Quid est Quinctius Cincinnatus fortis</a:t>
            </a:r>
            <a:endParaRPr>
              <a:solidFill>
                <a:srgbClr val="00FF00"/>
              </a:solidFill>
            </a:endParaRPr>
          </a:p>
          <a:p>
            <a:pPr indent="0" lvl="0" marL="0" rtl="0" algn="l">
              <a:spcBef>
                <a:spcPts val="1200"/>
              </a:spcBef>
              <a:spcAft>
                <a:spcPts val="0"/>
              </a:spcAft>
              <a:buNone/>
            </a:pPr>
            <a:r>
              <a:rPr lang="en" sz="1250">
                <a:solidFill>
                  <a:srgbClr val="00FF00"/>
                </a:solidFill>
              </a:rPr>
              <a:t>Q</a:t>
            </a:r>
            <a:r>
              <a:rPr lang="en" sz="1250">
                <a:solidFill>
                  <a:srgbClr val="00FF00"/>
                </a:solidFill>
              </a:rPr>
              <a:t>uinctius Cincinnatus </a:t>
            </a:r>
            <a:r>
              <a:rPr lang="en">
                <a:solidFill>
                  <a:srgbClr val="00FF00"/>
                </a:solidFill>
              </a:rPr>
              <a:t>recordatus est heros. Est was a homo.  Est ipsum dolor.</a:t>
            </a:r>
            <a:endParaRPr>
              <a:solidFill>
                <a:srgbClr val="00FF00"/>
              </a:solidFill>
            </a:endParaRPr>
          </a:p>
          <a:p>
            <a:pPr indent="0" lvl="0" marL="0" rtl="0" algn="l">
              <a:spcBef>
                <a:spcPts val="1200"/>
              </a:spcBef>
              <a:spcAft>
                <a:spcPts val="0"/>
              </a:spcAft>
              <a:buNone/>
            </a:pPr>
            <a:r>
              <a:rPr lang="en">
                <a:solidFill>
                  <a:srgbClr val="00FF00"/>
                </a:solidFill>
              </a:rPr>
              <a:t>Translation Quinctius Cincinnatus was remembered as a hero. He was a man. He was very smart.</a:t>
            </a:r>
            <a:endParaRPr>
              <a:solidFill>
                <a:srgbClr val="00FF00"/>
              </a:solidFill>
            </a:endParaRPr>
          </a:p>
          <a:p>
            <a:pPr indent="0" lvl="0" marL="0" rtl="0" algn="l">
              <a:spcBef>
                <a:spcPts val="1200"/>
              </a:spcBef>
              <a:spcAft>
                <a:spcPts val="1200"/>
              </a:spcAft>
              <a:buNone/>
            </a:pPr>
            <a:r>
              <a:t/>
            </a:r>
            <a:endParaRPr>
              <a:solidFill>
                <a:srgbClr val="00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idx="1" type="body"/>
          </p:nvPr>
        </p:nvSpPr>
        <p:spPr>
          <a:xfrm>
            <a:off x="311700" y="4230575"/>
            <a:ext cx="84312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688"/>
              <a:buNone/>
            </a:pPr>
            <a:r>
              <a:rPr lang="en" sz="1425">
                <a:solidFill>
                  <a:srgbClr val="00FF00"/>
                </a:solidFill>
              </a:rPr>
              <a:t>Quinctius </a:t>
            </a:r>
            <a:r>
              <a:rPr lang="en" sz="1400">
                <a:solidFill>
                  <a:srgbClr val="00FF00"/>
                </a:solidFill>
              </a:rPr>
              <a:t>Cincinnatus is a hero who fought and gave up the reins of power and went back to farming. </a:t>
            </a:r>
            <a:endParaRPr sz="1425">
              <a:solidFill>
                <a:srgbClr val="00FF00"/>
              </a:solidFill>
            </a:endParaRPr>
          </a:p>
        </p:txBody>
      </p:sp>
      <p:sp>
        <p:nvSpPr>
          <p:cNvPr id="148" name="Google Shape;148;p15"/>
          <p:cNvSpPr txBox="1"/>
          <p:nvPr/>
        </p:nvSpPr>
        <p:spPr>
          <a:xfrm>
            <a:off x="660200" y="445250"/>
            <a:ext cx="734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49" name="Google Shape;149;p15"/>
          <p:cNvPicPr preferRelativeResize="0"/>
          <p:nvPr/>
        </p:nvPicPr>
        <p:blipFill>
          <a:blip r:embed="rId3">
            <a:alphaModFix/>
          </a:blip>
          <a:stretch>
            <a:fillRect/>
          </a:stretch>
        </p:blipFill>
        <p:spPr>
          <a:xfrm>
            <a:off x="2978625" y="261025"/>
            <a:ext cx="2594775" cy="3654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solidFill>
                  <a:srgbClr val="00FF00"/>
                </a:solidFill>
              </a:rPr>
              <a:t>Quinctius Cincinnatus was a farmer and digger until he was found by representatives of the senate. After greeting the senators, Cincinnatus was asked to put on his toga so that he would be suitably dressed to hear the order of the senate, which they hoped might turn out well for him and for Rome. Cincinnatus ordered all men of military age to appear fully armed in the Campus Martius before sunset, each with five days’ food and water. The army hurried and reacher Algidus, quite near the enemy, at midnight. Cincinnatus and his soldiers, along with the trapped army, immediately fought a night battle that ends with a total Roman victory. After Cincinnatus won the battle he resigned on the 16th day and he returned to plowing his farm.  </a:t>
            </a:r>
            <a:endParaRPr/>
          </a:p>
        </p:txBody>
      </p:sp>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FF00"/>
                </a:solidFill>
                <a:latin typeface="Lato"/>
                <a:ea typeface="Lato"/>
                <a:cs typeface="Lato"/>
                <a:sym typeface="Lato"/>
              </a:rPr>
              <a:t>The Story of </a:t>
            </a:r>
            <a:r>
              <a:rPr lang="en">
                <a:solidFill>
                  <a:srgbClr val="00FF00"/>
                </a:solidFill>
                <a:latin typeface="Lato"/>
                <a:ea typeface="Lato"/>
                <a:cs typeface="Lato"/>
                <a:sym typeface="Lato"/>
              </a:rPr>
              <a:t>Quinctius Cincinnatus</a:t>
            </a:r>
            <a:endParaRPr>
              <a:solidFill>
                <a:srgbClr val="00FF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FF00"/>
                </a:solidFill>
                <a:latin typeface="Lato"/>
                <a:ea typeface="Lato"/>
                <a:cs typeface="Lato"/>
                <a:sym typeface="Lato"/>
              </a:rPr>
              <a:t>What virtues was </a:t>
            </a:r>
            <a:r>
              <a:rPr lang="en">
                <a:solidFill>
                  <a:srgbClr val="00FF00"/>
                </a:solidFill>
                <a:latin typeface="Lato"/>
                <a:ea typeface="Lato"/>
                <a:cs typeface="Lato"/>
                <a:sym typeface="Lato"/>
              </a:rPr>
              <a:t>Quinctius Cincinnatus</a:t>
            </a:r>
            <a:r>
              <a:rPr lang="en">
                <a:solidFill>
                  <a:srgbClr val="00FF00"/>
                </a:solidFill>
                <a:latin typeface="Lato"/>
                <a:ea typeface="Lato"/>
                <a:cs typeface="Lato"/>
                <a:sym typeface="Lato"/>
              </a:rPr>
              <a:t> an example of?</a:t>
            </a:r>
            <a:endParaRPr>
              <a:solidFill>
                <a:srgbClr val="00FF00"/>
              </a:solidFill>
              <a:latin typeface="Lato"/>
              <a:ea typeface="Lato"/>
              <a:cs typeface="Lato"/>
              <a:sym typeface="Lato"/>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rgbClr val="00FF00"/>
                </a:solidFill>
              </a:rPr>
              <a:t>Quinctius Cincinnatus a Roman farmer who gained fame for his selfless devotion</a:t>
            </a:r>
            <a:r>
              <a:rPr b="1" lang="en" sz="1400">
                <a:solidFill>
                  <a:srgbClr val="00FF00"/>
                </a:solidFill>
              </a:rPr>
              <a:t> </a:t>
            </a:r>
            <a:r>
              <a:rPr lang="en" sz="1400">
                <a:solidFill>
                  <a:srgbClr val="00FF00"/>
                </a:solidFill>
              </a:rPr>
              <a:t>to the republic in times of crisis and for giving up the reins of power when the crisis was over. U</a:t>
            </a:r>
            <a:r>
              <a:rPr lang="en" sz="1400">
                <a:solidFill>
                  <a:srgbClr val="00FF00"/>
                </a:solidFill>
              </a:rPr>
              <a:t>ntil</a:t>
            </a:r>
            <a:r>
              <a:rPr lang="en" sz="1400">
                <a:solidFill>
                  <a:srgbClr val="00FF00"/>
                </a:solidFill>
              </a:rPr>
              <a:t> the </a:t>
            </a:r>
            <a:r>
              <a:rPr lang="en" sz="1400">
                <a:solidFill>
                  <a:srgbClr val="00FF00"/>
                </a:solidFill>
              </a:rPr>
              <a:t>sixteenth</a:t>
            </a:r>
            <a:r>
              <a:rPr lang="en" sz="1400">
                <a:solidFill>
                  <a:srgbClr val="00FF00"/>
                </a:solidFill>
              </a:rPr>
              <a:t> day where he went back to farming.  He was remembered as a hero. He showed many qualities that day like bravery and courage he showed those qualities in battle.</a:t>
            </a:r>
            <a:endParaRPr sz="1500">
              <a:solidFill>
                <a:srgbClr val="00F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00FF00"/>
                </a:solidFill>
                <a:latin typeface="Lato"/>
                <a:ea typeface="Lato"/>
                <a:cs typeface="Lato"/>
                <a:sym typeface="Lato"/>
              </a:rPr>
              <a:t>FINIS</a:t>
            </a:r>
            <a:r>
              <a:rPr i="1" lang="en">
                <a:solidFill>
                  <a:srgbClr val="00FF00"/>
                </a:solidFill>
                <a:latin typeface="Lato"/>
                <a:ea typeface="Lato"/>
                <a:cs typeface="Lato"/>
                <a:sym typeface="Lato"/>
              </a:rPr>
              <a:t> </a:t>
            </a:r>
            <a:endParaRPr i="1">
              <a:solidFill>
                <a:srgbClr val="00FF00"/>
              </a:solidFill>
              <a:latin typeface="Lato"/>
              <a:ea typeface="Lato"/>
              <a:cs typeface="Lato"/>
              <a:sym typeface="Lato"/>
            </a:endParaRPr>
          </a:p>
        </p:txBody>
      </p:sp>
      <p:pic>
        <p:nvPicPr>
          <p:cNvPr id="167" name="Google Shape;167;p18"/>
          <p:cNvPicPr preferRelativeResize="0"/>
          <p:nvPr/>
        </p:nvPicPr>
        <p:blipFill>
          <a:blip r:embed="rId3">
            <a:alphaModFix/>
          </a:blip>
          <a:stretch>
            <a:fillRect/>
          </a:stretch>
        </p:blipFill>
        <p:spPr>
          <a:xfrm>
            <a:off x="0" y="0"/>
            <a:ext cx="9144001"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