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
      <p:font typeface="Comfortaa"/>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Comfortaa-regular.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Comforta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015c4e23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015c4e23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015c4e23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015c4e23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015c4e23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015c4e23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015c4e23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015c4e23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015c4e23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015c4e2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015c4e232_3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015c4e232_3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Analysis</a:t>
            </a:r>
            <a:r>
              <a:rPr lang="en">
                <a:latin typeface="Comfortaa"/>
                <a:ea typeface="Comfortaa"/>
                <a:cs typeface="Comfortaa"/>
                <a:sym typeface="Comfortaa"/>
              </a:rPr>
              <a:t> of Article 6 and 7 of the Declaration of Sentiments</a:t>
            </a:r>
            <a:endParaRPr>
              <a:latin typeface="Comfortaa"/>
              <a:ea typeface="Comfortaa"/>
              <a:cs typeface="Comfortaa"/>
              <a:sym typeface="Comfortaa"/>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latin typeface="Comfortaa"/>
                <a:ea typeface="Comfortaa"/>
                <a:cs typeface="Comfortaa"/>
                <a:sym typeface="Comfortaa"/>
              </a:rPr>
              <a:t>.By Loz Alexander Mckenzie, Alexis Weber, William Keith Adams, </a:t>
            </a:r>
            <a:r>
              <a:rPr lang="en">
                <a:latin typeface="Comfortaa"/>
                <a:ea typeface="Comfortaa"/>
                <a:cs typeface="Comfortaa"/>
                <a:sym typeface="Comfortaa"/>
              </a:rPr>
              <a:t>Aurora</a:t>
            </a:r>
            <a:r>
              <a:rPr lang="en">
                <a:latin typeface="Comfortaa"/>
                <a:ea typeface="Comfortaa"/>
                <a:cs typeface="Comfortaa"/>
                <a:sym typeface="Comfortaa"/>
              </a:rPr>
              <a:t> Eden Whitaker, Gysel Najjar, and Ryan Elijah Day</a:t>
            </a:r>
            <a:endParaRPr>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815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The Exact Resolutions</a:t>
            </a:r>
            <a:endParaRPr>
              <a:latin typeface="Comfortaa"/>
              <a:ea typeface="Comfortaa"/>
              <a:cs typeface="Comfortaa"/>
              <a:sym typeface="Comfortaa"/>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457200" rtl="0" algn="l">
              <a:lnSpc>
                <a:spcPct val="115000"/>
              </a:lnSpc>
              <a:spcBef>
                <a:spcPts val="1500"/>
              </a:spcBef>
              <a:spcAft>
                <a:spcPts val="0"/>
              </a:spcAft>
              <a:buClr>
                <a:schemeClr val="dk1"/>
              </a:buClr>
              <a:buSzPct val="61111"/>
              <a:buFont typeface="Arial"/>
              <a:buNone/>
            </a:pPr>
            <a:r>
              <a:rPr i="1" lang="en">
                <a:solidFill>
                  <a:srgbClr val="282828"/>
                </a:solidFill>
                <a:highlight>
                  <a:srgbClr val="FFFFFF"/>
                </a:highlight>
                <a:latin typeface="Comfortaa"/>
                <a:ea typeface="Comfortaa"/>
                <a:cs typeface="Comfortaa"/>
                <a:sym typeface="Comfortaa"/>
              </a:rPr>
              <a:t>6. Resolved</a:t>
            </a:r>
            <a:r>
              <a:rPr lang="en">
                <a:solidFill>
                  <a:srgbClr val="282828"/>
                </a:solidFill>
                <a:highlight>
                  <a:srgbClr val="FFFFFF"/>
                </a:highlight>
                <a:latin typeface="Comfortaa"/>
                <a:ea typeface="Comfortaa"/>
                <a:cs typeface="Comfortaa"/>
                <a:sym typeface="Comfortaa"/>
              </a:rPr>
              <a:t>, That the same amount of virtue, delicacy, and refinement of behavior that is required of woman in the social state, should also be required of man, and the same transgressions should be visited with equal severity on both man and woman.</a:t>
            </a:r>
            <a:endParaRPr>
              <a:solidFill>
                <a:srgbClr val="282828"/>
              </a:solidFill>
              <a:highlight>
                <a:srgbClr val="FFFFFF"/>
              </a:highlight>
              <a:latin typeface="Comfortaa"/>
              <a:ea typeface="Comfortaa"/>
              <a:cs typeface="Comfortaa"/>
              <a:sym typeface="Comfortaa"/>
            </a:endParaRPr>
          </a:p>
          <a:p>
            <a:pPr indent="0" lvl="0" marL="457200" rtl="0" algn="l">
              <a:lnSpc>
                <a:spcPct val="115000"/>
              </a:lnSpc>
              <a:spcBef>
                <a:spcPts val="1500"/>
              </a:spcBef>
              <a:spcAft>
                <a:spcPts val="0"/>
              </a:spcAft>
              <a:buClr>
                <a:schemeClr val="dk1"/>
              </a:buClr>
              <a:buSzPct val="61111"/>
              <a:buFont typeface="Arial"/>
              <a:buNone/>
            </a:pPr>
            <a:r>
              <a:t/>
            </a:r>
            <a:endParaRPr>
              <a:solidFill>
                <a:srgbClr val="282828"/>
              </a:solidFill>
              <a:highlight>
                <a:srgbClr val="FFFFFF"/>
              </a:highlight>
              <a:latin typeface="Comfortaa"/>
              <a:ea typeface="Comfortaa"/>
              <a:cs typeface="Comfortaa"/>
              <a:sym typeface="Comfortaa"/>
            </a:endParaRPr>
          </a:p>
          <a:p>
            <a:pPr indent="0" lvl="0" marL="457200" rtl="0" algn="l">
              <a:lnSpc>
                <a:spcPct val="115000"/>
              </a:lnSpc>
              <a:spcBef>
                <a:spcPts val="1500"/>
              </a:spcBef>
              <a:spcAft>
                <a:spcPts val="0"/>
              </a:spcAft>
              <a:buClr>
                <a:schemeClr val="dk1"/>
              </a:buClr>
              <a:buSzPct val="61111"/>
              <a:buFont typeface="Arial"/>
              <a:buNone/>
            </a:pPr>
            <a:r>
              <a:rPr i="1" lang="en">
                <a:solidFill>
                  <a:srgbClr val="282828"/>
                </a:solidFill>
                <a:highlight>
                  <a:srgbClr val="FFFFFF"/>
                </a:highlight>
                <a:latin typeface="Comfortaa"/>
                <a:ea typeface="Comfortaa"/>
                <a:cs typeface="Comfortaa"/>
                <a:sym typeface="Comfortaa"/>
              </a:rPr>
              <a:t>7. Resolved</a:t>
            </a:r>
            <a:r>
              <a:rPr lang="en">
                <a:solidFill>
                  <a:srgbClr val="282828"/>
                </a:solidFill>
                <a:highlight>
                  <a:srgbClr val="FFFFFF"/>
                </a:highlight>
                <a:latin typeface="Comfortaa"/>
                <a:ea typeface="Comfortaa"/>
                <a:cs typeface="Comfortaa"/>
                <a:sym typeface="Comfortaa"/>
              </a:rPr>
              <a:t>, That the objection of indelicacy and impropriety, which is so often brought against woman when she addresses a public audiece, comes with a very ill grace from those who encourage, by their attendance, her appearance on the stage, in the concert, or in the feats of the circus.</a:t>
            </a:r>
            <a:endParaRPr>
              <a:solidFill>
                <a:srgbClr val="282828"/>
              </a:solidFill>
              <a:highlight>
                <a:srgbClr val="FFFFFF"/>
              </a:highlight>
              <a:latin typeface="Comfortaa"/>
              <a:ea typeface="Comfortaa"/>
              <a:cs typeface="Comfortaa"/>
              <a:sym typeface="Comfortaa"/>
            </a:endParaRPr>
          </a:p>
          <a:p>
            <a:pPr indent="0" lvl="0" marL="0" rtl="0" algn="l">
              <a:spcBef>
                <a:spcPts val="0"/>
              </a:spcBef>
              <a:spcAft>
                <a:spcPts val="1200"/>
              </a:spcAft>
              <a:buNone/>
            </a:pPr>
            <a:r>
              <a:t/>
            </a:r>
            <a:endParaRPr>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latin typeface="Comfortaa"/>
                <a:ea typeface="Comfortaa"/>
                <a:cs typeface="Comfortaa"/>
                <a:sym typeface="Comfortaa"/>
              </a:rPr>
              <a:t>Article 6 Main Ideas</a:t>
            </a:r>
            <a:endParaRPr>
              <a:latin typeface="Comfortaa"/>
              <a:ea typeface="Comfortaa"/>
              <a:cs typeface="Comfortaa"/>
              <a:sym typeface="Comfortaa"/>
            </a:endParaRPr>
          </a:p>
        </p:txBody>
      </p:sp>
      <p:sp>
        <p:nvSpPr>
          <p:cNvPr id="72" name="Google Shape;72;p15"/>
          <p:cNvSpPr txBox="1"/>
          <p:nvPr>
            <p:ph idx="1" type="body"/>
          </p:nvPr>
        </p:nvSpPr>
        <p:spPr>
          <a:xfrm>
            <a:off x="311700" y="1032650"/>
            <a:ext cx="8520600" cy="356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Men should be held to the same standards as women in society since it is unfair for women to be held accountable more than men (Ryan D.)</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Along with the first point, if men were to be held accountable for something that a woman also did, the severity of punishment for the crime should be the same for both parties (Ryan D.)</a:t>
            </a:r>
            <a:endParaRPr>
              <a:solidFill>
                <a:schemeClr val="dk1"/>
              </a:solidFill>
              <a:latin typeface="Comfortaa"/>
              <a:ea typeface="Comfortaa"/>
              <a:cs typeface="Comfortaa"/>
              <a:sym typeface="Comfortaa"/>
            </a:endParaRPr>
          </a:p>
          <a:p>
            <a:pPr indent="-342900" lvl="1" marL="914400" rtl="0" algn="l">
              <a:spcBef>
                <a:spcPts val="0"/>
              </a:spcBef>
              <a:spcAft>
                <a:spcPts val="0"/>
              </a:spcAft>
              <a:buClr>
                <a:schemeClr val="dk1"/>
              </a:buClr>
              <a:buSzPts val="1800"/>
              <a:buFont typeface="Comfortaa"/>
              <a:buChar char="○"/>
            </a:pPr>
            <a:r>
              <a:rPr lang="en" sz="1800">
                <a:solidFill>
                  <a:schemeClr val="dk1"/>
                </a:solidFill>
                <a:latin typeface="Comfortaa"/>
                <a:ea typeface="Comfortaa"/>
                <a:cs typeface="Comfortaa"/>
                <a:sym typeface="Comfortaa"/>
              </a:rPr>
              <a:t> Women should be held and treated with the same respect as men. (Loz)</a:t>
            </a:r>
            <a:endParaRPr sz="1800">
              <a:solidFill>
                <a:schemeClr val="dk1"/>
              </a:solidFill>
              <a:latin typeface="Comfortaa"/>
              <a:ea typeface="Comfortaa"/>
              <a:cs typeface="Comfortaa"/>
              <a:sym typeface="Comfortaa"/>
            </a:endParaRPr>
          </a:p>
          <a:p>
            <a:pPr indent="-342900" lvl="1" marL="914400" rtl="0" algn="l">
              <a:spcBef>
                <a:spcPts val="0"/>
              </a:spcBef>
              <a:spcAft>
                <a:spcPts val="0"/>
              </a:spcAft>
              <a:buClr>
                <a:schemeClr val="dk1"/>
              </a:buClr>
              <a:buSzPts val="1800"/>
              <a:buFont typeface="Comfortaa"/>
              <a:buChar char="○"/>
            </a:pPr>
            <a:r>
              <a:rPr lang="en" sz="1800">
                <a:solidFill>
                  <a:schemeClr val="dk1"/>
                </a:solidFill>
                <a:latin typeface="Comfortaa"/>
                <a:ea typeface="Comfortaa"/>
                <a:cs typeface="Comfortaa"/>
                <a:sym typeface="Comfortaa"/>
              </a:rPr>
              <a:t>If men want to hold women to certain standards they have to hold themselves accountable to those standards as well (Gygy)</a:t>
            </a:r>
            <a:endParaRPr sz="1800">
              <a:solidFill>
                <a:schemeClr val="dk1"/>
              </a:solidFill>
              <a:latin typeface="Comfortaa"/>
              <a:ea typeface="Comfortaa"/>
              <a:cs typeface="Comfortaa"/>
              <a:sym typeface="Comfortaa"/>
            </a:endParaRPr>
          </a:p>
          <a:p>
            <a:pPr indent="0" lvl="0" marL="914400" rtl="0" algn="l">
              <a:spcBef>
                <a:spcPts val="0"/>
              </a:spcBef>
              <a:spcAft>
                <a:spcPts val="0"/>
              </a:spcAft>
              <a:buNone/>
            </a:pPr>
            <a:r>
              <a:t/>
            </a:r>
            <a:endParaRPr sz="24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A</a:t>
            </a:r>
            <a:r>
              <a:rPr lang="en">
                <a:latin typeface="Comfortaa"/>
                <a:ea typeface="Comfortaa"/>
                <a:cs typeface="Comfortaa"/>
                <a:sym typeface="Comfortaa"/>
              </a:rPr>
              <a:t>rticle 6 Main Ideas Continued</a:t>
            </a:r>
            <a:endParaRPr>
              <a:latin typeface="Comfortaa"/>
              <a:ea typeface="Comfortaa"/>
              <a:cs typeface="Comfortaa"/>
              <a:sym typeface="Comfortaa"/>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40201" lvl="1" marL="914400" rtl="0" algn="l">
              <a:spcBef>
                <a:spcPts val="0"/>
              </a:spcBef>
              <a:spcAft>
                <a:spcPts val="0"/>
              </a:spcAft>
              <a:buClr>
                <a:schemeClr val="dk1"/>
              </a:buClr>
              <a:buSzPct val="100000"/>
              <a:buFont typeface="Comfortaa"/>
              <a:buChar char="○"/>
            </a:pPr>
            <a:r>
              <a:rPr lang="en" sz="1900">
                <a:solidFill>
                  <a:schemeClr val="dk1"/>
                </a:solidFill>
                <a:latin typeface="Comfortaa"/>
                <a:ea typeface="Comfortaa"/>
                <a:cs typeface="Comfortaa"/>
                <a:sym typeface="Comfortaa"/>
              </a:rPr>
              <a:t>If there are crimes that women get punished for severely than men should get punished for those crimes severely as well(Gygy)</a:t>
            </a:r>
            <a:endParaRPr sz="1900">
              <a:solidFill>
                <a:schemeClr val="dk1"/>
              </a:solidFill>
              <a:latin typeface="Comfortaa"/>
              <a:ea typeface="Comfortaa"/>
              <a:cs typeface="Comfortaa"/>
              <a:sym typeface="Comfortaa"/>
            </a:endParaRPr>
          </a:p>
          <a:p>
            <a:pPr indent="-340201" lvl="1" marL="914400" rtl="0" algn="l">
              <a:spcBef>
                <a:spcPts val="0"/>
              </a:spcBef>
              <a:spcAft>
                <a:spcPts val="0"/>
              </a:spcAft>
              <a:buClr>
                <a:schemeClr val="dk1"/>
              </a:buClr>
              <a:buSzPct val="100000"/>
              <a:buFont typeface="Comfortaa"/>
              <a:buChar char="○"/>
            </a:pPr>
            <a:r>
              <a:rPr lang="en" sz="1900">
                <a:solidFill>
                  <a:schemeClr val="dk1"/>
                </a:solidFill>
                <a:latin typeface="Comfortaa"/>
                <a:ea typeface="Comfortaa"/>
                <a:cs typeface="Comfortaa"/>
                <a:sym typeface="Comfortaa"/>
              </a:rPr>
              <a:t> The amount of unjust and unfairness to the society to women (Loz)</a:t>
            </a:r>
            <a:endParaRPr sz="1900">
              <a:solidFill>
                <a:schemeClr val="dk1"/>
              </a:solidFill>
              <a:latin typeface="Comfortaa"/>
              <a:ea typeface="Comfortaa"/>
              <a:cs typeface="Comfortaa"/>
              <a:sym typeface="Comfortaa"/>
            </a:endParaRPr>
          </a:p>
          <a:p>
            <a:pPr indent="-340201" lvl="1" marL="914400" rtl="0" algn="l">
              <a:spcBef>
                <a:spcPts val="0"/>
              </a:spcBef>
              <a:spcAft>
                <a:spcPts val="0"/>
              </a:spcAft>
              <a:buClr>
                <a:schemeClr val="dk1"/>
              </a:buClr>
              <a:buSzPct val="100000"/>
              <a:buFont typeface="Comfortaa"/>
              <a:buChar char="○"/>
            </a:pPr>
            <a:r>
              <a:rPr lang="en" sz="1900">
                <a:solidFill>
                  <a:schemeClr val="dk1"/>
                </a:solidFill>
                <a:latin typeface="Comfortaa"/>
                <a:ea typeface="Comfortaa"/>
                <a:cs typeface="Comfortaa"/>
                <a:sym typeface="Comfortaa"/>
              </a:rPr>
              <a:t>Men have been treated like the superior but wth this constitution for women it grants them the power and freedom they deserve the same as any man. Women and men should have the same amount of rights that men have. Men and Women are equals and if one punishment falls upon man the same one must fall upon women also no less of a punishment no more. (Loz)</a:t>
            </a:r>
            <a:endParaRPr sz="2200">
              <a:latin typeface="Comfortaa"/>
              <a:ea typeface="Comfortaa"/>
              <a:cs typeface="Comfortaa"/>
              <a:sym typeface="Comfortaa"/>
            </a:endParaRPr>
          </a:p>
          <a:p>
            <a:pPr indent="0" lvl="0" marL="0" rtl="0" algn="l">
              <a:spcBef>
                <a:spcPts val="0"/>
              </a:spcBef>
              <a:spcAft>
                <a:spcPts val="1200"/>
              </a:spcAft>
              <a:buNone/>
            </a:pPr>
            <a:r>
              <a:t/>
            </a:r>
            <a:endParaRPr sz="22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Article</a:t>
            </a:r>
            <a:r>
              <a:rPr lang="en">
                <a:latin typeface="Comfortaa"/>
                <a:ea typeface="Comfortaa"/>
                <a:cs typeface="Comfortaa"/>
                <a:sym typeface="Comfortaa"/>
              </a:rPr>
              <a:t> 7 main ideas</a:t>
            </a:r>
            <a:endParaRPr>
              <a:latin typeface="Comfortaa"/>
              <a:ea typeface="Comfortaa"/>
              <a:cs typeface="Comfortaa"/>
              <a:sym typeface="Comfortaa"/>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Women are considered wrongdoing and a corruption when they stand in the public (Lexi)</a:t>
            </a:r>
            <a:endParaRPr>
              <a:solidFill>
                <a:schemeClr val="dk1"/>
              </a:solidFill>
              <a:latin typeface="Comfortaa"/>
              <a:ea typeface="Comfortaa"/>
              <a:cs typeface="Comfortaa"/>
              <a:sym typeface="Comfortaa"/>
            </a:endParaRPr>
          </a:p>
          <a:p>
            <a:pPr indent="-317182" lvl="0" marL="4572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People think that they have to have a good appearance while they are present in the public and then get shamed them when they are too much (Lexi)</a:t>
            </a:r>
            <a:endParaRPr>
              <a:solidFill>
                <a:schemeClr val="dk1"/>
              </a:solidFill>
              <a:latin typeface="Comfortaa"/>
              <a:ea typeface="Comfortaa"/>
              <a:cs typeface="Comfortaa"/>
              <a:sym typeface="Comfortaa"/>
            </a:endParaRPr>
          </a:p>
          <a:p>
            <a:pPr indent="-317182" lvl="0" marL="4572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People who talk bad about women are ill-hearted and have bad mindsets(Gygy)</a:t>
            </a:r>
            <a:endParaRPr>
              <a:solidFill>
                <a:schemeClr val="dk1"/>
              </a:solidFill>
              <a:latin typeface="Comfortaa"/>
              <a:ea typeface="Comfortaa"/>
              <a:cs typeface="Comfortaa"/>
              <a:sym typeface="Comfortaa"/>
            </a:endParaRPr>
          </a:p>
          <a:p>
            <a:pPr indent="-317182" lvl="0" marL="4572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The main idea of this article is that men are hypocritical for shaming women for being inappropriate in public even though the majority of men encourage exactly that from women (Ryan D.)</a:t>
            </a:r>
            <a:endParaRPr>
              <a:solidFill>
                <a:schemeClr val="dk1"/>
              </a:solidFill>
              <a:latin typeface="Comfortaa"/>
              <a:ea typeface="Comfortaa"/>
              <a:cs typeface="Comfortaa"/>
              <a:sym typeface="Comfortaa"/>
            </a:endParaRPr>
          </a:p>
          <a:p>
            <a:pPr indent="-317182" lvl="0" marL="4572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All these accusations and standards women have to live up to should be resolved and handled correctly (Lexi)</a:t>
            </a:r>
            <a:endParaRPr>
              <a:solidFill>
                <a:schemeClr val="dk1"/>
              </a:solidFill>
              <a:latin typeface="Comfortaa"/>
              <a:ea typeface="Comfortaa"/>
              <a:cs typeface="Comfortaa"/>
              <a:sym typeface="Comfortaa"/>
            </a:endParaRPr>
          </a:p>
          <a:p>
            <a:pPr indent="-317182" lvl="0" marL="4572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When women dress how they want in public they get frowned upon but when they are in shows or performances for men they get encouraged to wear those same clothes (Gygy)</a:t>
            </a:r>
            <a:endParaRPr>
              <a:solidFill>
                <a:schemeClr val="dk1"/>
              </a:solidFill>
              <a:latin typeface="Comfortaa"/>
              <a:ea typeface="Comfortaa"/>
              <a:cs typeface="Comfortaa"/>
              <a:sym typeface="Comfortaa"/>
            </a:endParaRPr>
          </a:p>
          <a:p>
            <a:pPr indent="0" lvl="0" marL="0" rtl="0" algn="l">
              <a:spcBef>
                <a:spcPts val="0"/>
              </a:spcBef>
              <a:spcAft>
                <a:spcPts val="1200"/>
              </a:spcAft>
              <a:buNone/>
            </a:pPr>
            <a:r>
              <a:t/>
            </a:r>
            <a:endParaRPr>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403275" y="445025"/>
            <a:ext cx="8520600" cy="572700"/>
          </a:xfrm>
          <a:prstGeom prst="rect">
            <a:avLst/>
          </a:prstGeom>
        </p:spPr>
        <p:txBody>
          <a:bodyPr anchorCtr="0" anchor="t" bIns="91425" lIns="91425" spcFirstLastPara="1" rIns="91425" wrap="square" tIns="91425">
            <a:normAutofit fontScale="90000"/>
          </a:bodyPr>
          <a:lstStyle/>
          <a:p>
            <a:pPr indent="0" lvl="0" marL="2743200" rtl="0" algn="l">
              <a:spcBef>
                <a:spcPts val="0"/>
              </a:spcBef>
              <a:spcAft>
                <a:spcPts val="0"/>
              </a:spcAft>
              <a:buNone/>
            </a:pPr>
            <a:r>
              <a:rPr lang="en"/>
              <a:t>    </a:t>
            </a:r>
            <a:r>
              <a:rPr lang="en">
                <a:latin typeface="Comfortaa"/>
                <a:ea typeface="Comfortaa"/>
                <a:cs typeface="Comfortaa"/>
                <a:sym typeface="Comfortaa"/>
              </a:rPr>
              <a:t>Final Analysis </a:t>
            </a:r>
            <a:endParaRPr>
              <a:latin typeface="Comfortaa"/>
              <a:ea typeface="Comfortaa"/>
              <a:cs typeface="Comfortaa"/>
              <a:sym typeface="Comfortaa"/>
            </a:endParaRPr>
          </a:p>
        </p:txBody>
      </p:sp>
      <p:sp>
        <p:nvSpPr>
          <p:cNvPr id="90" name="Google Shape;90;p18"/>
          <p:cNvSpPr txBox="1"/>
          <p:nvPr>
            <p:ph idx="1" type="body"/>
          </p:nvPr>
        </p:nvSpPr>
        <p:spPr>
          <a:xfrm>
            <a:off x="311700" y="1076275"/>
            <a:ext cx="8520600" cy="3815700"/>
          </a:xfrm>
          <a:prstGeom prst="rect">
            <a:avLst/>
          </a:prstGeom>
        </p:spPr>
        <p:txBody>
          <a:bodyPr anchorCtr="0" anchor="t" bIns="91425" lIns="91425" spcFirstLastPara="1" rIns="91425" wrap="square" tIns="91425">
            <a:noAutofit/>
          </a:bodyPr>
          <a:lstStyle/>
          <a:p>
            <a:pPr indent="457200" lvl="0" marL="0" rtl="0" algn="l">
              <a:lnSpc>
                <a:spcPct val="180000"/>
              </a:lnSpc>
              <a:spcBef>
                <a:spcPts val="0"/>
              </a:spcBef>
              <a:spcAft>
                <a:spcPts val="0"/>
              </a:spcAft>
              <a:buClr>
                <a:schemeClr val="dk1"/>
              </a:buClr>
              <a:buSzPts val="1100"/>
              <a:buFont typeface="Arial"/>
              <a:buNone/>
            </a:pPr>
            <a:r>
              <a:rPr lang="en" sz="1200">
                <a:solidFill>
                  <a:schemeClr val="dk1"/>
                </a:solidFill>
                <a:latin typeface="Comfortaa"/>
                <a:ea typeface="Comfortaa"/>
                <a:cs typeface="Comfortaa"/>
                <a:sym typeface="Comfortaa"/>
              </a:rPr>
              <a:t>Article six of the Declaration of Sentiments suggests that men should be held to the same standards as women, and it is unjust for women to be held more accountable than men. Article 6 also suggests that if a man was to be charged for a crime, the severity of the punishment for the crime in question should be equal to the punishment for women. Some other takeaways from the article are that women should be treated as equals by men and that men have to be accountable for the standards that they themselves set. Another takeaway from this article is that although men have been treated as superiors, the declaration suggests that women should receive the same treatment as men, and that they should be considered equals.</a:t>
            </a:r>
            <a:endParaRPr sz="1200">
              <a:solidFill>
                <a:schemeClr val="dk1"/>
              </a:solidFill>
              <a:latin typeface="Comfortaa"/>
              <a:ea typeface="Comfortaa"/>
              <a:cs typeface="Comfortaa"/>
              <a:sym typeface="Comfortaa"/>
            </a:endParaRPr>
          </a:p>
          <a:p>
            <a:pPr indent="0" lvl="0" marL="0" rtl="0" algn="l">
              <a:lnSpc>
                <a:spcPct val="180000"/>
              </a:lnSpc>
              <a:spcBef>
                <a:spcPts val="0"/>
              </a:spcBef>
              <a:spcAft>
                <a:spcPts val="0"/>
              </a:spcAft>
              <a:buClr>
                <a:schemeClr val="dk1"/>
              </a:buClr>
              <a:buSzPts val="1100"/>
              <a:buFont typeface="Arial"/>
              <a:buNone/>
            </a:pPr>
            <a:r>
              <a:t/>
            </a:r>
            <a:endParaRPr sz="1200">
              <a:solidFill>
                <a:schemeClr val="dk1"/>
              </a:solidFill>
              <a:latin typeface="Comfortaa"/>
              <a:ea typeface="Comfortaa"/>
              <a:cs typeface="Comfortaa"/>
              <a:sym typeface="Comfortaa"/>
            </a:endParaRPr>
          </a:p>
          <a:p>
            <a:pPr indent="0" lvl="0" marL="0" rtl="0" algn="l">
              <a:lnSpc>
                <a:spcPct val="180000"/>
              </a:lnSpc>
              <a:spcBef>
                <a:spcPts val="0"/>
              </a:spcBef>
              <a:spcAft>
                <a:spcPts val="0"/>
              </a:spcAft>
              <a:buClr>
                <a:schemeClr val="dk1"/>
              </a:buClr>
              <a:buSzPts val="1100"/>
              <a:buFont typeface="Arial"/>
              <a:buNone/>
            </a:pPr>
            <a:r>
              <a:rPr lang="en" sz="1200">
                <a:solidFill>
                  <a:schemeClr val="dk1"/>
                </a:solidFill>
                <a:latin typeface="Comfortaa"/>
                <a:ea typeface="Comfortaa"/>
                <a:cs typeface="Comfortaa"/>
                <a:sym typeface="Comfortaa"/>
              </a:rPr>
              <a:t>Article seven of the Declaration of Sentiments suggests that it is unfair for men to shame women for being inappropriate in public even though most men encourage it, and that women have been held to a different standard than men in regard to “delicacy”. </a:t>
            </a:r>
            <a:endParaRPr sz="1200">
              <a:solidFill>
                <a:schemeClr val="dk1"/>
              </a:solidFill>
              <a:latin typeface="Comfortaa"/>
              <a:ea typeface="Comfortaa"/>
              <a:cs typeface="Comfortaa"/>
              <a:sym typeface="Comfortaa"/>
            </a:endParaRPr>
          </a:p>
          <a:p>
            <a:pPr indent="0" lvl="0" marL="0" rtl="0" algn="l">
              <a:lnSpc>
                <a:spcPct val="95000"/>
              </a:lnSpc>
              <a:spcBef>
                <a:spcPts val="0"/>
              </a:spcBef>
              <a:spcAft>
                <a:spcPts val="1200"/>
              </a:spcAft>
              <a:buNone/>
            </a:pPr>
            <a:r>
              <a:t/>
            </a:r>
            <a:endParaRPr>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