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verage-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Title Slide: Loz and Matthew did this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7acd3412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7acd3412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Loz did this slide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7acd3412e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7acd3412e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Matthew did this slide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7ba94fb5c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7ba94fb5c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Loz did this slide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ba94fb5c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7ba94fb5c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Matthew did this slide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ba94fb5c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ba94fb5c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Loz </a:t>
            </a:r>
            <a:r>
              <a:rPr lang="en">
                <a:solidFill>
                  <a:schemeClr val="dk1"/>
                </a:solidFill>
              </a:rPr>
              <a:t>did this slide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ba94fb5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ba94fb5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 Slide: </a:t>
            </a:r>
            <a:r>
              <a:rPr lang="en">
                <a:solidFill>
                  <a:schemeClr val="dk1"/>
                </a:solidFill>
              </a:rPr>
              <a:t>Loz and Matthew did this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4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jpg"/><Relationship Id="rId5"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1" Type="http://schemas.openxmlformats.org/officeDocument/2006/relationships/hyperlink" Target="https://www.gettyimages.de/detail/nachrichtenfoto/lieutenant-montmorency-and-troopers-of-the-21st-nachrichtenfoto/85140987" TargetMode="External"/><Relationship Id="rId10" Type="http://schemas.openxmlformats.org/officeDocument/2006/relationships/hyperlink" Target="https://www.gettyimages.no/photos/battle-of-montmorency" TargetMode="External"/><Relationship Id="rId13" Type="http://schemas.openxmlformats.org/officeDocument/2006/relationships/hyperlink" Target="https://www.battlefields.org/sites/default/files/styles/social_media/public/Battle-of-Quebec-Landscape.jpg?h=ba8f3451&amp;itok=q9jSLlPL" TargetMode="External"/><Relationship Id="rId12" Type="http://schemas.openxmlformats.org/officeDocument/2006/relationships/hyperlink" Target="https://www.cbc.ca/history/EPCONTENTSE1EP4CH7PA5LE.html#:~:text=On%20the%20morning%20of%20Tuesday,earlier%20at%20Louisbourg%20and%20won" TargetMode="External"/><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wikiwand.com/en/Battle_of_Beauport" TargetMode="External"/><Relationship Id="rId4" Type="http://schemas.openxmlformats.org/officeDocument/2006/relationships/hyperlink" Target="http://bataille.ccbn-nbc.gc.ca/en/siege-de-quebec/bataille-de-montmorency/contexte.php#:~:text=The%20plan%20consisted%20in%20landing,Montcalm%20out%20of%20his%20entrenchment" TargetMode="External"/><Relationship Id="rId9" Type="http://schemas.openxmlformats.org/officeDocument/2006/relationships/hyperlink" Target="https://1.bp.blogspot.com/_AOb0r-wR3yg/TKf6yZ1rzTI/AAAAAAAAAAQ/-MOO1E_yd4Y/s1600/IMG_5654.jpg" TargetMode="External"/><Relationship Id="rId5" Type="http://schemas.openxmlformats.org/officeDocument/2006/relationships/hyperlink" Target="https://www.waymarking.com/waymarks/WMT50F_Battle_of_Beauport_Montmorency_QC" TargetMode="External"/><Relationship Id="rId6" Type="http://schemas.openxmlformats.org/officeDocument/2006/relationships/hyperlink" Target="https://www.pc.gc.ca/apps/dfhd/page_nhs_eng.aspx?id=611#:~:text=By%20the%20time%20the%20fighting,British%20on%2018%20September%201759" TargetMode="External"/><Relationship Id="rId7" Type="http://schemas.openxmlformats.org/officeDocument/2006/relationships/hyperlink" Target="https://www.communitystories.ca/v2/portraits-de-nos-ancetres_portraits-of-our-ancestors/gallery/battle-of-montmorency-july-31-1759/" TargetMode="External"/><Relationship Id="rId8" Type="http://schemas.openxmlformats.org/officeDocument/2006/relationships/hyperlink" Target="https://1.bp.blogspot.com/_WtPvmcUAYtQ/SnLnjQaLanI/AAAAAAAAANY/f19ZmNo5pM8/s400/Montmorency.jp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20583" y="1264575"/>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Battle of </a:t>
            </a:r>
            <a:r>
              <a:rPr lang="en"/>
              <a:t>Montmorency</a:t>
            </a:r>
            <a:r>
              <a:rPr lang="en"/>
              <a:t> </a:t>
            </a:r>
            <a:endParaRPr/>
          </a:p>
        </p:txBody>
      </p:sp>
      <p:sp>
        <p:nvSpPr>
          <p:cNvPr id="60" name="Google Shape;60;p13"/>
          <p:cNvSpPr txBox="1"/>
          <p:nvPr>
            <p:ph idx="1" type="subTitle"/>
          </p:nvPr>
        </p:nvSpPr>
        <p:spPr>
          <a:xfrm>
            <a:off x="815350" y="299467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By Loz Mckenzie, </a:t>
            </a:r>
            <a:r>
              <a:rPr lang="en"/>
              <a:t>Matthew Latterell and</a:t>
            </a:r>
            <a:r>
              <a:rPr lang="en"/>
              <a:t> </a:t>
            </a:r>
            <a:r>
              <a:rPr lang="en"/>
              <a:t>Eden Whitaker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173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was </a:t>
            </a:r>
            <a:r>
              <a:rPr lang="en"/>
              <a:t>The Battle of the Montmorency </a:t>
            </a:r>
            <a:r>
              <a:rPr lang="en"/>
              <a:t>Fought</a:t>
            </a:r>
            <a:endParaRPr/>
          </a:p>
        </p:txBody>
      </p:sp>
      <p:sp>
        <p:nvSpPr>
          <p:cNvPr id="66" name="Google Shape;66;p14"/>
          <p:cNvSpPr txBox="1"/>
          <p:nvPr>
            <p:ph idx="1" type="body"/>
          </p:nvPr>
        </p:nvSpPr>
        <p:spPr>
          <a:xfrm>
            <a:off x="0" y="746300"/>
            <a:ext cx="9144000" cy="4397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lang="en"/>
              <a:t>Battle</a:t>
            </a:r>
            <a:r>
              <a:rPr lang="en"/>
              <a:t> of Beauport was fought during the Seven Years War also known as the French and Indian war took place when on July 31 when Wolfe and his troops </a:t>
            </a:r>
            <a:r>
              <a:rPr lang="en"/>
              <a:t>launched</a:t>
            </a:r>
            <a:r>
              <a:rPr lang="en"/>
              <a:t> the invasion of Quebec </a:t>
            </a:r>
            <a:endParaRPr/>
          </a:p>
          <a:p>
            <a:pPr indent="-342900" lvl="0" marL="457200" rtl="0" algn="l">
              <a:spcBef>
                <a:spcPts val="0"/>
              </a:spcBef>
              <a:spcAft>
                <a:spcPts val="0"/>
              </a:spcAft>
              <a:buSzPts val="1800"/>
              <a:buChar char="●"/>
            </a:pPr>
            <a:r>
              <a:rPr lang="en"/>
              <a:t>To capture a French R</a:t>
            </a:r>
            <a:r>
              <a:rPr lang="en"/>
              <a:t>edoubt and draw Montclaim out. </a:t>
            </a:r>
            <a:endParaRPr/>
          </a:p>
          <a:p>
            <a:pPr indent="-342900" lvl="0" marL="457200" rtl="0" algn="l">
              <a:spcBef>
                <a:spcPts val="0"/>
              </a:spcBef>
              <a:spcAft>
                <a:spcPts val="0"/>
              </a:spcAft>
              <a:buSzPts val="1800"/>
              <a:buChar char="●"/>
            </a:pPr>
            <a:r>
              <a:rPr lang="en"/>
              <a:t>General Wolfe realized that even if he captured the French redoubt it would be soon quickly retaken by the enemy side which is  Louis‑Joseph de Montcalm.</a:t>
            </a:r>
            <a:endParaRPr/>
          </a:p>
          <a:p>
            <a:pPr indent="-342900" lvl="0" marL="457200" rtl="0" algn="l">
              <a:spcBef>
                <a:spcPts val="0"/>
              </a:spcBef>
              <a:spcAft>
                <a:spcPts val="0"/>
              </a:spcAft>
              <a:buSzPts val="1800"/>
              <a:buChar char="●"/>
            </a:pPr>
            <a:r>
              <a:rPr lang="en"/>
              <a:t>This operation would die shortly </a:t>
            </a:r>
            <a:endParaRPr/>
          </a:p>
          <a:p>
            <a:pPr indent="-342900" lvl="0" marL="457200" rtl="0" algn="l">
              <a:spcBef>
                <a:spcPts val="0"/>
              </a:spcBef>
              <a:spcAft>
                <a:spcPts val="0"/>
              </a:spcAft>
              <a:buSzPts val="1800"/>
              <a:buChar char="●"/>
            </a:pPr>
            <a:r>
              <a:rPr lang="en"/>
              <a:t>After losing 440 the British Surrendered which gave the French one of the greatest victories ever.</a:t>
            </a:r>
            <a:endParaRPr/>
          </a:p>
          <a:p>
            <a:pPr indent="0" lvl="0" marL="0" rtl="0" algn="l">
              <a:spcBef>
                <a:spcPts val="1200"/>
              </a:spcBef>
              <a:spcAft>
                <a:spcPts val="1200"/>
              </a:spcAft>
              <a:buNone/>
            </a:pPr>
            <a:r>
              <a:t/>
            </a:r>
            <a:endParaRPr/>
          </a:p>
        </p:txBody>
      </p:sp>
      <p:pic>
        <p:nvPicPr>
          <p:cNvPr id="67" name="Google Shape;67;p14"/>
          <p:cNvPicPr preferRelativeResize="0"/>
          <p:nvPr/>
        </p:nvPicPr>
        <p:blipFill>
          <a:blip r:embed="rId3">
            <a:alphaModFix/>
          </a:blip>
          <a:stretch>
            <a:fillRect/>
          </a:stretch>
        </p:blipFill>
        <p:spPr>
          <a:xfrm>
            <a:off x="0" y="3950950"/>
            <a:ext cx="1834525" cy="1192450"/>
          </a:xfrm>
          <a:prstGeom prst="rect">
            <a:avLst/>
          </a:prstGeom>
          <a:noFill/>
          <a:ln>
            <a:noFill/>
          </a:ln>
        </p:spPr>
      </p:pic>
      <p:pic>
        <p:nvPicPr>
          <p:cNvPr id="68" name="Google Shape;68;p14"/>
          <p:cNvPicPr preferRelativeResize="0"/>
          <p:nvPr/>
        </p:nvPicPr>
        <p:blipFill>
          <a:blip r:embed="rId4">
            <a:alphaModFix/>
          </a:blip>
          <a:stretch>
            <a:fillRect/>
          </a:stretch>
        </p:blipFill>
        <p:spPr>
          <a:xfrm>
            <a:off x="7355876" y="3950950"/>
            <a:ext cx="1788124" cy="1192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0" y="132875"/>
            <a:ext cx="8795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attacked first?</a:t>
            </a:r>
            <a:endParaRPr/>
          </a:p>
        </p:txBody>
      </p:sp>
      <p:sp>
        <p:nvSpPr>
          <p:cNvPr id="74" name="Google Shape;74;p15"/>
          <p:cNvSpPr txBox="1"/>
          <p:nvPr>
            <p:ph idx="1" type="body"/>
          </p:nvPr>
        </p:nvSpPr>
        <p:spPr>
          <a:xfrm>
            <a:off x="0" y="794825"/>
            <a:ext cx="9069300" cy="377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Battle of Montmorency also known as the Battle of Beauport, was the first attack on Montmorency waged by the the British.</a:t>
            </a:r>
            <a:endParaRPr/>
          </a:p>
          <a:p>
            <a:pPr indent="0" lvl="0" marL="0" rtl="0" algn="l">
              <a:spcBef>
                <a:spcPts val="1200"/>
              </a:spcBef>
              <a:spcAft>
                <a:spcPts val="0"/>
              </a:spcAft>
              <a:buNone/>
            </a:pPr>
            <a:r>
              <a:rPr lang="en"/>
              <a:t>It was a British attack against the French line of defense called Beauport. The attack was on the morning of Tuesday July 31st as the British launched the invasion of Quebec to capture a French barrier but the French were ready and </a:t>
            </a:r>
            <a:r>
              <a:rPr lang="en"/>
              <a:t>surprised</a:t>
            </a:r>
            <a:r>
              <a:rPr lang="en"/>
              <a:t> them as they attacked with Canadian </a:t>
            </a:r>
            <a:r>
              <a:rPr lang="en"/>
              <a:t>militia</a:t>
            </a:r>
            <a:r>
              <a:rPr lang="en"/>
              <a:t> to.</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75" name="Google Shape;75;p15"/>
          <p:cNvPicPr preferRelativeResize="0"/>
          <p:nvPr/>
        </p:nvPicPr>
        <p:blipFill>
          <a:blip r:embed="rId3">
            <a:alphaModFix/>
          </a:blip>
          <a:stretch>
            <a:fillRect/>
          </a:stretch>
        </p:blipFill>
        <p:spPr>
          <a:xfrm>
            <a:off x="0" y="3091800"/>
            <a:ext cx="3455125" cy="2016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was the goal of the battle?</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goal of the battle was to capture French.</a:t>
            </a:r>
            <a:endParaRPr/>
          </a:p>
          <a:p>
            <a:pPr indent="-342900" lvl="0" marL="457200" rtl="0" algn="l">
              <a:spcBef>
                <a:spcPts val="0"/>
              </a:spcBef>
              <a:spcAft>
                <a:spcPts val="0"/>
              </a:spcAft>
              <a:buSzPts val="1800"/>
              <a:buChar char="●"/>
            </a:pPr>
            <a:r>
              <a:rPr lang="en"/>
              <a:t>The British needed to captured a French Redoubt and use it as a fort base to draw Montclaim out to </a:t>
            </a:r>
            <a:r>
              <a:rPr lang="en"/>
              <a:t>Monitor</a:t>
            </a:r>
            <a:r>
              <a:rPr lang="en"/>
              <a:t> them</a:t>
            </a:r>
            <a:endParaRPr/>
          </a:p>
          <a:p>
            <a:pPr indent="0" lvl="0" marL="0" rtl="0" algn="l">
              <a:spcBef>
                <a:spcPts val="1200"/>
              </a:spcBef>
              <a:spcAft>
                <a:spcPts val="0"/>
              </a:spcAft>
              <a:buNone/>
            </a:pPr>
            <a:r>
              <a:rPr lang="en"/>
              <a:t>Montcalm</a:t>
            </a:r>
            <a:r>
              <a:rPr lang="en"/>
              <a:t> found a </a:t>
            </a:r>
            <a:r>
              <a:rPr lang="en"/>
              <a:t>tactic</a:t>
            </a:r>
            <a:r>
              <a:rPr lang="en"/>
              <a:t> strategy which is the art of killing to stop their plan and the British realized their process in the making soon after even if the got ahold of their objective they would be quickly overwhelmed.</a:t>
            </a:r>
            <a:endParaRPr/>
          </a:p>
          <a:p>
            <a:pPr indent="0" lvl="0" marL="0" rtl="0" algn="l">
              <a:spcBef>
                <a:spcPts val="1200"/>
              </a:spcBef>
              <a:spcAft>
                <a:spcPts val="1200"/>
              </a:spcAft>
              <a:buNone/>
            </a:pPr>
            <a:r>
              <a:t/>
            </a:r>
            <a:endParaRPr/>
          </a:p>
        </p:txBody>
      </p:sp>
      <p:pic>
        <p:nvPicPr>
          <p:cNvPr id="82" name="Google Shape;82;p16"/>
          <p:cNvPicPr preferRelativeResize="0"/>
          <p:nvPr/>
        </p:nvPicPr>
        <p:blipFill>
          <a:blip r:embed="rId3">
            <a:alphaModFix/>
          </a:blip>
          <a:stretch>
            <a:fillRect/>
          </a:stretch>
        </p:blipFill>
        <p:spPr>
          <a:xfrm>
            <a:off x="0" y="3429000"/>
            <a:ext cx="2667000" cy="1714500"/>
          </a:xfrm>
          <a:prstGeom prst="rect">
            <a:avLst/>
          </a:prstGeom>
          <a:noFill/>
          <a:ln>
            <a:noFill/>
          </a:ln>
        </p:spPr>
      </p:pic>
      <p:pic>
        <p:nvPicPr>
          <p:cNvPr id="83" name="Google Shape;83;p16"/>
          <p:cNvPicPr preferRelativeResize="0"/>
          <p:nvPr/>
        </p:nvPicPr>
        <p:blipFill>
          <a:blip r:embed="rId4">
            <a:alphaModFix/>
          </a:blip>
          <a:stretch>
            <a:fillRect/>
          </a:stretch>
        </p:blipFill>
        <p:spPr>
          <a:xfrm>
            <a:off x="2839050" y="3376750"/>
            <a:ext cx="2489676" cy="1743000"/>
          </a:xfrm>
          <a:prstGeom prst="rect">
            <a:avLst/>
          </a:prstGeom>
          <a:noFill/>
          <a:ln>
            <a:noFill/>
          </a:ln>
        </p:spPr>
      </p:pic>
      <p:pic>
        <p:nvPicPr>
          <p:cNvPr id="84" name="Google Shape;84;p16"/>
          <p:cNvPicPr preferRelativeResize="0"/>
          <p:nvPr/>
        </p:nvPicPr>
        <p:blipFill>
          <a:blip r:embed="rId5">
            <a:alphaModFix/>
          </a:blip>
          <a:stretch>
            <a:fillRect/>
          </a:stretch>
        </p:blipFill>
        <p:spPr>
          <a:xfrm>
            <a:off x="5456975" y="3367750"/>
            <a:ext cx="2640200" cy="1760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was the </a:t>
            </a:r>
            <a:r>
              <a:rPr lang="en"/>
              <a:t>significance</a:t>
            </a:r>
            <a:r>
              <a:rPr lang="en"/>
              <a:t> of this battle in course of the war?</a:t>
            </a:r>
            <a:endParaRPr/>
          </a:p>
        </p:txBody>
      </p:sp>
      <p:sp>
        <p:nvSpPr>
          <p:cNvPr id="90" name="Google Shape;90;p17"/>
          <p:cNvSpPr txBox="1"/>
          <p:nvPr/>
        </p:nvSpPr>
        <p:spPr>
          <a:xfrm>
            <a:off x="0" y="1080000"/>
            <a:ext cx="9144000" cy="544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rgbClr val="FFFFFF"/>
              </a:buClr>
              <a:buSzPts val="1800"/>
              <a:buFont typeface="Average"/>
              <a:buChar char="●"/>
            </a:pPr>
            <a:r>
              <a:rPr lang="en" sz="1800">
                <a:solidFill>
                  <a:srgbClr val="FFFFFF"/>
                </a:solidFill>
                <a:latin typeface="Average"/>
                <a:ea typeface="Average"/>
                <a:cs typeface="Average"/>
                <a:sym typeface="Average"/>
              </a:rPr>
              <a:t>Was significant due to the fact that it significantly delayed the British evance on the French. </a:t>
            </a:r>
            <a:endParaRPr sz="1800">
              <a:solidFill>
                <a:srgbClr val="FFFFFF"/>
              </a:solidFill>
              <a:latin typeface="Average"/>
              <a:ea typeface="Average"/>
              <a:cs typeface="Average"/>
              <a:sym typeface="Average"/>
            </a:endParaRPr>
          </a:p>
          <a:p>
            <a:pPr indent="-342900" lvl="0" marL="457200" rtl="0" algn="l">
              <a:spcBef>
                <a:spcPts val="0"/>
              </a:spcBef>
              <a:spcAft>
                <a:spcPts val="0"/>
              </a:spcAft>
              <a:buClr>
                <a:srgbClr val="FFFFFF"/>
              </a:buClr>
              <a:buSzPts val="1800"/>
              <a:buFont typeface="Average"/>
              <a:buChar char="●"/>
            </a:pPr>
            <a:r>
              <a:rPr lang="en" sz="1800">
                <a:solidFill>
                  <a:srgbClr val="FFFFFF"/>
                </a:solidFill>
                <a:latin typeface="Average"/>
                <a:ea typeface="Average"/>
                <a:cs typeface="Average"/>
                <a:sym typeface="Average"/>
              </a:rPr>
              <a:t>General Wolfe got cocky which turned out to be very costly and expensive.</a:t>
            </a:r>
            <a:endParaRPr sz="1800">
              <a:solidFill>
                <a:srgbClr val="FFFFFF"/>
              </a:solidFill>
              <a:latin typeface="Average"/>
              <a:ea typeface="Average"/>
              <a:cs typeface="Average"/>
              <a:sym typeface="Average"/>
            </a:endParaRPr>
          </a:p>
          <a:p>
            <a:pPr indent="-342900" lvl="0" marL="457200" rtl="0" algn="l">
              <a:spcBef>
                <a:spcPts val="0"/>
              </a:spcBef>
              <a:spcAft>
                <a:spcPts val="0"/>
              </a:spcAft>
              <a:buClr>
                <a:srgbClr val="FFFFFF"/>
              </a:buClr>
              <a:buSzPts val="1800"/>
              <a:buFont typeface="Average"/>
              <a:buChar char="●"/>
            </a:pPr>
            <a:r>
              <a:rPr lang="en" sz="1800">
                <a:solidFill>
                  <a:srgbClr val="FFFFFF"/>
                </a:solidFill>
                <a:latin typeface="Average"/>
                <a:ea typeface="Average"/>
                <a:cs typeface="Average"/>
                <a:sym typeface="Average"/>
              </a:rPr>
              <a:t> Wolfe had to </a:t>
            </a:r>
            <a:r>
              <a:rPr lang="en" sz="1800">
                <a:solidFill>
                  <a:srgbClr val="FFFFFF"/>
                </a:solidFill>
                <a:latin typeface="Average"/>
                <a:ea typeface="Average"/>
                <a:cs typeface="Average"/>
                <a:sym typeface="Average"/>
              </a:rPr>
              <a:t>reevaluate</a:t>
            </a:r>
            <a:r>
              <a:rPr lang="en" sz="1800">
                <a:solidFill>
                  <a:srgbClr val="FFFFFF"/>
                </a:solidFill>
                <a:latin typeface="Average"/>
                <a:ea typeface="Average"/>
                <a:cs typeface="Average"/>
                <a:sym typeface="Average"/>
              </a:rPr>
              <a:t> what was going on and came up with a strategy that allowed him to successfully take Quebec.</a:t>
            </a:r>
            <a:endParaRPr sz="1800">
              <a:solidFill>
                <a:srgbClr val="FFFFFF"/>
              </a:solidFill>
              <a:latin typeface="Average"/>
              <a:ea typeface="Average"/>
              <a:cs typeface="Average"/>
              <a:sym typeface="Average"/>
            </a:endParaRPr>
          </a:p>
          <a:p>
            <a:pPr indent="-342900" lvl="0" marL="457200" rtl="0" algn="l">
              <a:spcBef>
                <a:spcPts val="0"/>
              </a:spcBef>
              <a:spcAft>
                <a:spcPts val="0"/>
              </a:spcAft>
              <a:buClr>
                <a:srgbClr val="FFFFFF"/>
              </a:buClr>
              <a:buSzPts val="1800"/>
              <a:buFont typeface="Average"/>
              <a:buChar char="●"/>
            </a:pPr>
            <a:r>
              <a:rPr lang="en" sz="1800">
                <a:solidFill>
                  <a:srgbClr val="FFFFFF"/>
                </a:solidFill>
                <a:latin typeface="Average"/>
                <a:ea typeface="Average"/>
                <a:cs typeface="Average"/>
                <a:sym typeface="Average"/>
              </a:rPr>
              <a:t> This victory was critical and was the most significant part of the battle.</a:t>
            </a:r>
            <a:endParaRPr sz="1800">
              <a:solidFill>
                <a:srgbClr val="FFFFFF"/>
              </a:solidFill>
              <a:latin typeface="Average"/>
              <a:ea typeface="Average"/>
              <a:cs typeface="Average"/>
              <a:sym typeface="Average"/>
            </a:endParaRPr>
          </a:p>
          <a:p>
            <a:pPr indent="0" lvl="0" marL="0" rtl="0" algn="l">
              <a:spcBef>
                <a:spcPts val="0"/>
              </a:spcBef>
              <a:spcAft>
                <a:spcPts val="0"/>
              </a:spcAft>
              <a:buNone/>
            </a:pPr>
            <a:r>
              <a:t/>
            </a:r>
            <a:endParaRPr sz="1800">
              <a:solidFill>
                <a:srgbClr val="FFFFFF"/>
              </a:solidFill>
              <a:latin typeface="Average"/>
              <a:ea typeface="Average"/>
              <a:cs typeface="Average"/>
              <a:sym typeface="Average"/>
            </a:endParaRPr>
          </a:p>
          <a:p>
            <a:pPr indent="0" lvl="0" marL="0" rtl="0" algn="l">
              <a:spcBef>
                <a:spcPts val="0"/>
              </a:spcBef>
              <a:spcAft>
                <a:spcPts val="0"/>
              </a:spcAft>
              <a:buNone/>
            </a:pPr>
            <a:r>
              <a:t/>
            </a:r>
            <a:endParaRPr sz="1800">
              <a:solidFill>
                <a:srgbClr val="FFFFFF"/>
              </a:solidFill>
              <a:latin typeface="Average"/>
              <a:ea typeface="Average"/>
              <a:cs typeface="Average"/>
              <a:sym typeface="Average"/>
            </a:endParaRPr>
          </a:p>
          <a:p>
            <a:pPr indent="0" lvl="0" marL="0" rtl="0" algn="l">
              <a:spcBef>
                <a:spcPts val="0"/>
              </a:spcBef>
              <a:spcAft>
                <a:spcPts val="0"/>
              </a:spcAft>
              <a:buNone/>
            </a:pPr>
            <a:r>
              <a:t/>
            </a:r>
            <a:endParaRPr sz="1800">
              <a:solidFill>
                <a:srgbClr val="FFFFFF"/>
              </a:solidFill>
              <a:latin typeface="Average"/>
              <a:ea typeface="Average"/>
              <a:cs typeface="Average"/>
              <a:sym typeface="Average"/>
            </a:endParaRPr>
          </a:p>
          <a:p>
            <a:pPr indent="0" lvl="0" marL="0" rtl="0" algn="l">
              <a:spcBef>
                <a:spcPts val="0"/>
              </a:spcBef>
              <a:spcAft>
                <a:spcPts val="0"/>
              </a:spcAft>
              <a:buNone/>
            </a:pPr>
            <a:r>
              <a:t/>
            </a:r>
            <a:endParaRPr sz="1800">
              <a:solidFill>
                <a:srgbClr val="FFFFFF"/>
              </a:solidFill>
              <a:latin typeface="Average"/>
              <a:ea typeface="Average"/>
              <a:cs typeface="Average"/>
              <a:sym typeface="Average"/>
            </a:endParaRPr>
          </a:p>
          <a:p>
            <a:pPr indent="0" lvl="0" marL="0" rtl="0" algn="l">
              <a:spcBef>
                <a:spcPts val="0"/>
              </a:spcBef>
              <a:spcAft>
                <a:spcPts val="0"/>
              </a:spcAft>
              <a:buNone/>
            </a:pPr>
            <a:r>
              <a:t/>
            </a:r>
            <a:endParaRPr sz="1800">
              <a:solidFill>
                <a:srgbClr val="FFFFFF"/>
              </a:solidFill>
              <a:latin typeface="Average"/>
              <a:ea typeface="Average"/>
              <a:cs typeface="Average"/>
              <a:sym typeface="Average"/>
            </a:endParaRPr>
          </a:p>
          <a:p>
            <a:pPr indent="0" lvl="0" marL="0" rtl="0" algn="l">
              <a:spcBef>
                <a:spcPts val="0"/>
              </a:spcBef>
              <a:spcAft>
                <a:spcPts val="0"/>
              </a:spcAft>
              <a:buNone/>
            </a:pPr>
            <a:r>
              <a:t/>
            </a:r>
            <a:endParaRPr sz="1800">
              <a:solidFill>
                <a:srgbClr val="FFFFFF"/>
              </a:solidFill>
              <a:latin typeface="Average"/>
              <a:ea typeface="Average"/>
              <a:cs typeface="Average"/>
              <a:sym typeface="Average"/>
            </a:endParaRPr>
          </a:p>
          <a:p>
            <a:pPr indent="0" lvl="0" marL="0" rtl="0" algn="l">
              <a:spcBef>
                <a:spcPts val="0"/>
              </a:spcBef>
              <a:spcAft>
                <a:spcPts val="0"/>
              </a:spcAft>
              <a:buNone/>
            </a:pPr>
            <a:r>
              <a:t/>
            </a:r>
            <a:endParaRPr sz="1800">
              <a:solidFill>
                <a:srgbClr val="FFFFFF"/>
              </a:solidFill>
              <a:latin typeface="Average"/>
              <a:ea typeface="Average"/>
              <a:cs typeface="Average"/>
              <a:sym typeface="Average"/>
            </a:endParaRPr>
          </a:p>
          <a:p>
            <a:pPr indent="0" lvl="0" marL="0" rtl="0" algn="l">
              <a:spcBef>
                <a:spcPts val="0"/>
              </a:spcBef>
              <a:spcAft>
                <a:spcPts val="0"/>
              </a:spcAft>
              <a:buNone/>
            </a:pPr>
            <a:r>
              <a:t/>
            </a:r>
            <a:endParaRPr sz="1800">
              <a:solidFill>
                <a:srgbClr val="FFFFFF"/>
              </a:solidFill>
              <a:latin typeface="Average"/>
              <a:ea typeface="Average"/>
              <a:cs typeface="Average"/>
              <a:sym typeface="Average"/>
            </a:endParaRPr>
          </a:p>
          <a:p>
            <a:pPr indent="0" lvl="0" marL="0" rtl="0" algn="l">
              <a:spcBef>
                <a:spcPts val="0"/>
              </a:spcBef>
              <a:spcAft>
                <a:spcPts val="0"/>
              </a:spcAft>
              <a:buNone/>
            </a:pPr>
            <a:r>
              <a:t/>
            </a:r>
            <a:endParaRPr sz="1800">
              <a:solidFill>
                <a:srgbClr val="FFFFFF"/>
              </a:solidFill>
              <a:latin typeface="Average"/>
              <a:ea typeface="Average"/>
              <a:cs typeface="Average"/>
              <a:sym typeface="Average"/>
            </a:endParaRPr>
          </a:p>
          <a:p>
            <a:pPr indent="0" lvl="0" marL="0" rtl="0" algn="l">
              <a:spcBef>
                <a:spcPts val="0"/>
              </a:spcBef>
              <a:spcAft>
                <a:spcPts val="0"/>
              </a:spcAft>
              <a:buNone/>
            </a:pPr>
            <a:r>
              <a:t/>
            </a:r>
            <a:endParaRPr sz="1800">
              <a:solidFill>
                <a:srgbClr val="FFFFFF"/>
              </a:solidFill>
              <a:latin typeface="Average"/>
              <a:ea typeface="Average"/>
              <a:cs typeface="Average"/>
              <a:sym typeface="Average"/>
            </a:endParaRPr>
          </a:p>
          <a:p>
            <a:pPr indent="0" lvl="0" marL="0" rtl="0" algn="l">
              <a:spcBef>
                <a:spcPts val="0"/>
              </a:spcBef>
              <a:spcAft>
                <a:spcPts val="0"/>
              </a:spcAft>
              <a:buNone/>
            </a:pPr>
            <a:r>
              <a:t/>
            </a:r>
            <a:endParaRPr sz="1800">
              <a:solidFill>
                <a:srgbClr val="FFFFFF"/>
              </a:solidFill>
              <a:latin typeface="Average"/>
              <a:ea typeface="Average"/>
              <a:cs typeface="Average"/>
              <a:sym typeface="Average"/>
            </a:endParaRPr>
          </a:p>
          <a:p>
            <a:pPr indent="0" lvl="0" marL="0" rtl="0" algn="l">
              <a:spcBef>
                <a:spcPts val="0"/>
              </a:spcBef>
              <a:spcAft>
                <a:spcPts val="0"/>
              </a:spcAft>
              <a:buNone/>
            </a:pPr>
            <a:r>
              <a:t/>
            </a:r>
            <a:endParaRPr sz="1800">
              <a:solidFill>
                <a:srgbClr val="FFFFFF"/>
              </a:solidFill>
              <a:latin typeface="Average"/>
              <a:ea typeface="Average"/>
              <a:cs typeface="Average"/>
              <a:sym typeface="Average"/>
            </a:endParaRPr>
          </a:p>
          <a:p>
            <a:pPr indent="0" lvl="0" marL="0" rtl="0" algn="l">
              <a:spcBef>
                <a:spcPts val="0"/>
              </a:spcBef>
              <a:spcAft>
                <a:spcPts val="0"/>
              </a:spcAft>
              <a:buNone/>
            </a:pPr>
            <a:r>
              <a:t/>
            </a:r>
            <a:endParaRPr sz="1800">
              <a:solidFill>
                <a:srgbClr val="FFFFFF"/>
              </a:solidFill>
              <a:latin typeface="Average"/>
              <a:ea typeface="Average"/>
              <a:cs typeface="Average"/>
              <a:sym typeface="Average"/>
            </a:endParaRPr>
          </a:p>
        </p:txBody>
      </p:sp>
      <p:pic>
        <p:nvPicPr>
          <p:cNvPr id="91" name="Google Shape;91;p17"/>
          <p:cNvPicPr preferRelativeResize="0"/>
          <p:nvPr/>
        </p:nvPicPr>
        <p:blipFill>
          <a:blip r:embed="rId3">
            <a:alphaModFix/>
          </a:blip>
          <a:stretch>
            <a:fillRect/>
          </a:stretch>
        </p:blipFill>
        <p:spPr>
          <a:xfrm>
            <a:off x="0" y="2989879"/>
            <a:ext cx="4101500" cy="21536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were the effects for both slides after the battle? Who won?</a:t>
            </a:r>
            <a:endParaRPr/>
          </a:p>
        </p:txBody>
      </p:sp>
      <p:sp>
        <p:nvSpPr>
          <p:cNvPr id="97" name="Google Shape;97;p18"/>
          <p:cNvSpPr txBox="1"/>
          <p:nvPr>
            <p:ph idx="1" type="body"/>
          </p:nvPr>
        </p:nvSpPr>
        <p:spPr>
          <a:xfrm>
            <a:off x="0" y="1152475"/>
            <a:ext cx="91440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British lost and the French won</a:t>
            </a:r>
            <a:endParaRPr/>
          </a:p>
          <a:p>
            <a:pPr indent="-342900" lvl="0" marL="457200" rtl="0" algn="l">
              <a:spcBef>
                <a:spcPts val="0"/>
              </a:spcBef>
              <a:spcAft>
                <a:spcPts val="0"/>
              </a:spcAft>
              <a:buSzPts val="1800"/>
              <a:buChar char="●"/>
            </a:pPr>
            <a:r>
              <a:rPr lang="en"/>
              <a:t>The British suffered 440 dead meanwhile the French only had 70 injured and the British </a:t>
            </a:r>
            <a:r>
              <a:rPr lang="en"/>
              <a:t>surrendered</a:t>
            </a:r>
            <a:r>
              <a:rPr lang="en"/>
              <a:t> </a:t>
            </a:r>
            <a:endParaRPr/>
          </a:p>
          <a:p>
            <a:pPr indent="-342900" lvl="0" marL="457200" rtl="0" algn="l">
              <a:spcBef>
                <a:spcPts val="0"/>
              </a:spcBef>
              <a:spcAft>
                <a:spcPts val="0"/>
              </a:spcAft>
              <a:buSzPts val="1800"/>
              <a:buChar char="●"/>
            </a:pPr>
            <a:r>
              <a:rPr lang="en"/>
              <a:t>Both of the generals </a:t>
            </a:r>
            <a:r>
              <a:rPr lang="en"/>
              <a:t>Montcalm</a:t>
            </a:r>
            <a:r>
              <a:rPr lang="en"/>
              <a:t> and Wolfe </a:t>
            </a:r>
            <a:r>
              <a:rPr lang="en"/>
              <a:t>didn't</a:t>
            </a:r>
            <a:r>
              <a:rPr lang="en"/>
              <a:t> really write much about the battle ad said it was an attack that was a more important one and losses were not great</a:t>
            </a:r>
            <a:endParaRPr/>
          </a:p>
          <a:p>
            <a:pPr indent="-342900" lvl="0" marL="457200" rtl="0" algn="l">
              <a:spcBef>
                <a:spcPts val="0"/>
              </a:spcBef>
              <a:spcAft>
                <a:spcPts val="0"/>
              </a:spcAft>
              <a:buSzPts val="1800"/>
              <a:buChar char="●"/>
            </a:pPr>
            <a:r>
              <a:rPr lang="en"/>
              <a:t>General wolfe reported 440 losses, the French lost at least 60 wounded on their side; losses which were attributed to the fire coming from the great battery of the Montmorency camp.</a:t>
            </a:r>
            <a:endParaRPr/>
          </a:p>
          <a:p>
            <a:pPr indent="-342900" lvl="0" marL="457200" rtl="0" algn="l">
              <a:spcBef>
                <a:spcPts val="0"/>
              </a:spcBef>
              <a:spcAft>
                <a:spcPts val="0"/>
              </a:spcAft>
              <a:buSzPts val="1800"/>
              <a:buChar char="●"/>
            </a:pPr>
            <a:r>
              <a:rPr lang="en"/>
              <a:t>On the battle of Plains of </a:t>
            </a:r>
            <a:r>
              <a:rPr lang="en"/>
              <a:t>Abraham</a:t>
            </a:r>
            <a:r>
              <a:rPr lang="en"/>
              <a:t> Wolfe and Montcalm died in battle unexpectedly</a:t>
            </a:r>
            <a:endParaRPr/>
          </a:p>
        </p:txBody>
      </p:sp>
      <p:pic>
        <p:nvPicPr>
          <p:cNvPr id="98" name="Google Shape;98;p18"/>
          <p:cNvPicPr preferRelativeResize="0"/>
          <p:nvPr/>
        </p:nvPicPr>
        <p:blipFill rotWithShape="1">
          <a:blip r:embed="rId3">
            <a:alphaModFix/>
          </a:blip>
          <a:srcRect b="8039" l="-110979" r="110979" t="-8040"/>
          <a:stretch/>
        </p:blipFill>
        <p:spPr>
          <a:xfrm>
            <a:off x="0" y="2838875"/>
            <a:ext cx="3029924" cy="23046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117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104" name="Google Shape;104;p19"/>
          <p:cNvSpPr txBox="1"/>
          <p:nvPr>
            <p:ph idx="1" type="body"/>
          </p:nvPr>
        </p:nvSpPr>
        <p:spPr>
          <a:xfrm>
            <a:off x="50675" y="588475"/>
            <a:ext cx="9144000" cy="4554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700" u="sng">
                <a:solidFill>
                  <a:schemeClr val="hlink"/>
                </a:solidFill>
                <a:hlinkClick r:id="rId3"/>
              </a:rPr>
              <a:t>https://www.wikiwand.com/en/Battle_of_Beauport</a:t>
            </a:r>
            <a:endParaRPr sz="4700"/>
          </a:p>
          <a:p>
            <a:pPr indent="0" lvl="0" marL="0" rtl="0" algn="l">
              <a:spcBef>
                <a:spcPts val="1200"/>
              </a:spcBef>
              <a:spcAft>
                <a:spcPts val="0"/>
              </a:spcAft>
              <a:buNone/>
            </a:pPr>
            <a:r>
              <a:rPr lang="en" sz="4700" u="sng">
                <a:solidFill>
                  <a:schemeClr val="hlink"/>
                </a:solidFill>
                <a:hlinkClick r:id="rId4"/>
              </a:rPr>
              <a:t>http://bataille.ccbn-nbc.gc.ca/en/siege-de-quebec/bataille-de-montmorency/contexte.php#:~:text=The%20plan%20consisted%20in%20landing,Montcalm%20out%20of%20his%20entrenchment</a:t>
            </a:r>
            <a:r>
              <a:rPr lang="en" sz="4700"/>
              <a:t>.</a:t>
            </a:r>
            <a:endParaRPr sz="4700"/>
          </a:p>
          <a:p>
            <a:pPr indent="0" lvl="0" marL="0" rtl="0" algn="l">
              <a:spcBef>
                <a:spcPts val="1200"/>
              </a:spcBef>
              <a:spcAft>
                <a:spcPts val="0"/>
              </a:spcAft>
              <a:buNone/>
            </a:pPr>
            <a:r>
              <a:rPr lang="en" sz="4700" u="sng">
                <a:solidFill>
                  <a:schemeClr val="hlink"/>
                </a:solidFill>
                <a:hlinkClick r:id="rId5"/>
              </a:rPr>
              <a:t>https://www.waymarking.com/waymarks/WMT50F_Battle_of_Beauport_Montmorency_QC</a:t>
            </a:r>
            <a:r>
              <a:rPr lang="en" sz="4700"/>
              <a:t> </a:t>
            </a:r>
            <a:endParaRPr sz="4700"/>
          </a:p>
          <a:p>
            <a:pPr indent="0" lvl="0" marL="0" rtl="0" algn="l">
              <a:spcBef>
                <a:spcPts val="1200"/>
              </a:spcBef>
              <a:spcAft>
                <a:spcPts val="0"/>
              </a:spcAft>
              <a:buNone/>
            </a:pPr>
            <a:r>
              <a:rPr lang="en" sz="4700" u="sng">
                <a:solidFill>
                  <a:schemeClr val="hlink"/>
                </a:solidFill>
                <a:hlinkClick r:id="rId6"/>
              </a:rPr>
              <a:t>https://www.pc.gc.ca/apps/dfhd/page_nhs_eng.aspx?id=611#:~:text=By%20the%20time%20the%20fighting,British%20on%2018%20September%201759</a:t>
            </a:r>
            <a:r>
              <a:rPr lang="en" sz="4700"/>
              <a:t>.</a:t>
            </a:r>
            <a:endParaRPr sz="4700"/>
          </a:p>
          <a:p>
            <a:pPr indent="0" lvl="0" marL="0" rtl="0" algn="l">
              <a:spcBef>
                <a:spcPts val="1200"/>
              </a:spcBef>
              <a:spcAft>
                <a:spcPts val="0"/>
              </a:spcAft>
              <a:buNone/>
            </a:pPr>
            <a:r>
              <a:rPr lang="en" sz="4700" u="sng">
                <a:solidFill>
                  <a:schemeClr val="hlink"/>
                </a:solidFill>
                <a:hlinkClick r:id="rId7"/>
              </a:rPr>
              <a:t>https://www.communitystories.ca/v2/portraits-de-nos-ancetres_portraits-of-our-ancestors/gallery/battle-of-montmorency-july-31-1759/</a:t>
            </a:r>
            <a:endParaRPr sz="4700"/>
          </a:p>
          <a:p>
            <a:pPr indent="0" lvl="0" marL="0" rtl="0" algn="l">
              <a:spcBef>
                <a:spcPts val="1200"/>
              </a:spcBef>
              <a:spcAft>
                <a:spcPts val="0"/>
              </a:spcAft>
              <a:buNone/>
            </a:pPr>
            <a:r>
              <a:rPr lang="en" sz="4700" u="sng">
                <a:solidFill>
                  <a:schemeClr val="hlink"/>
                </a:solidFill>
                <a:hlinkClick r:id="rId8"/>
              </a:rPr>
              <a:t>https://1.bp.blogspot.com/_WtPvmcUAYtQ/SnLnjQaLanI/AAAAAAAAANY/f19ZmNo5pM8/s400/Montmorency.jpg</a:t>
            </a:r>
            <a:r>
              <a:rPr lang="en" sz="4700"/>
              <a:t> </a:t>
            </a:r>
            <a:endParaRPr sz="4700"/>
          </a:p>
          <a:p>
            <a:pPr indent="0" lvl="0" marL="0" rtl="0" algn="l">
              <a:spcBef>
                <a:spcPts val="1200"/>
              </a:spcBef>
              <a:spcAft>
                <a:spcPts val="0"/>
              </a:spcAft>
              <a:buNone/>
            </a:pPr>
            <a:r>
              <a:rPr lang="en" sz="4700" u="sng">
                <a:solidFill>
                  <a:schemeClr val="hlink"/>
                </a:solidFill>
                <a:hlinkClick r:id="rId9"/>
              </a:rPr>
              <a:t>https://1.bp.blogspot.com/_AOb0r-wR3yg/TKf6yZ1rzTI/AAAAAAAAAAQ/-MOO1E_yd4Y/s1600/IMG_5654.jpg</a:t>
            </a:r>
            <a:r>
              <a:rPr lang="en" sz="4700"/>
              <a:t> </a:t>
            </a:r>
            <a:endParaRPr sz="4700"/>
          </a:p>
          <a:p>
            <a:pPr indent="0" lvl="0" marL="0" rtl="0" algn="l">
              <a:spcBef>
                <a:spcPts val="1200"/>
              </a:spcBef>
              <a:spcAft>
                <a:spcPts val="0"/>
              </a:spcAft>
              <a:buNone/>
            </a:pPr>
            <a:r>
              <a:rPr lang="en" sz="4700" u="sng">
                <a:solidFill>
                  <a:schemeClr val="hlink"/>
                </a:solidFill>
                <a:hlinkClick r:id="rId10"/>
              </a:rPr>
              <a:t>https://www.gettyimages.no/photos/battle-of-montmorency</a:t>
            </a:r>
            <a:endParaRPr sz="4700"/>
          </a:p>
          <a:p>
            <a:pPr indent="0" lvl="0" marL="0" rtl="0" algn="l">
              <a:spcBef>
                <a:spcPts val="1200"/>
              </a:spcBef>
              <a:spcAft>
                <a:spcPts val="0"/>
              </a:spcAft>
              <a:buNone/>
            </a:pPr>
            <a:r>
              <a:rPr lang="en" sz="4700" u="sng">
                <a:solidFill>
                  <a:schemeClr val="hlink"/>
                </a:solidFill>
                <a:hlinkClick r:id="rId11"/>
              </a:rPr>
              <a:t>https://www.gettyimages.de/detail/nachrichtenfoto/lieutenant-montmorency-and-troopers-of-the-21st-nachrichtenfoto/85140987</a:t>
            </a:r>
            <a:endParaRPr sz="4700"/>
          </a:p>
          <a:p>
            <a:pPr indent="0" lvl="0" marL="0" rtl="0" algn="l">
              <a:spcBef>
                <a:spcPts val="1200"/>
              </a:spcBef>
              <a:spcAft>
                <a:spcPts val="0"/>
              </a:spcAft>
              <a:buNone/>
            </a:pPr>
            <a:r>
              <a:rPr lang="en" sz="4700" u="sng">
                <a:solidFill>
                  <a:schemeClr val="hlink"/>
                </a:solidFill>
                <a:hlinkClick r:id="rId12"/>
              </a:rPr>
              <a:t>https://www.cbc.ca/history/EPCONTENTSE1EP4CH7PA5LE.html#:~:text=On%20the%20morning%20of%20Tuesday,earlier%20at%20Louisbourg%20and%20won</a:t>
            </a:r>
            <a:r>
              <a:rPr lang="en" sz="4700"/>
              <a:t>.</a:t>
            </a:r>
            <a:endParaRPr sz="4700"/>
          </a:p>
          <a:p>
            <a:pPr indent="0" lvl="0" marL="0" rtl="0" algn="l">
              <a:spcBef>
                <a:spcPts val="1200"/>
              </a:spcBef>
              <a:spcAft>
                <a:spcPts val="0"/>
              </a:spcAft>
              <a:buNone/>
            </a:pPr>
            <a:r>
              <a:rPr lang="en" sz="4700" u="sng">
                <a:solidFill>
                  <a:schemeClr val="hlink"/>
                </a:solidFill>
                <a:hlinkClick r:id="rId13"/>
              </a:rPr>
              <a:t>https://www.battlefields.org/sites/default/files/styles/social_media/public/Battle-of-Quebec-Landscape.jpg?h=ba8f3451&amp;itok=q9jSLlPL</a:t>
            </a:r>
            <a:r>
              <a:rPr lang="en" sz="4700"/>
              <a:t> </a:t>
            </a:r>
            <a:endParaRPr sz="4700"/>
          </a:p>
          <a:p>
            <a:pPr indent="0" lvl="0" marL="0" rtl="0" algn="l">
              <a:spcBef>
                <a:spcPts val="1200"/>
              </a:spcBef>
              <a:spcAft>
                <a:spcPts val="0"/>
              </a:spcAft>
              <a:buNone/>
            </a:pPr>
            <a:r>
              <a:t/>
            </a:r>
            <a:endParaRPr/>
          </a:p>
          <a:p>
            <a:pPr indent="0" lvl="0" marL="0" rtl="0" algn="l">
              <a:spcBef>
                <a:spcPts val="1200"/>
              </a:spcBef>
              <a:spcAft>
                <a:spcPts val="0"/>
              </a:spcAft>
              <a:buNone/>
            </a:pPr>
            <a:r>
              <a:t/>
            </a:r>
            <a:endParaRPr sz="2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