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667c5f10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667c5f10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667c5f10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0667c5f10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6ba233c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6ba233c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509e0a14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509e0a14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0667c5f1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0667c5f1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5e09807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5e09807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5e098077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5e098077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509e0a14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509e0a14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667c5f1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667c5f1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667c5f10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667c5f10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667c5f10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667c5f10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667c5f10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667c5f10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0667c5f10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0667c5f10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in-n-out.com/menu/food-quality" TargetMode="External"/><Relationship Id="rId4" Type="http://schemas.openxmlformats.org/officeDocument/2006/relationships/hyperlink" Target="http://www.volvodriver.com.au/foodhq/fastfood.htm" TargetMode="External"/><Relationship Id="rId11" Type="http://schemas.openxmlformats.org/officeDocument/2006/relationships/hyperlink" Target="https://en.wikipedia.org/wiki/Bun" TargetMode="External"/><Relationship Id="rId10" Type="http://schemas.openxmlformats.org/officeDocument/2006/relationships/hyperlink" Target="https://en.wikipedia.org/wiki/Bun" TargetMode="External"/><Relationship Id="rId12" Type="http://schemas.openxmlformats.org/officeDocument/2006/relationships/hyperlink" Target="https://dpi.wi.gov/sites/default/files/imce/school-nutrition/pdf/fact-sheet-lettuce.pdf" TargetMode="External"/><Relationship Id="rId9" Type="http://schemas.openxmlformats.org/officeDocument/2006/relationships/hyperlink" Target="https://en.wikipedia.org/wiki/Pickled_cucumber" TargetMode="External"/><Relationship Id="rId5" Type="http://schemas.openxmlformats.org/officeDocument/2006/relationships/hyperlink" Target="http://www.volvodriver.com.au/foodhq/fastfood.htm" TargetMode="External"/><Relationship Id="rId6" Type="http://schemas.openxmlformats.org/officeDocument/2006/relationships/hyperlink" Target="https://bigseventravel.com/worlds-best-burgers/" TargetMode="External"/><Relationship Id="rId7" Type="http://schemas.openxmlformats.org/officeDocument/2006/relationships/hyperlink" Target="https://www.lovefood.com/gallerylist/70068/the-best-burger-and-fries-joint-in-every-state" TargetMode="External"/><Relationship Id="rId8" Type="http://schemas.openxmlformats.org/officeDocument/2006/relationships/hyperlink" Target="https://parade.com/61481/toriavey/where-did-hamburgers-originate/" TargetMode="External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worldatlas.com/maps/australia" TargetMode="External"/><Relationship Id="rId11" Type="http://schemas.openxmlformats.org/officeDocument/2006/relationships/hyperlink" Target="https://www.nationsonline.org/oneworld/map/new-zealand-map.htm" TargetMode="External"/><Relationship Id="rId10" Type="http://schemas.openxmlformats.org/officeDocument/2006/relationships/hyperlink" Target="https://gisgeography.com/united-states-map-collection/" TargetMode="External"/><Relationship Id="rId21" Type="http://schemas.openxmlformats.org/officeDocument/2006/relationships/hyperlink" Target="https://www.freeworldmaps.net/europe/belgium/location.html" TargetMode="External"/><Relationship Id="rId13" Type="http://schemas.openxmlformats.org/officeDocument/2006/relationships/hyperlink" Target="https://geology.com/world/british-isles.shtml" TargetMode="External"/><Relationship Id="rId12" Type="http://schemas.openxmlformats.org/officeDocument/2006/relationships/hyperlink" Target="https://www.worldatlas.com/maps/ireland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hindustantimes.com/more-lifestyle/how-did-french-fries-get-their-name-here-s-all-you-need-to-know-about-the-world-s-most-favourite-potato-snack/story-7EhD7eDifk6Rd5k95jOHUK.html#:~:text=The%20origin%20story,they%20caught%20in%20the%20river" TargetMode="External"/><Relationship Id="rId4" Type="http://schemas.openxmlformats.org/officeDocument/2006/relationships/hyperlink" Target="https://www.hindustantimes.com/more-lifestyle/how-did-french-fries-get-their-name-here-s-all-you-need-to-know-about-the-world-s-most-favourite-potato-snack/story-7EhD7eDifk6Rd5k95jOHUK.html#:~:text=The%20origin%20story,they%20caught%20in%20the%20river" TargetMode="External"/><Relationship Id="rId9" Type="http://schemas.openxmlformats.org/officeDocument/2006/relationships/hyperlink" Target="https://www.freeworldmaps.net/printable/africa/" TargetMode="External"/><Relationship Id="rId15" Type="http://schemas.openxmlformats.org/officeDocument/2006/relationships/hyperlink" Target="https://en.wikipedia.org/wiki/List_of_Mediterranean_countries" TargetMode="External"/><Relationship Id="rId14" Type="http://schemas.openxmlformats.org/officeDocument/2006/relationships/hyperlink" Target="https://en.wikipedia.org/wiki/Provinces_and_territories_of_Canada" TargetMode="External"/><Relationship Id="rId17" Type="http://schemas.openxmlformats.org/officeDocument/2006/relationships/hyperlink" Target="https://en.wikipedia.org/wiki/South_Dakota" TargetMode="External"/><Relationship Id="rId16" Type="http://schemas.openxmlformats.org/officeDocument/2006/relationships/hyperlink" Target="https://www.schengenvisainfo.com/news/poland-commences-sanitary-inspections-at-eastern-borders/" TargetMode="External"/><Relationship Id="rId5" Type="http://schemas.openxmlformats.org/officeDocument/2006/relationships/hyperlink" Target="https://www.hindustantimes.com/more-lifestyle/how-did-french-fries-get-their-name-here-s-all-you-need-to-know-about-the-world-s-most-favourite-potato-snack/story-7EhD7eDifk6Rd5k95jOHUK.html#:~:text=The%20origin%20story,they%20caught%20in%20the%20river" TargetMode="External"/><Relationship Id="rId19" Type="http://schemas.openxmlformats.org/officeDocument/2006/relationships/hyperlink" Target="https://www.ncbi.nlm.nih.gov/pmc/articles/PMC3401093/" TargetMode="External"/><Relationship Id="rId6" Type="http://schemas.openxmlformats.org/officeDocument/2006/relationships/hyperlink" Target="https://www.wonderopolis.org/wonder/what-is-mustard-made-of#:~:text=Mustard%20plants%20are%20grown%20all,other%20ingredients%20to%20make%20mustard" TargetMode="External"/><Relationship Id="rId18" Type="http://schemas.openxmlformats.org/officeDocument/2006/relationships/hyperlink" Target="https://www.nationsonline.org/oneworld/map/USA/north_dakota_map.htm" TargetMode="External"/><Relationship Id="rId7" Type="http://schemas.openxmlformats.org/officeDocument/2006/relationships/hyperlink" Target="https://en.wikipedia.org/wiki/Tomato" TargetMode="External"/><Relationship Id="rId8" Type="http://schemas.openxmlformats.org/officeDocument/2006/relationships/hyperlink" Target="https://www.britannica.com/place/Engla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0" Type="http://schemas.openxmlformats.org/officeDocument/2006/relationships/image" Target="../media/image14.png"/><Relationship Id="rId9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57200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Deconstructed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Burger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00"/>
                </a:solidFill>
              </a:rPr>
              <a:t>By Loz McKenzie</a:t>
            </a:r>
            <a:endParaRPr sz="1900">
              <a:solidFill>
                <a:srgbClr val="00FF00"/>
              </a:solidFill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27175" cy="31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Mustard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2"/>
          <p:cNvSpPr txBox="1"/>
          <p:nvPr/>
        </p:nvSpPr>
        <p:spPr>
          <a:xfrm>
            <a:off x="5570600" y="2191050"/>
            <a:ext cx="89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Canada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9" name="Google Shape;249;p22"/>
          <p:cNvCxnSpPr>
            <a:stCxn id="248" idx="0"/>
            <a:endCxn id="250" idx="1"/>
          </p:cNvCxnSpPr>
          <p:nvPr/>
        </p:nvCxnSpPr>
        <p:spPr>
          <a:xfrm flipH="1" rot="10800000">
            <a:off x="6015800" y="1552050"/>
            <a:ext cx="1308000" cy="639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0" name="Google Shape;2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725" y="917925"/>
            <a:ext cx="1376150" cy="1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43650"/>
            <a:ext cx="27146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/>
        </p:nvSpPr>
        <p:spPr>
          <a:xfrm>
            <a:off x="3558500" y="4180075"/>
            <a:ext cx="13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South Dakota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3" name="Google Shape;253;p22"/>
          <p:cNvCxnSpPr>
            <a:stCxn id="252" idx="1"/>
            <a:endCxn id="251" idx="3"/>
          </p:cNvCxnSpPr>
          <p:nvPr/>
        </p:nvCxnSpPr>
        <p:spPr>
          <a:xfrm rot="10800000">
            <a:off x="2867000" y="3586675"/>
            <a:ext cx="691500" cy="79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600" y="1307850"/>
            <a:ext cx="2362425" cy="1682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2"/>
          <p:cNvCxnSpPr>
            <a:endCxn id="254" idx="2"/>
          </p:cNvCxnSpPr>
          <p:nvPr/>
        </p:nvCxnSpPr>
        <p:spPr>
          <a:xfrm rot="10800000">
            <a:off x="4218812" y="2990575"/>
            <a:ext cx="1142100" cy="645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2"/>
          <p:cNvSpPr txBox="1"/>
          <p:nvPr/>
        </p:nvSpPr>
        <p:spPr>
          <a:xfrm>
            <a:off x="5112450" y="3708050"/>
            <a:ext cx="13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North Dakota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7" name="Google Shape;25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31575" y="2343450"/>
            <a:ext cx="2350650" cy="1648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2"/>
          <p:cNvCxnSpPr>
            <a:endCxn id="257" idx="2"/>
          </p:cNvCxnSpPr>
          <p:nvPr/>
        </p:nvCxnSpPr>
        <p:spPr>
          <a:xfrm flipH="1" rot="10800000">
            <a:off x="6402300" y="3992414"/>
            <a:ext cx="1404600" cy="716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2"/>
          <p:cNvSpPr txBox="1"/>
          <p:nvPr/>
        </p:nvSpPr>
        <p:spPr>
          <a:xfrm>
            <a:off x="6490800" y="4708525"/>
            <a:ext cx="12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Montana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3757050" y="535200"/>
            <a:ext cx="162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Mustard</a:t>
            </a:r>
            <a:endParaRPr sz="2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1" name="Google Shape;261;p22"/>
          <p:cNvCxnSpPr>
            <a:endCxn id="260" idx="1"/>
          </p:cNvCxnSpPr>
          <p:nvPr/>
        </p:nvCxnSpPr>
        <p:spPr>
          <a:xfrm flipH="1" rot="10800000">
            <a:off x="1489350" y="850800"/>
            <a:ext cx="2267700" cy="1710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2"/>
          <p:cNvCxnSpPr/>
          <p:nvPr/>
        </p:nvCxnSpPr>
        <p:spPr>
          <a:xfrm flipH="1" rot="10800000">
            <a:off x="4528800" y="997950"/>
            <a:ext cx="62100" cy="291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2"/>
          <p:cNvCxnSpPr>
            <a:stCxn id="250" idx="0"/>
            <a:endCxn id="260" idx="3"/>
          </p:cNvCxnSpPr>
          <p:nvPr/>
        </p:nvCxnSpPr>
        <p:spPr>
          <a:xfrm rot="10800000">
            <a:off x="5386800" y="850725"/>
            <a:ext cx="2625000" cy="67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2"/>
          <p:cNvCxnSpPr>
            <a:endCxn id="260" idx="3"/>
          </p:cNvCxnSpPr>
          <p:nvPr/>
        </p:nvCxnSpPr>
        <p:spPr>
          <a:xfrm rot="10800000">
            <a:off x="5386950" y="850800"/>
            <a:ext cx="1291800" cy="2281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French Fries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5" y="1491325"/>
            <a:ext cx="2571750" cy="1781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23"/>
          <p:cNvCxnSpPr>
            <a:endCxn id="270" idx="2"/>
          </p:cNvCxnSpPr>
          <p:nvPr/>
        </p:nvCxnSpPr>
        <p:spPr>
          <a:xfrm rot="10800000">
            <a:off x="1531500" y="3272500"/>
            <a:ext cx="1172400" cy="488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3"/>
          <p:cNvSpPr txBox="1"/>
          <p:nvPr/>
        </p:nvSpPr>
        <p:spPr>
          <a:xfrm>
            <a:off x="2703825" y="3760500"/>
            <a:ext cx="73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Belgian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3" name="Google Shape;273;p23"/>
          <p:cNvCxnSpPr>
            <a:endCxn id="274" idx="1"/>
          </p:cNvCxnSpPr>
          <p:nvPr/>
        </p:nvCxnSpPr>
        <p:spPr>
          <a:xfrm>
            <a:off x="1565950" y="1427750"/>
            <a:ext cx="2533500" cy="61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3"/>
          <p:cNvSpPr txBox="1"/>
          <p:nvPr/>
        </p:nvSpPr>
        <p:spPr>
          <a:xfrm>
            <a:off x="4099450" y="1189400"/>
            <a:ext cx="73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French Fries</a:t>
            </a:r>
            <a:endParaRPr sz="2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297500" y="337775"/>
            <a:ext cx="7038900" cy="11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Essential Question: How does a product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ourced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rom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ll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ver the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lanet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eflect 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" sz="265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lobalization?</a:t>
            </a:r>
            <a:r>
              <a:rPr lang="en" sz="26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65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Many people eat burgers every day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It provides them with fuel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It gives them </a:t>
            </a:r>
            <a:r>
              <a:rPr lang="en" sz="1700">
                <a:solidFill>
                  <a:srgbClr val="00FF00"/>
                </a:solidFill>
              </a:rPr>
              <a:t>protein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Globalization has led to an increase in supermarkets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Increasing access to processed and packaged foods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Increasing access to sugary beverages</a:t>
            </a:r>
            <a:endParaRPr sz="17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1297500" y="393750"/>
            <a:ext cx="70389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Work Cited</a:t>
            </a:r>
            <a:endParaRPr sz="27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1297500" y="960875"/>
            <a:ext cx="7038900" cy="41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https://www.in-n-out.com/menu/food-quality</a:t>
            </a:r>
            <a:r>
              <a:rPr lang="en" sz="1700">
                <a:solidFill>
                  <a:srgbClr val="00FF00"/>
                </a:solidFill>
              </a:rPr>
              <a:t> Pictures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http://www.volvodriver.co</a:t>
            </a:r>
            <a:r>
              <a:rPr lang="en" sz="1700" u="sng">
                <a:solidFill>
                  <a:srgbClr val="00FF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m.au/foodhq/fastfood.htm</a:t>
            </a:r>
            <a:r>
              <a:rPr lang="en" sz="1700" u="sng">
                <a:solidFill>
                  <a:srgbClr val="00FF00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Picture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https://bigseventravel.com/worlds-best-burgers/</a:t>
            </a:r>
            <a:r>
              <a:rPr lang="en" sz="1700">
                <a:solidFill>
                  <a:srgbClr val="00FF00"/>
                </a:solidFill>
              </a:rPr>
              <a:t> Picture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https://www.lovefood.com/gallerylist/70068/the-best-burger-and-fries-joint-in-every-state</a:t>
            </a:r>
            <a:r>
              <a:rPr lang="en" sz="1700" u="sng">
                <a:solidFill>
                  <a:srgbClr val="00FF00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Picture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</a:rPr>
              <a:t>Google Image Search </a:t>
            </a:r>
            <a:r>
              <a:rPr lang="en" sz="1700">
                <a:solidFill>
                  <a:srgbClr val="00FF00"/>
                </a:solidFill>
              </a:rPr>
              <a:t> More pictures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https://parade.com/61481/toriavey/where-did-hamburgers-originate/</a:t>
            </a:r>
            <a:r>
              <a:rPr lang="en" sz="1700" u="sng">
                <a:solidFill>
                  <a:srgbClr val="00FF00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 Where burgers came from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https://en.wikipedia.org/wiki/Pickled_cucumber</a:t>
            </a:r>
            <a:r>
              <a:rPr lang="en" sz="1700">
                <a:solidFill>
                  <a:srgbClr val="00FF00"/>
                </a:solidFill>
              </a:rPr>
              <a:t> Pickles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" sz="1700" u="sng">
                <a:solidFill>
                  <a:srgbClr val="00FF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ttps://en.wikipedia.org/wiki/Bun</a:t>
            </a:r>
            <a:r>
              <a:rPr lang="en" sz="1700" u="sng">
                <a:solidFill>
                  <a:srgbClr val="00FF00"/>
                </a:solidFill>
              </a:rPr>
              <a:t> </a:t>
            </a:r>
            <a:r>
              <a:rPr lang="en" sz="1700">
                <a:solidFill>
                  <a:srgbClr val="00FF00"/>
                </a:solidFill>
              </a:rPr>
              <a:t> Hamburger Buns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 u="sng">
                <a:solidFill>
                  <a:srgbClr val="00FF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https://dpi.wi.gov/sites/default/files/imce/school-nutrition/pdf/fact-sheet-lettuce.pdf</a:t>
            </a:r>
            <a:r>
              <a:rPr lang="en" sz="1700">
                <a:solidFill>
                  <a:srgbClr val="00FF00"/>
                </a:solidFill>
              </a:rPr>
              <a:t>  lettuce</a:t>
            </a:r>
            <a:endParaRPr sz="1700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Continue Work Cited</a:t>
            </a:r>
            <a:endParaRPr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297500" y="951925"/>
            <a:ext cx="7218000" cy="4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https://www.hindustantimes.com/more-lifestyle/how-did-french-fries-get-their-name-here-s-all-you-</a:t>
            </a:r>
            <a:r>
              <a:rPr lang="en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need-t</a:t>
            </a:r>
            <a:r>
              <a:rPr lang="en" sz="12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o-know-about-the-world-s-most-favourite-potato-snack/story-7EhD7eDifk6Rd5k95jOHUK.html#:~:text=The%20origin%20story,they%20caught%20in%20the%20river</a:t>
            </a:r>
            <a:r>
              <a:rPr lang="en" sz="1200">
                <a:solidFill>
                  <a:schemeClr val="accent5"/>
                </a:solidFill>
              </a:rPr>
              <a:t>. Picture of French fries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https://www.wonderopolis.org/wonder/what-is-mustard-made-of#:~:text=Mustard%20plants%20are%20grown%20all,other%20ingredients%20to%20make%20mustard</a:t>
            </a:r>
            <a:r>
              <a:rPr lang="en" sz="1200">
                <a:solidFill>
                  <a:schemeClr val="accent5"/>
                </a:solidFill>
              </a:rPr>
              <a:t> Mustard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https://en.wikipedia.org/wiki/Tomato</a:t>
            </a:r>
            <a:r>
              <a:rPr lang="en" sz="1200">
                <a:solidFill>
                  <a:schemeClr val="accent5"/>
                </a:solidFill>
              </a:rPr>
              <a:t> Tomatoes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https://www.britannica.com/place/England</a:t>
            </a:r>
            <a:r>
              <a:rPr lang="en" sz="1200">
                <a:solidFill>
                  <a:schemeClr val="accent5"/>
                </a:solidFill>
              </a:rPr>
              <a:t> Map of England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https://www.freeworldmaps.net/printable/africa/</a:t>
            </a:r>
            <a:r>
              <a:rPr lang="en" sz="1200">
                <a:solidFill>
                  <a:schemeClr val="accent5"/>
                </a:solidFill>
              </a:rPr>
              <a:t> Map of Africa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https://gisgeography.com/united-states-map-collection/</a:t>
            </a:r>
            <a:r>
              <a:rPr lang="en" sz="1200">
                <a:solidFill>
                  <a:schemeClr val="accent5"/>
                </a:solidFill>
              </a:rPr>
              <a:t> United States Map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https://www.nationsonline.org/oneworld/map/new-zealand-map.htm</a:t>
            </a:r>
            <a:r>
              <a:rPr lang="en" sz="1200">
                <a:solidFill>
                  <a:schemeClr val="accent5"/>
                </a:solidFill>
              </a:rPr>
              <a:t> Map of New Zealand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https://www.worldatlas.com/maps/ireland</a:t>
            </a:r>
            <a:r>
              <a:rPr lang="en" sz="1200">
                <a:solidFill>
                  <a:schemeClr val="accent5"/>
                </a:solidFill>
              </a:rPr>
              <a:t> Map of Ireland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https://geology.com/world/british-isles.shtml</a:t>
            </a:r>
            <a:r>
              <a:rPr lang="en" sz="1200">
                <a:solidFill>
                  <a:schemeClr val="accent5"/>
                </a:solidFill>
              </a:rPr>
              <a:t> Map of Britain 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https://en.wikipedia.org/wiki/Provinces_and_territories_of_Canada</a:t>
            </a:r>
            <a:r>
              <a:rPr lang="en" sz="1200">
                <a:solidFill>
                  <a:schemeClr val="accent5"/>
                </a:solidFill>
              </a:rPr>
              <a:t> Map of Canada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https://en.wikipedia.org/wiki/List_of_Mediterranean_countries</a:t>
            </a:r>
            <a:r>
              <a:rPr lang="en" sz="1200">
                <a:solidFill>
                  <a:srgbClr val="1155CC"/>
                </a:solidFill>
              </a:rPr>
              <a:t> </a:t>
            </a:r>
            <a:r>
              <a:rPr lang="en" sz="1200">
                <a:solidFill>
                  <a:schemeClr val="accent5"/>
                </a:solidFill>
              </a:rPr>
              <a:t>Map of the Mediterranean area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6"/>
              </a:rPr>
              <a:t>https://www.schengenvisainfo.com/news/poland-commences-sanitary-inspections-at-eastern-borders/</a:t>
            </a:r>
            <a:r>
              <a:rPr lang="en" sz="1200">
                <a:solidFill>
                  <a:srgbClr val="00FF00"/>
                </a:solidFill>
              </a:rPr>
              <a:t>  </a:t>
            </a:r>
            <a:r>
              <a:rPr lang="en" sz="1200">
                <a:solidFill>
                  <a:schemeClr val="accent5"/>
                </a:solidFill>
              </a:rPr>
              <a:t>Map of polland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7"/>
              </a:rPr>
              <a:t>https://en.wikipedia.org/wiki/South_Dakota</a:t>
            </a:r>
            <a:r>
              <a:rPr lang="en" sz="1200">
                <a:solidFill>
                  <a:schemeClr val="accent5"/>
                </a:solidFill>
              </a:rPr>
              <a:t>  Map of South Dakota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8"/>
              </a:rPr>
              <a:t>https://www.nationsonline.org/oneworld/map/USA/north_dakota_map.htm</a:t>
            </a:r>
            <a:r>
              <a:rPr lang="en" sz="1200">
                <a:solidFill>
                  <a:schemeClr val="accent5"/>
                </a:solidFill>
              </a:rPr>
              <a:t>  Map of North Dakota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19"/>
              </a:rPr>
              <a:t>https://www.ncbi.nlm.nih.gov/pmc/articles/PMC3401093/</a:t>
            </a:r>
            <a:r>
              <a:rPr lang="en" sz="1200">
                <a:solidFill>
                  <a:schemeClr val="accent5"/>
                </a:solidFill>
              </a:rPr>
              <a:t> </a:t>
            </a:r>
            <a:r>
              <a:rPr lang="en" sz="1200">
                <a:solidFill>
                  <a:schemeClr val="accent5"/>
                </a:solidFill>
              </a:rPr>
              <a:t>Essential</a:t>
            </a:r>
            <a:r>
              <a:rPr lang="en" sz="1200">
                <a:solidFill>
                  <a:schemeClr val="accent5"/>
                </a:solidFill>
              </a:rPr>
              <a:t> Question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20"/>
              </a:rPr>
              <a:t>https://www.worldatlas.com/maps/australia</a:t>
            </a:r>
            <a:r>
              <a:rPr lang="en" sz="1200">
                <a:solidFill>
                  <a:schemeClr val="accent5"/>
                </a:solidFill>
              </a:rPr>
              <a:t> Map of Australia</a:t>
            </a:r>
            <a:endParaRPr sz="1200">
              <a:solidFill>
                <a:schemeClr val="accent5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200" u="sng">
                <a:solidFill>
                  <a:schemeClr val="hlink"/>
                </a:solidFill>
                <a:hlinkClick r:id="rId21"/>
              </a:rPr>
              <a:t>https://www.freeworldmaps.net/europe/belgium/location.html</a:t>
            </a:r>
            <a:r>
              <a:rPr lang="en" sz="1200">
                <a:solidFill>
                  <a:schemeClr val="accent5"/>
                </a:solidFill>
              </a:rPr>
              <a:t> Map of Belgian</a:t>
            </a:r>
            <a:endParaRPr sz="1200">
              <a:solidFill>
                <a:schemeClr val="accent5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t/>
            </a:r>
            <a:endParaRPr sz="18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What Makes a Burger?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Buns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Patty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Lettuce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Cheese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Tomatoes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Pickles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Ketchup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Mustard</a:t>
            </a:r>
            <a:endParaRPr sz="1700">
              <a:solidFill>
                <a:srgbClr val="00FF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700"/>
              <a:buChar char="●"/>
            </a:pPr>
            <a:r>
              <a:rPr lang="en" sz="1700">
                <a:solidFill>
                  <a:srgbClr val="00FF00"/>
                </a:solidFill>
              </a:rPr>
              <a:t>Sometimes Fries</a:t>
            </a:r>
            <a:endParaRPr sz="1700">
              <a:solidFill>
                <a:srgbClr val="00FF00"/>
              </a:solidFill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550" y="1094650"/>
            <a:ext cx="3626849" cy="31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13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 does the ingredients come from for the rest of the burgers?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968750"/>
            <a:ext cx="7038900" cy="4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Pickles come from </a:t>
            </a:r>
            <a:r>
              <a:rPr lang="en" sz="2000">
                <a:solidFill>
                  <a:srgbClr val="00FF00"/>
                </a:solidFill>
              </a:rPr>
              <a:t>Britain</a:t>
            </a:r>
            <a:r>
              <a:rPr lang="en" sz="2000">
                <a:solidFill>
                  <a:srgbClr val="00FF00"/>
                </a:solidFill>
              </a:rPr>
              <a:t>, Ireland, United States, </a:t>
            </a:r>
            <a:r>
              <a:rPr lang="en" sz="2000">
                <a:solidFill>
                  <a:srgbClr val="00FF00"/>
                </a:solidFill>
              </a:rPr>
              <a:t>Canada, Australia, Africa, and New Zealand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Buns come from England, Ireland, and Northern England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Lettuce originated in the Mediterranean area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Cheese originated from Kuyavia, Poland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Tomatoes are from South America and Central America.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Mustard comes from Canada, Montana, and North Dakota </a:t>
            </a:r>
            <a:endParaRPr sz="2000">
              <a:solidFill>
                <a:srgbClr val="00F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Char char="●"/>
            </a:pPr>
            <a:r>
              <a:rPr lang="en" sz="2000">
                <a:solidFill>
                  <a:srgbClr val="00FF00"/>
                </a:solidFill>
              </a:rPr>
              <a:t>French Fries come from Belgian </a:t>
            </a:r>
            <a:endParaRPr sz="2000">
              <a:solidFill>
                <a:srgbClr val="00FF00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25" y="616900"/>
            <a:ext cx="646075" cy="4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Where do burgers come from?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0" y="1613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solidFill>
                  <a:srgbClr val="00FF00"/>
                </a:solidFill>
              </a:rPr>
              <a:t>Germany</a:t>
            </a:r>
            <a:endParaRPr sz="10000">
              <a:solidFill>
                <a:srgbClr val="00FF00"/>
              </a:solidFill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563" y="992438"/>
            <a:ext cx="2371725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Pickles  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1757" y="2318850"/>
            <a:ext cx="662443" cy="1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725" y="3516000"/>
            <a:ext cx="1150525" cy="1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3875" y="3693113"/>
            <a:ext cx="8445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23725" y="917925"/>
            <a:ext cx="1376150" cy="126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17"/>
          <p:cNvCxnSpPr>
            <a:endCxn id="163" idx="1"/>
          </p:cNvCxnSpPr>
          <p:nvPr/>
        </p:nvCxnSpPr>
        <p:spPr>
          <a:xfrm>
            <a:off x="5358457" y="2087962"/>
            <a:ext cx="693300" cy="752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7"/>
          <p:cNvSpPr txBox="1"/>
          <p:nvPr/>
        </p:nvSpPr>
        <p:spPr>
          <a:xfrm>
            <a:off x="4572000" y="1796375"/>
            <a:ext cx="8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Britain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17"/>
          <p:cNvCxnSpPr>
            <a:endCxn id="166" idx="1"/>
          </p:cNvCxnSpPr>
          <p:nvPr/>
        </p:nvCxnSpPr>
        <p:spPr>
          <a:xfrm>
            <a:off x="6479225" y="1496288"/>
            <a:ext cx="844500" cy="558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 txBox="1"/>
          <p:nvPr/>
        </p:nvSpPr>
        <p:spPr>
          <a:xfrm>
            <a:off x="5773000" y="1273900"/>
            <a:ext cx="85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Canada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100" y="3484750"/>
            <a:ext cx="1307150" cy="111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7"/>
          <p:cNvCxnSpPr>
            <a:endCxn id="171" idx="3"/>
          </p:cNvCxnSpPr>
          <p:nvPr/>
        </p:nvCxnSpPr>
        <p:spPr>
          <a:xfrm flipH="1">
            <a:off x="6174250" y="2809613"/>
            <a:ext cx="1456500" cy="1234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7"/>
          <p:cNvSpPr txBox="1"/>
          <p:nvPr/>
        </p:nvSpPr>
        <p:spPr>
          <a:xfrm>
            <a:off x="7477275" y="2371650"/>
            <a:ext cx="23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Africa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5000" y="2759700"/>
            <a:ext cx="1307150" cy="123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7"/>
          <p:cNvCxnSpPr>
            <a:endCxn id="174" idx="3"/>
          </p:cNvCxnSpPr>
          <p:nvPr/>
        </p:nvCxnSpPr>
        <p:spPr>
          <a:xfrm rot="10800000">
            <a:off x="1962150" y="3376800"/>
            <a:ext cx="693900" cy="983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7"/>
          <p:cNvSpPr txBox="1"/>
          <p:nvPr/>
        </p:nvSpPr>
        <p:spPr>
          <a:xfrm>
            <a:off x="1765675" y="4452575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New Zealand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14550" y="1460250"/>
            <a:ext cx="1725243" cy="17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7"/>
          <p:cNvCxnSpPr>
            <a:endCxn id="177" idx="1"/>
          </p:cNvCxnSpPr>
          <p:nvPr/>
        </p:nvCxnSpPr>
        <p:spPr>
          <a:xfrm>
            <a:off x="1120950" y="2026700"/>
            <a:ext cx="993600" cy="315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7"/>
          <p:cNvSpPr txBox="1"/>
          <p:nvPr/>
        </p:nvSpPr>
        <p:spPr>
          <a:xfrm>
            <a:off x="285600" y="172785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England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0" name="Google Shape;180;p17"/>
          <p:cNvCxnSpPr>
            <a:endCxn id="165" idx="3"/>
          </p:cNvCxnSpPr>
          <p:nvPr/>
        </p:nvCxnSpPr>
        <p:spPr>
          <a:xfrm rot="10800000">
            <a:off x="3968375" y="4150163"/>
            <a:ext cx="622500" cy="609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17"/>
          <p:cNvSpPr txBox="1"/>
          <p:nvPr/>
        </p:nvSpPr>
        <p:spPr>
          <a:xfrm>
            <a:off x="4667525" y="472515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United States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7"/>
          <p:cNvCxnSpPr/>
          <p:nvPr/>
        </p:nvCxnSpPr>
        <p:spPr>
          <a:xfrm flipH="1">
            <a:off x="8244900" y="3178225"/>
            <a:ext cx="153600" cy="322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7"/>
          <p:cNvSpPr txBox="1"/>
          <p:nvPr/>
        </p:nvSpPr>
        <p:spPr>
          <a:xfrm>
            <a:off x="8030000" y="2882438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Ireland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3945900" y="614150"/>
            <a:ext cx="1456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Pickles</a:t>
            </a:r>
            <a:endParaRPr sz="3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5" name="Google Shape;185;p17"/>
          <p:cNvCxnSpPr>
            <a:endCxn id="184" idx="1"/>
          </p:cNvCxnSpPr>
          <p:nvPr/>
        </p:nvCxnSpPr>
        <p:spPr>
          <a:xfrm flipH="1" rot="10800000">
            <a:off x="3024600" y="929750"/>
            <a:ext cx="921300" cy="513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7"/>
          <p:cNvCxnSpPr>
            <a:stCxn id="163" idx="0"/>
          </p:cNvCxnSpPr>
          <p:nvPr/>
        </p:nvCxnSpPr>
        <p:spPr>
          <a:xfrm rot="10800000">
            <a:off x="4851779" y="1182150"/>
            <a:ext cx="1531200" cy="1136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17"/>
          <p:cNvCxnSpPr/>
          <p:nvPr/>
        </p:nvCxnSpPr>
        <p:spPr>
          <a:xfrm flipH="1" rot="10800000">
            <a:off x="3546700" y="1151400"/>
            <a:ext cx="767700" cy="2533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 flipH="1" rot="10800000">
            <a:off x="1297500" y="1044088"/>
            <a:ext cx="468300" cy="1616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>
            <a:endCxn id="162" idx="0"/>
          </p:cNvCxnSpPr>
          <p:nvPr/>
        </p:nvCxnSpPr>
        <p:spPr>
          <a:xfrm flipH="1" rot="10800000">
            <a:off x="1735050" y="393750"/>
            <a:ext cx="3081900" cy="773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17"/>
          <p:cNvCxnSpPr/>
          <p:nvPr/>
        </p:nvCxnSpPr>
        <p:spPr>
          <a:xfrm flipH="1">
            <a:off x="4759625" y="368500"/>
            <a:ext cx="76800" cy="42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17"/>
          <p:cNvCxnSpPr/>
          <p:nvPr/>
        </p:nvCxnSpPr>
        <p:spPr>
          <a:xfrm rot="10800000">
            <a:off x="4621475" y="1136125"/>
            <a:ext cx="859800" cy="2303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17"/>
          <p:cNvCxnSpPr/>
          <p:nvPr/>
        </p:nvCxnSpPr>
        <p:spPr>
          <a:xfrm rot="10800000">
            <a:off x="5220325" y="921250"/>
            <a:ext cx="2072700" cy="353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7"/>
          <p:cNvCxnSpPr>
            <a:stCxn id="164" idx="0"/>
          </p:cNvCxnSpPr>
          <p:nvPr/>
        </p:nvCxnSpPr>
        <p:spPr>
          <a:xfrm rot="10800000">
            <a:off x="5174087" y="1074900"/>
            <a:ext cx="2724900" cy="2441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4" name="Google Shape;19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5600" y="4020000"/>
            <a:ext cx="844498" cy="1118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17"/>
          <p:cNvCxnSpPr>
            <a:stCxn id="196" idx="1"/>
            <a:endCxn id="194" idx="0"/>
          </p:cNvCxnSpPr>
          <p:nvPr/>
        </p:nvCxnSpPr>
        <p:spPr>
          <a:xfrm>
            <a:off x="138175" y="2626000"/>
            <a:ext cx="569700" cy="1394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17"/>
          <p:cNvSpPr txBox="1"/>
          <p:nvPr/>
        </p:nvSpPr>
        <p:spPr>
          <a:xfrm>
            <a:off x="138175" y="2425900"/>
            <a:ext cx="9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Australia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7" name="Google Shape;197;p17"/>
          <p:cNvCxnSpPr/>
          <p:nvPr/>
        </p:nvCxnSpPr>
        <p:spPr>
          <a:xfrm>
            <a:off x="1381825" y="4022675"/>
            <a:ext cx="957000" cy="3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7"/>
          <p:cNvCxnSpPr/>
          <p:nvPr/>
        </p:nvCxnSpPr>
        <p:spPr>
          <a:xfrm rot="10800000">
            <a:off x="1960275" y="1182150"/>
            <a:ext cx="291600" cy="288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7"/>
          <p:cNvCxnSpPr>
            <a:endCxn id="184" idx="1"/>
          </p:cNvCxnSpPr>
          <p:nvPr/>
        </p:nvCxnSpPr>
        <p:spPr>
          <a:xfrm flipH="1" rot="10800000">
            <a:off x="1960200" y="929750"/>
            <a:ext cx="1985700" cy="298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Buns </a:t>
            </a:r>
            <a:endParaRPr sz="23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25" y="2057400"/>
            <a:ext cx="1150525" cy="12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550" y="1460250"/>
            <a:ext cx="1725243" cy="176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8"/>
          <p:cNvCxnSpPr>
            <a:endCxn id="206" idx="2"/>
          </p:cNvCxnSpPr>
          <p:nvPr/>
        </p:nvCxnSpPr>
        <p:spPr>
          <a:xfrm rot="10800000">
            <a:off x="2977172" y="3224350"/>
            <a:ext cx="324000" cy="1136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" name="Google Shape;208;p18"/>
          <p:cNvSpPr txBox="1"/>
          <p:nvPr/>
        </p:nvSpPr>
        <p:spPr>
          <a:xfrm>
            <a:off x="2977050" y="44679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England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18"/>
          <p:cNvCxnSpPr>
            <a:endCxn id="205" idx="3"/>
          </p:cNvCxnSpPr>
          <p:nvPr/>
        </p:nvCxnSpPr>
        <p:spPr>
          <a:xfrm flipH="1">
            <a:off x="6447550" y="2226263"/>
            <a:ext cx="630600" cy="465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18"/>
          <p:cNvSpPr txBox="1"/>
          <p:nvPr/>
        </p:nvSpPr>
        <p:spPr>
          <a:xfrm>
            <a:off x="7078075" y="1995975"/>
            <a:ext cx="76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Ireland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3839800" y="661350"/>
            <a:ext cx="1128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Buns</a:t>
            </a:r>
            <a:endParaRPr sz="2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18"/>
          <p:cNvCxnSpPr>
            <a:stCxn id="205" idx="0"/>
          </p:cNvCxnSpPr>
          <p:nvPr/>
        </p:nvCxnSpPr>
        <p:spPr>
          <a:xfrm rot="10800000">
            <a:off x="4744287" y="1105500"/>
            <a:ext cx="1128000" cy="951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18"/>
          <p:cNvCxnSpPr>
            <a:endCxn id="211" idx="1"/>
          </p:cNvCxnSpPr>
          <p:nvPr/>
        </p:nvCxnSpPr>
        <p:spPr>
          <a:xfrm flipH="1" rot="10800000">
            <a:off x="2994100" y="976950"/>
            <a:ext cx="845700" cy="527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Lettuce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975" y="1844100"/>
            <a:ext cx="28575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/>
        </p:nvSpPr>
        <p:spPr>
          <a:xfrm>
            <a:off x="429925" y="4206925"/>
            <a:ext cx="18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Mediterranean area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19"/>
          <p:cNvCxnSpPr>
            <a:stCxn id="220" idx="0"/>
            <a:endCxn id="219" idx="2"/>
          </p:cNvCxnSpPr>
          <p:nvPr/>
        </p:nvCxnSpPr>
        <p:spPr>
          <a:xfrm flipH="1" rot="10800000">
            <a:off x="1379275" y="3444325"/>
            <a:ext cx="1138500" cy="76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9"/>
          <p:cNvSpPr txBox="1"/>
          <p:nvPr/>
        </p:nvSpPr>
        <p:spPr>
          <a:xfrm>
            <a:off x="3787250" y="1105475"/>
            <a:ext cx="147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Lettuce</a:t>
            </a:r>
            <a:endParaRPr sz="2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3" name="Google Shape;223;p19"/>
          <p:cNvCxnSpPr>
            <a:endCxn id="222" idx="2"/>
          </p:cNvCxnSpPr>
          <p:nvPr/>
        </p:nvCxnSpPr>
        <p:spPr>
          <a:xfrm flipH="1" rot="10800000">
            <a:off x="3930650" y="1736675"/>
            <a:ext cx="596100" cy="9195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Cheese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50" y="1890150"/>
            <a:ext cx="25241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0"/>
          <p:cNvSpPr txBox="1"/>
          <p:nvPr/>
        </p:nvSpPr>
        <p:spPr>
          <a:xfrm>
            <a:off x="1612150" y="3608125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Poland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1" name="Google Shape;231;p20"/>
          <p:cNvCxnSpPr>
            <a:stCxn id="230" idx="1"/>
            <a:endCxn id="229" idx="1"/>
          </p:cNvCxnSpPr>
          <p:nvPr/>
        </p:nvCxnSpPr>
        <p:spPr>
          <a:xfrm flipH="1" rot="10800000">
            <a:off x="1612150" y="2795125"/>
            <a:ext cx="1472700" cy="1013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0"/>
          <p:cNvSpPr txBox="1"/>
          <p:nvPr/>
        </p:nvSpPr>
        <p:spPr>
          <a:xfrm>
            <a:off x="3377825" y="1074775"/>
            <a:ext cx="1472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Cheese</a:t>
            </a:r>
            <a:endParaRPr sz="29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20"/>
          <p:cNvCxnSpPr>
            <a:stCxn id="229" idx="0"/>
            <a:endCxn id="232" idx="2"/>
          </p:cNvCxnSpPr>
          <p:nvPr/>
        </p:nvCxnSpPr>
        <p:spPr>
          <a:xfrm rot="10800000">
            <a:off x="4114213" y="1705950"/>
            <a:ext cx="232800" cy="184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Map For Tomatoes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506675" y="3224300"/>
            <a:ext cx="73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United States of America</a:t>
            </a:r>
            <a:endParaRPr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25" y="1503312"/>
            <a:ext cx="3140475" cy="152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1"/>
          <p:cNvCxnSpPr>
            <a:stCxn id="239" idx="1"/>
            <a:endCxn id="240" idx="1"/>
          </p:cNvCxnSpPr>
          <p:nvPr/>
        </p:nvCxnSpPr>
        <p:spPr>
          <a:xfrm flipH="1" rot="10800000">
            <a:off x="506675" y="2266100"/>
            <a:ext cx="2202600" cy="11583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1"/>
          <p:cNvSpPr txBox="1"/>
          <p:nvPr/>
        </p:nvSpPr>
        <p:spPr>
          <a:xfrm>
            <a:off x="3684900" y="907650"/>
            <a:ext cx="1857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Tomatoes</a:t>
            </a:r>
            <a:r>
              <a:rPr lang="en" sz="2900">
                <a:latin typeface="Lato"/>
                <a:ea typeface="Lato"/>
                <a:cs typeface="Lato"/>
                <a:sym typeface="Lato"/>
              </a:rPr>
              <a:t> </a:t>
            </a:r>
            <a:endParaRPr sz="2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