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oboto-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PlayfairDisplay-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PlayfairDisplay-italic.fntdata"/><Relationship Id="rId6" Type="http://schemas.openxmlformats.org/officeDocument/2006/relationships/slide" Target="slides/slide1.xml"/><Relationship Id="rId18" Type="http://schemas.openxmlformats.org/officeDocument/2006/relationships/font" Target="fonts/PlayfairDi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e4b2f9d4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e4b2f9d4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e4b2f9d47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e4b2f9d47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e4b2f9d47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e4b2f9d47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e4b2f9d4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e4b2f9d4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e4b2f9d47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e4b2f9d47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e4b2f9d47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e4b2f9d47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Thermal Energy, Heat, and Temperature </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By: Loz Mckenzie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Thermal Energy and Heat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Thermal Energy definition - is produced when a rise in temperature causes atoms and molecules to move faster and collide with each other.  </a:t>
            </a:r>
            <a:endParaRPr/>
          </a:p>
          <a:p>
            <a:pPr indent="0" lvl="0" marL="0" rtl="0" algn="l">
              <a:spcBef>
                <a:spcPts val="1200"/>
              </a:spcBef>
              <a:spcAft>
                <a:spcPts val="0"/>
              </a:spcAft>
              <a:buNone/>
            </a:pPr>
            <a:r>
              <a:rPr lang="en"/>
              <a:t>Transferred </a:t>
            </a:r>
            <a:r>
              <a:rPr lang="en"/>
              <a:t>definition</a:t>
            </a:r>
            <a:r>
              <a:rPr lang="en"/>
              <a:t>- move from one place to another.</a:t>
            </a:r>
            <a:endParaRPr/>
          </a:p>
          <a:p>
            <a:pPr indent="0" lvl="0" marL="0" rtl="0" algn="l">
              <a:spcBef>
                <a:spcPts val="1200"/>
              </a:spcBef>
              <a:spcAft>
                <a:spcPts val="0"/>
              </a:spcAft>
              <a:buNone/>
            </a:pPr>
            <a:r>
              <a:rPr lang="en"/>
              <a:t>Heat </a:t>
            </a:r>
            <a:r>
              <a:rPr lang="en"/>
              <a:t>definition</a:t>
            </a:r>
            <a:r>
              <a:rPr lang="en"/>
              <a:t>-</a:t>
            </a:r>
            <a:r>
              <a:rPr lang="en">
                <a:solidFill>
                  <a:srgbClr val="999999"/>
                </a:solidFill>
              </a:rPr>
              <a:t> </a:t>
            </a:r>
            <a:r>
              <a:rPr lang="en">
                <a:solidFill>
                  <a:srgbClr val="666666"/>
                </a:solidFill>
                <a:highlight>
                  <a:srgbClr val="FFFFFF"/>
                </a:highlight>
              </a:rPr>
              <a:t>flows from hot objects to cool objects. The cool object absorbs the energy and becomes warmer.</a:t>
            </a:r>
            <a:endParaRPr sz="2400">
              <a:solidFill>
                <a:srgbClr val="666666"/>
              </a:solidFill>
            </a:endParaRPr>
          </a:p>
          <a:p>
            <a:pPr indent="0" lvl="0" marL="0" rtl="0" algn="l">
              <a:spcBef>
                <a:spcPts val="1200"/>
              </a:spcBef>
              <a:spcAft>
                <a:spcPts val="1200"/>
              </a:spcAft>
              <a:buNone/>
            </a:pPr>
            <a:r>
              <a:rPr lang="en"/>
              <a:t>Two examples </a:t>
            </a:r>
            <a:r>
              <a:rPr lang="en"/>
              <a:t>explained</a:t>
            </a:r>
            <a:r>
              <a:rPr lang="en"/>
              <a:t>: Thermal energy is  </a:t>
            </a:r>
            <a:r>
              <a:rPr lang="en"/>
              <a:t>produced when a rise in temperature causes atoms and molecules to move faster and collide with each other and heat </a:t>
            </a:r>
            <a:r>
              <a:rPr lang="en">
                <a:solidFill>
                  <a:srgbClr val="999999"/>
                </a:solidFill>
              </a:rPr>
              <a:t> </a:t>
            </a:r>
            <a:r>
              <a:rPr lang="en">
                <a:solidFill>
                  <a:srgbClr val="666666"/>
                </a:solidFill>
                <a:highlight>
                  <a:schemeClr val="lt1"/>
                </a:highlight>
              </a:rPr>
              <a:t>flows from hot objects to cool objects. The cool object absorbs the energy and becomes warmer.</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Temperature and its Measurement </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Temperature definition</a:t>
            </a:r>
            <a:r>
              <a:rPr lang="en"/>
              <a:t>-</a:t>
            </a:r>
            <a:r>
              <a:rPr lang="en">
                <a:solidFill>
                  <a:srgbClr val="666666"/>
                </a:solidFill>
                <a:highlight>
                  <a:srgbClr val="FFFFFF"/>
                </a:highlight>
              </a:rPr>
              <a:t>is a degree of hotness or coldness the can be measured using a thermometer.</a:t>
            </a:r>
            <a:r>
              <a:rPr lang="en">
                <a:solidFill>
                  <a:srgbClr val="666666"/>
                </a:solidFill>
              </a:rPr>
              <a:t> </a:t>
            </a:r>
            <a:endParaRPr>
              <a:solidFill>
                <a:srgbClr val="666666"/>
              </a:solidFill>
            </a:endParaRPr>
          </a:p>
          <a:p>
            <a:pPr indent="0" lvl="0" marL="0" rtl="0" algn="l">
              <a:spcBef>
                <a:spcPts val="1200"/>
              </a:spcBef>
              <a:spcAft>
                <a:spcPts val="1200"/>
              </a:spcAft>
              <a:buNone/>
            </a:pPr>
            <a:r>
              <a:rPr lang="en"/>
              <a:t>Summary of section- Temperature is the </a:t>
            </a:r>
            <a:r>
              <a:rPr lang="en"/>
              <a:t>quantity</a:t>
            </a:r>
            <a:r>
              <a:rPr lang="en"/>
              <a:t> being measured by a thermometer. Temperature is related to the average kinetic energy of atoms and molecules in a system. Absolute zero is the temperature at which there is no molecular motion. There are three main temperature scales: Celsius, Fahrenheit, and Kelvin.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thermal energy and temperature are related?</a:t>
            </a:r>
            <a:endParaRPr/>
          </a:p>
        </p:txBody>
      </p:sp>
      <p:sp>
        <p:nvSpPr>
          <p:cNvPr id="78" name="Google Shape;78;p16"/>
          <p:cNvSpPr txBox="1"/>
          <p:nvPr>
            <p:ph idx="1" type="body"/>
          </p:nvPr>
        </p:nvSpPr>
        <p:spPr>
          <a:xfrm>
            <a:off x="311700" y="1458600"/>
            <a:ext cx="8520600" cy="311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Answer the question. When the temperature of an object increases, the average kinetic energy of its particles increases. When the average kinetic energy of its particles increases, the object's thermal energy increases. So, the thermal energy of an object increases as its temperature increases.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Changing</a:t>
            </a:r>
            <a:r>
              <a:rPr lang="en"/>
              <a:t> states</a:t>
            </a:r>
            <a:endParaRPr/>
          </a:p>
        </p:txBody>
      </p:sp>
      <p:sp>
        <p:nvSpPr>
          <p:cNvPr id="84" name="Google Shape;84;p17"/>
          <p:cNvSpPr txBox="1"/>
          <p:nvPr>
            <p:ph idx="1" type="body"/>
          </p:nvPr>
        </p:nvSpPr>
        <p:spPr>
          <a:xfrm>
            <a:off x="265650" y="1121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section</a:t>
            </a:r>
            <a:endParaRPr/>
          </a:p>
          <a:p>
            <a:pPr indent="0" lvl="0" marL="0" rtl="0" algn="l">
              <a:spcBef>
                <a:spcPts val="1200"/>
              </a:spcBef>
              <a:spcAft>
                <a:spcPts val="1200"/>
              </a:spcAft>
              <a:buNone/>
            </a:pPr>
            <a:r>
              <a:rPr lang="en"/>
              <a:t>When thermal energy </a:t>
            </a:r>
            <a:r>
              <a:rPr lang="en"/>
              <a:t>transfers</a:t>
            </a:r>
            <a:r>
              <a:rPr lang="en"/>
              <a:t> to another object in a form of heat it can do work or can cause change like all other kinds of forms.  If enough heat energy is transferred to or from a substance the substance can change states.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thermal energy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section</a:t>
            </a:r>
            <a:endParaRPr/>
          </a:p>
          <a:p>
            <a:pPr indent="0" lvl="0" marL="0" rtl="0" algn="l">
              <a:spcBef>
                <a:spcPts val="1200"/>
              </a:spcBef>
              <a:spcAft>
                <a:spcPts val="1200"/>
              </a:spcAft>
              <a:buNone/>
            </a:pPr>
            <a:r>
              <a:rPr lang="en"/>
              <a:t>When the amount of matter in an object affects its thermal energy because </a:t>
            </a:r>
            <a:r>
              <a:rPr lang="en">
                <a:solidFill>
                  <a:srgbClr val="666666"/>
                </a:solidFill>
                <a:highlight>
                  <a:srgbClr val="FFFFFF"/>
                </a:highlight>
              </a:rPr>
              <a:t>warmer</a:t>
            </a:r>
            <a:r>
              <a:rPr lang="en" sz="1200">
                <a:solidFill>
                  <a:srgbClr val="202124"/>
                </a:solidFill>
                <a:highlight>
                  <a:srgbClr val="FFFFFF"/>
                </a:highlight>
                <a:latin typeface="Roboto"/>
                <a:ea typeface="Roboto"/>
                <a:cs typeface="Roboto"/>
                <a:sym typeface="Roboto"/>
              </a:rPr>
              <a:t> </a:t>
            </a:r>
            <a:r>
              <a:rPr lang="en">
                <a:solidFill>
                  <a:srgbClr val="666666"/>
                </a:solidFill>
                <a:highlight>
                  <a:srgbClr val="FFFFFF"/>
                </a:highlight>
              </a:rPr>
              <a:t>objects have faster particles and higher temperatures. If two objects have the same mass, the object with the higher temperature has greater thermal energy.</a:t>
            </a:r>
            <a:endParaRPr sz="2400">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Changes in </a:t>
            </a:r>
            <a:r>
              <a:rPr lang="en"/>
              <a:t>Temperature</a:t>
            </a:r>
            <a:r>
              <a:rPr lang="en"/>
              <a:t>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of section</a:t>
            </a:r>
            <a:endParaRPr/>
          </a:p>
          <a:p>
            <a:pPr indent="0" lvl="0" marL="0" rtl="0" algn="l">
              <a:spcBef>
                <a:spcPts val="1200"/>
              </a:spcBef>
              <a:spcAft>
                <a:spcPts val="0"/>
              </a:spcAft>
              <a:buNone/>
            </a:pPr>
            <a:r>
              <a:rPr lang="en"/>
              <a:t>What if we add the same amount of energy to the pot of tea what will happen? Will it change to the same temperature? No not really.  An object’s change in temperature depends on the environment and the types and amounts of matter in an object.</a:t>
            </a:r>
            <a:endParaRPr/>
          </a:p>
          <a:p>
            <a:pPr indent="0" lvl="0" marL="0" rtl="0" algn="l">
              <a:spcBef>
                <a:spcPts val="1200"/>
              </a:spcBef>
              <a:spcAft>
                <a:spcPts val="1200"/>
              </a:spcAft>
              <a:buNone/>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