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BioRhyme"/>
      <p:regular r:id="rId12"/>
      <p:bold r:id="rId13"/>
    </p:embeddedFont>
    <p:embeddedFont>
      <p:font typeface="Merriweather Black"/>
      <p:bold r:id="rId14"/>
      <p:boldItalic r:id="rId15"/>
    </p:embeddedFont>
    <p:embeddedFont>
      <p:font typeface="Bowlby One SC"/>
      <p:regular r:id="rId16"/>
    </p:embeddedFont>
    <p:embeddedFont>
      <p:font typeface="Cabin Condense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BioRhyme-bold.fntdata"/><Relationship Id="rId12" Type="http://schemas.openxmlformats.org/officeDocument/2006/relationships/font" Target="fonts/BioRhym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MerriweatherBlack-boldItalic.fntdata"/><Relationship Id="rId14" Type="http://schemas.openxmlformats.org/officeDocument/2006/relationships/font" Target="fonts/MerriweatherBlack-bold.fntdata"/><Relationship Id="rId17" Type="http://schemas.openxmlformats.org/officeDocument/2006/relationships/font" Target="fonts/CabinCondensed-regular.fntdata"/><Relationship Id="rId16" Type="http://schemas.openxmlformats.org/officeDocument/2006/relationships/font" Target="fonts/BowlbyOneSC-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abinCondensed-bold.fntdata"/><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e7136727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e7136727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51851" y="489775"/>
            <a:ext cx="8727734" cy="56404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BioRhyme"/>
              </a:rPr>
              <a:t>THE SAGE RIDGE REVIEW</a:t>
            </a:r>
          </a:p>
        </p:txBody>
      </p:sp>
      <p:cxnSp>
        <p:nvCxnSpPr>
          <p:cNvPr id="55" name="Google Shape;55;p13"/>
          <p:cNvCxnSpPr/>
          <p:nvPr/>
        </p:nvCxnSpPr>
        <p:spPr>
          <a:xfrm>
            <a:off x="328875" y="223625"/>
            <a:ext cx="8550600" cy="0"/>
          </a:xfrm>
          <a:prstGeom prst="straightConnector1">
            <a:avLst/>
          </a:prstGeom>
          <a:noFill/>
          <a:ln cap="flat" cmpd="sng" w="152400">
            <a:solidFill>
              <a:srgbClr val="FF0000"/>
            </a:solidFill>
            <a:prstDash val="solid"/>
            <a:round/>
            <a:headEnd len="med" w="med" type="none"/>
            <a:tailEnd len="med" w="med" type="none"/>
          </a:ln>
        </p:spPr>
      </p:cxnSp>
      <p:sp>
        <p:nvSpPr>
          <p:cNvPr id="56" name="Google Shape;56;p13"/>
          <p:cNvSpPr txBox="1"/>
          <p:nvPr/>
        </p:nvSpPr>
        <p:spPr>
          <a:xfrm>
            <a:off x="329025" y="1118150"/>
            <a:ext cx="8550600" cy="342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    </a:t>
            </a:r>
            <a:r>
              <a:rPr lang="en">
                <a:latin typeface="Bowlby One SC"/>
                <a:ea typeface="Bowlby One SC"/>
                <a:cs typeface="Bowlby One SC"/>
                <a:sym typeface="Bowlby One SC"/>
              </a:rPr>
              <a:t>The world’s favorite newspaper		      </a:t>
            </a:r>
            <a:r>
              <a:rPr lang="en">
                <a:latin typeface="BioRhyme"/>
                <a:ea typeface="BioRhyme"/>
                <a:cs typeface="BioRhyme"/>
                <a:sym typeface="BioRhyme"/>
              </a:rPr>
              <a:t>Since 1965</a:t>
            </a:r>
            <a:endParaRPr>
              <a:latin typeface="BioRhyme"/>
              <a:ea typeface="BioRhyme"/>
              <a:cs typeface="BioRhyme"/>
              <a:sym typeface="BioRhyme"/>
            </a:endParaRPr>
          </a:p>
        </p:txBody>
      </p:sp>
      <p:sp>
        <p:nvSpPr>
          <p:cNvPr id="57" name="Google Shape;57;p13"/>
          <p:cNvSpPr/>
          <p:nvPr/>
        </p:nvSpPr>
        <p:spPr>
          <a:xfrm>
            <a:off x="151850" y="1608000"/>
            <a:ext cx="8992145" cy="64814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EB Garamond"/>
              </a:rPr>
              <a:t>THE ROUGH WEST</a:t>
            </a:r>
          </a:p>
        </p:txBody>
      </p:sp>
      <p:sp>
        <p:nvSpPr>
          <p:cNvPr id="58" name="Google Shape;58;p13"/>
          <p:cNvSpPr txBox="1"/>
          <p:nvPr/>
        </p:nvSpPr>
        <p:spPr>
          <a:xfrm>
            <a:off x="3125250" y="2256150"/>
            <a:ext cx="2893500" cy="2887500"/>
          </a:xfrm>
          <a:prstGeom prst="rect">
            <a:avLst/>
          </a:prstGeom>
          <a:noFill/>
          <a:ln>
            <a:noFill/>
          </a:ln>
        </p:spPr>
        <p:txBody>
          <a:bodyPr anchorCtr="0" anchor="t" bIns="110375" lIns="110375" spcFirstLastPara="1" rIns="110375" wrap="square" tIns="110375">
            <a:noAutofit/>
          </a:bodyPr>
          <a:lstStyle/>
          <a:p>
            <a:pPr indent="0" lvl="0" marL="0" rtl="0" algn="just">
              <a:spcBef>
                <a:spcPts val="0"/>
              </a:spcBef>
              <a:spcAft>
                <a:spcPts val="0"/>
              </a:spcAft>
              <a:buNone/>
            </a:pPr>
            <a:r>
              <a:rPr lang="en" sz="1500">
                <a:latin typeface="Merriweather Black"/>
                <a:ea typeface="Merriweather Black"/>
                <a:cs typeface="Merriweather Black"/>
                <a:sym typeface="Merriweather Black"/>
              </a:rPr>
              <a:t>  </a:t>
            </a:r>
            <a:r>
              <a:rPr lang="en" sz="1200">
                <a:latin typeface="Roboto"/>
                <a:ea typeface="Roboto"/>
                <a:cs typeface="Roboto"/>
                <a:sym typeface="Roboto"/>
              </a:rPr>
              <a:t>Would you like to learn about the explorers of the United States of America? </a:t>
            </a:r>
            <a:r>
              <a:rPr lang="en" sz="1200">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The Sage Ridge Review would like to tell you about the explorers out west and the difficulties they encountered during the westward expansion of the United States of America.</a:t>
            </a:r>
            <a:r>
              <a:rPr lang="en" sz="1200">
                <a:solidFill>
                  <a:srgbClr val="202124"/>
                </a:solidFill>
                <a:highlight>
                  <a:schemeClr val="lt1"/>
                </a:highlight>
                <a:latin typeface="Roboto"/>
                <a:ea typeface="Roboto"/>
                <a:cs typeface="Roboto"/>
                <a:sym typeface="Roboto"/>
              </a:rPr>
              <a:t> The sources that the review will be using are</a:t>
            </a:r>
            <a:r>
              <a:rPr lang="en" sz="1200">
                <a:solidFill>
                  <a:srgbClr val="202124"/>
                </a:solidFill>
                <a:highlight>
                  <a:schemeClr val="lt1"/>
                </a:highlight>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Lewis and Clark</a:t>
            </a:r>
            <a:r>
              <a:rPr lang="en" sz="1200">
                <a:solidFill>
                  <a:srgbClr val="202124"/>
                </a:solidFill>
                <a:highlight>
                  <a:schemeClr val="lt1"/>
                </a:highlight>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The Pioneer Woman,</a:t>
            </a:r>
            <a:r>
              <a:rPr lang="en" sz="1200">
                <a:solidFill>
                  <a:srgbClr val="202124"/>
                </a:solidFill>
                <a:highlight>
                  <a:schemeClr val="lt1"/>
                </a:highlight>
                <a:latin typeface="Roboto"/>
                <a:ea typeface="Roboto"/>
                <a:cs typeface="Roboto"/>
                <a:sym typeface="Roboto"/>
              </a:rPr>
              <a:t> and a song called Elbow Room.     </a:t>
            </a:r>
            <a:endParaRPr sz="1200">
              <a:solidFill>
                <a:srgbClr val="202124"/>
              </a:solidFill>
              <a:highlight>
                <a:schemeClr val="lt1"/>
              </a:highlight>
              <a:latin typeface="Roboto"/>
              <a:ea typeface="Roboto"/>
              <a:cs typeface="Roboto"/>
              <a:sym typeface="Roboto"/>
            </a:endParaRPr>
          </a:p>
          <a:p>
            <a:pPr indent="0" lvl="0" marL="0" rtl="0" algn="just">
              <a:spcBef>
                <a:spcPts val="0"/>
              </a:spcBef>
              <a:spcAft>
                <a:spcPts val="0"/>
              </a:spcAft>
              <a:buNone/>
            </a:pPr>
            <a:r>
              <a:rPr lang="en" sz="1200">
                <a:solidFill>
                  <a:srgbClr val="202124"/>
                </a:solidFill>
                <a:highlight>
                  <a:schemeClr val="lt1"/>
                </a:highlight>
                <a:latin typeface="Roboto"/>
                <a:ea typeface="Roboto"/>
                <a:cs typeface="Roboto"/>
                <a:sym typeface="Roboto"/>
              </a:rPr>
              <a:t>  The first example is from The Journals of Lewis and Clark.  Lewis and Clark were early explorers traveling with a group called The Corps of </a:t>
            </a:r>
            <a:endParaRPr sz="1200">
              <a:solidFill>
                <a:srgbClr val="202124"/>
              </a:solidFill>
              <a:highlight>
                <a:schemeClr val="lt1"/>
              </a:highlight>
              <a:latin typeface="Roboto"/>
              <a:ea typeface="Roboto"/>
              <a:cs typeface="Roboto"/>
              <a:sym typeface="Roboto"/>
            </a:endParaRPr>
          </a:p>
        </p:txBody>
      </p:sp>
      <p:sp>
        <p:nvSpPr>
          <p:cNvPr id="59" name="Google Shape;59;p13"/>
          <p:cNvSpPr txBox="1"/>
          <p:nvPr/>
        </p:nvSpPr>
        <p:spPr>
          <a:xfrm>
            <a:off x="6018750" y="2256150"/>
            <a:ext cx="2893500" cy="2832300"/>
          </a:xfrm>
          <a:prstGeom prst="rect">
            <a:avLst/>
          </a:prstGeom>
          <a:noFill/>
          <a:ln>
            <a:noFill/>
          </a:ln>
        </p:spPr>
        <p:txBody>
          <a:bodyPr anchorCtr="0" anchor="t" bIns="110375" lIns="110375" spcFirstLastPara="1" rIns="110375" wrap="square" tIns="110375">
            <a:noAutofit/>
          </a:bodyPr>
          <a:lstStyle/>
          <a:p>
            <a:pPr indent="0" lvl="0" marL="0" rtl="0" algn="just">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Discovery, from 1804-1806. </a:t>
            </a:r>
            <a:r>
              <a:rPr lang="en" sz="1200">
                <a:solidFill>
                  <a:srgbClr val="202124"/>
                </a:solidFill>
                <a:highlight>
                  <a:schemeClr val="lt1"/>
                </a:highlight>
                <a:latin typeface="Roboto"/>
                <a:ea typeface="Roboto"/>
                <a:cs typeface="Roboto"/>
                <a:sym typeface="Roboto"/>
              </a:rPr>
              <a:t> They traveled on the Missouri River and they hired Sacagawea and Charbonneau to be their guides. </a:t>
            </a:r>
            <a:r>
              <a:rPr lang="en" sz="1200">
                <a:solidFill>
                  <a:srgbClr val="202124"/>
                </a:solidFill>
                <a:highlight>
                  <a:schemeClr val="lt1"/>
                </a:highlight>
                <a:latin typeface="Roboto"/>
                <a:ea typeface="Roboto"/>
                <a:cs typeface="Roboto"/>
                <a:sym typeface="Roboto"/>
              </a:rPr>
              <a:t> During this exploration,   </a:t>
            </a:r>
            <a:r>
              <a:rPr lang="en" sz="1200">
                <a:solidFill>
                  <a:srgbClr val="202124"/>
                </a:solidFill>
                <a:latin typeface="Roboto"/>
                <a:ea typeface="Roboto"/>
                <a:cs typeface="Roboto"/>
                <a:sym typeface="Roboto"/>
              </a:rPr>
              <a:t>Lewis and Clark had to go through a tough storm that was ferocious! </a:t>
            </a:r>
            <a:r>
              <a:rPr lang="en" sz="1200">
                <a:solidFill>
                  <a:srgbClr val="202124"/>
                </a:solidFill>
                <a:latin typeface="Roboto"/>
                <a:ea typeface="Roboto"/>
                <a:cs typeface="Roboto"/>
                <a:sym typeface="Roboto"/>
              </a:rPr>
              <a:t>They were traveling on the water when a storm came and they</a:t>
            </a:r>
            <a:r>
              <a:rPr lang="en" sz="1200">
                <a:solidFill>
                  <a:srgbClr val="202124"/>
                </a:solidFill>
                <a:highlight>
                  <a:schemeClr val="lt1"/>
                </a:highlight>
                <a:latin typeface="Roboto"/>
                <a:ea typeface="Roboto"/>
                <a:cs typeface="Roboto"/>
                <a:sym typeface="Roboto"/>
              </a:rPr>
              <a:t> </a:t>
            </a:r>
            <a:r>
              <a:rPr lang="en" sz="1200">
                <a:solidFill>
                  <a:srgbClr val="202124"/>
                </a:solidFill>
                <a:latin typeface="Roboto"/>
                <a:ea typeface="Roboto"/>
                <a:cs typeface="Roboto"/>
                <a:sym typeface="Roboto"/>
              </a:rPr>
              <a:t>had to find a safe place for camp.</a:t>
            </a:r>
            <a:r>
              <a:rPr lang="en" sz="1200">
                <a:solidFill>
                  <a:srgbClr val="202124"/>
                </a:solidFill>
                <a:latin typeface="Roboto"/>
                <a:ea typeface="Roboto"/>
                <a:cs typeface="Roboto"/>
                <a:sym typeface="Roboto"/>
              </a:rPr>
              <a:t>  The only place to camp they could find was in shallow water at the mouth of a brook.  This kept them cold and wet for weeks.  Fortunately after that the men were healthy.  </a:t>
            </a:r>
            <a:endParaRPr sz="1200">
              <a:solidFill>
                <a:srgbClr val="202124"/>
              </a:solidFill>
              <a:latin typeface="Roboto"/>
              <a:ea typeface="Roboto"/>
              <a:cs typeface="Roboto"/>
              <a:sym typeface="Roboto"/>
            </a:endParaRPr>
          </a:p>
          <a:p>
            <a:pPr indent="0" lvl="0" marL="0" rtl="0" algn="just">
              <a:spcBef>
                <a:spcPts val="0"/>
              </a:spcBef>
              <a:spcAft>
                <a:spcPts val="0"/>
              </a:spcAft>
              <a:buNone/>
            </a:pPr>
            <a:r>
              <a:rPr lang="en" sz="1200">
                <a:solidFill>
                  <a:srgbClr val="202124"/>
                </a:solidFill>
                <a:latin typeface="Roboto"/>
                <a:ea typeface="Roboto"/>
                <a:cs typeface="Roboto"/>
                <a:sym typeface="Roboto"/>
              </a:rPr>
              <a:t>The second example </a:t>
            </a:r>
            <a:r>
              <a:rPr lang="en" sz="1200">
                <a:solidFill>
                  <a:srgbClr val="202124"/>
                </a:solidFill>
                <a:latin typeface="Roboto"/>
                <a:ea typeface="Roboto"/>
                <a:cs typeface="Roboto"/>
                <a:sym typeface="Roboto"/>
              </a:rPr>
              <a:t>the review</a:t>
            </a:r>
            <a:r>
              <a:rPr lang="en" sz="1200">
                <a:solidFill>
                  <a:srgbClr val="202124"/>
                </a:solidFill>
                <a:latin typeface="Roboto"/>
                <a:ea typeface="Roboto"/>
                <a:cs typeface="Roboto"/>
                <a:sym typeface="Roboto"/>
              </a:rPr>
              <a:t> would  </a:t>
            </a:r>
            <a:endParaRPr sz="1200">
              <a:solidFill>
                <a:srgbClr val="202124"/>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350">
              <a:solidFill>
                <a:srgbClr val="202124"/>
              </a:solidFill>
              <a:highlight>
                <a:schemeClr val="lt1"/>
              </a:highlight>
            </a:endParaRPr>
          </a:p>
          <a:p>
            <a:pPr indent="0" lvl="0" marL="0" rtl="0" algn="just">
              <a:spcBef>
                <a:spcPts val="0"/>
              </a:spcBef>
              <a:spcAft>
                <a:spcPts val="0"/>
              </a:spcAft>
              <a:buNone/>
            </a:pPr>
            <a:r>
              <a:t/>
            </a:r>
            <a:endParaRPr sz="1350">
              <a:solidFill>
                <a:srgbClr val="202124"/>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200">
              <a:solidFill>
                <a:srgbClr val="202124"/>
              </a:solidFill>
              <a:latin typeface="Georgia"/>
              <a:ea typeface="Georgia"/>
              <a:cs typeface="Georgia"/>
              <a:sym typeface="Georgia"/>
            </a:endParaRPr>
          </a:p>
          <a:p>
            <a:pPr indent="0" lvl="0" marL="0" rtl="0" algn="just">
              <a:spcBef>
                <a:spcPts val="0"/>
              </a:spcBef>
              <a:spcAft>
                <a:spcPts val="0"/>
              </a:spcAft>
              <a:buNone/>
            </a:pPr>
            <a:r>
              <a:t/>
            </a:r>
            <a:endParaRPr sz="1200">
              <a:solidFill>
                <a:srgbClr val="202124"/>
              </a:solidFill>
              <a:latin typeface="Georgia"/>
              <a:ea typeface="Georgia"/>
              <a:cs typeface="Georgia"/>
              <a:sym typeface="Georgia"/>
            </a:endParaRPr>
          </a:p>
          <a:p>
            <a:pPr indent="0" lvl="0" marL="0" rtl="0" algn="just">
              <a:spcBef>
                <a:spcPts val="0"/>
              </a:spcBef>
              <a:spcAft>
                <a:spcPts val="0"/>
              </a:spcAft>
              <a:buNone/>
            </a:pPr>
            <a:r>
              <a:rPr lang="en" sz="1350">
                <a:solidFill>
                  <a:srgbClr val="202124"/>
                </a:solidFill>
                <a:highlight>
                  <a:schemeClr val="lt1"/>
                </a:highlight>
                <a:latin typeface="Roboto"/>
                <a:ea typeface="Roboto"/>
                <a:cs typeface="Roboto"/>
                <a:sym typeface="Roboto"/>
              </a:rPr>
              <a:t> </a:t>
            </a:r>
            <a:r>
              <a:rPr lang="en" sz="1100">
                <a:solidFill>
                  <a:srgbClr val="202124"/>
                </a:solidFill>
                <a:highlight>
                  <a:srgbClr val="FCE8E6"/>
                </a:highlight>
                <a:latin typeface="Roboto"/>
                <a:ea typeface="Roboto"/>
                <a:cs typeface="Roboto"/>
                <a:sym typeface="Roboto"/>
              </a:rPr>
              <a:t> </a:t>
            </a:r>
            <a:endParaRPr sz="1100">
              <a:solidFill>
                <a:srgbClr val="202124"/>
              </a:solidFill>
              <a:highlight>
                <a:srgbClr val="FCE8E6"/>
              </a:highlight>
              <a:latin typeface="Roboto"/>
              <a:ea typeface="Roboto"/>
              <a:cs typeface="Roboto"/>
              <a:sym typeface="Roboto"/>
            </a:endParaRPr>
          </a:p>
          <a:p>
            <a:pPr indent="0" lvl="0" marL="228600" marR="342900" rtl="0" algn="l">
              <a:lnSpc>
                <a:spcPct val="115000"/>
              </a:lnSpc>
              <a:spcBef>
                <a:spcPts val="0"/>
              </a:spcBef>
              <a:spcAft>
                <a:spcPts val="0"/>
              </a:spcAft>
              <a:buNone/>
            </a:pPr>
            <a:r>
              <a:rPr lang="en" sz="1100">
                <a:solidFill>
                  <a:srgbClr val="202124"/>
                </a:solidFill>
                <a:highlight>
                  <a:srgbClr val="FFFFFF"/>
                </a:highlight>
                <a:latin typeface="Roboto"/>
                <a:ea typeface="Roboto"/>
                <a:cs typeface="Roboto"/>
                <a:sym typeface="Roboto"/>
              </a:rPr>
              <a:t> </a:t>
            </a:r>
            <a:endParaRPr sz="1100">
              <a:solidFill>
                <a:srgbClr val="202124"/>
              </a:solidFill>
              <a:highlight>
                <a:srgbClr val="FFFFFF"/>
              </a:highlight>
              <a:latin typeface="Roboto"/>
              <a:ea typeface="Roboto"/>
              <a:cs typeface="Roboto"/>
              <a:sym typeface="Roboto"/>
            </a:endParaRPr>
          </a:p>
          <a:p>
            <a:pPr indent="0" lvl="0" marL="0" rtl="0" algn="just">
              <a:spcBef>
                <a:spcPts val="2100"/>
              </a:spcBef>
              <a:spcAft>
                <a:spcPts val="0"/>
              </a:spcAft>
              <a:buClr>
                <a:schemeClr val="dk1"/>
              </a:buClr>
              <a:buSzPts val="1100"/>
              <a:buFont typeface="Arial"/>
              <a:buNone/>
            </a:pPr>
            <a:r>
              <a:t/>
            </a:r>
            <a:endParaRPr sz="1350">
              <a:solidFill>
                <a:srgbClr val="202124"/>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a:latin typeface="Cabin Condensed"/>
              <a:ea typeface="Cabin Condensed"/>
              <a:cs typeface="Cabin Condensed"/>
              <a:sym typeface="Cabin Condensed"/>
            </a:endParaRPr>
          </a:p>
        </p:txBody>
      </p:sp>
      <p:pic>
        <p:nvPicPr>
          <p:cNvPr id="60" name="Google Shape;60;p13"/>
          <p:cNvPicPr preferRelativeResize="0"/>
          <p:nvPr/>
        </p:nvPicPr>
        <p:blipFill>
          <a:blip r:embed="rId3">
            <a:alphaModFix/>
          </a:blip>
          <a:stretch>
            <a:fillRect/>
          </a:stretch>
        </p:blipFill>
        <p:spPr>
          <a:xfrm>
            <a:off x="151850" y="2412150"/>
            <a:ext cx="2826624" cy="273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452325" y="394400"/>
            <a:ext cx="8261162" cy="56403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000000"/>
                </a:solidFill>
                <a:latin typeface="BioRhyme"/>
              </a:rPr>
              <a:t>THE ROUGH WEST</a:t>
            </a:r>
          </a:p>
        </p:txBody>
      </p:sp>
      <p:cxnSp>
        <p:nvCxnSpPr>
          <p:cNvPr id="66" name="Google Shape;66;p14"/>
          <p:cNvCxnSpPr/>
          <p:nvPr/>
        </p:nvCxnSpPr>
        <p:spPr>
          <a:xfrm>
            <a:off x="328875" y="223625"/>
            <a:ext cx="8550600" cy="0"/>
          </a:xfrm>
          <a:prstGeom prst="straightConnector1">
            <a:avLst/>
          </a:prstGeom>
          <a:noFill/>
          <a:ln cap="flat" cmpd="sng" w="152400">
            <a:solidFill>
              <a:srgbClr val="FF0000"/>
            </a:solidFill>
            <a:prstDash val="solid"/>
            <a:round/>
            <a:headEnd len="med" w="med" type="none"/>
            <a:tailEnd len="med" w="med" type="none"/>
          </a:ln>
        </p:spPr>
      </p:cxnSp>
      <p:sp>
        <p:nvSpPr>
          <p:cNvPr id="67" name="Google Shape;67;p14"/>
          <p:cNvSpPr txBox="1"/>
          <p:nvPr/>
        </p:nvSpPr>
        <p:spPr>
          <a:xfrm>
            <a:off x="329025" y="1118150"/>
            <a:ext cx="8550600" cy="342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latin typeface="Bowlby One SC"/>
                <a:ea typeface="Bowlby One SC"/>
                <a:cs typeface="Bowlby One SC"/>
                <a:sym typeface="Bowlby One SC"/>
              </a:rPr>
              <a:t>The world’s favorite newspaper		      </a:t>
            </a:r>
            <a:r>
              <a:rPr lang="en">
                <a:latin typeface="BioRhyme"/>
                <a:ea typeface="BioRhyme"/>
                <a:cs typeface="BioRhyme"/>
                <a:sym typeface="BioRhyme"/>
              </a:rPr>
              <a:t>Since 1965</a:t>
            </a:r>
            <a:endParaRPr>
              <a:latin typeface="BioRhyme"/>
              <a:ea typeface="BioRhyme"/>
              <a:cs typeface="BioRhyme"/>
              <a:sym typeface="BioRhyme"/>
            </a:endParaRPr>
          </a:p>
        </p:txBody>
      </p:sp>
      <p:sp>
        <p:nvSpPr>
          <p:cNvPr id="68" name="Google Shape;68;p14"/>
          <p:cNvSpPr txBox="1"/>
          <p:nvPr/>
        </p:nvSpPr>
        <p:spPr>
          <a:xfrm>
            <a:off x="328875" y="1460150"/>
            <a:ext cx="2893500" cy="3683100"/>
          </a:xfrm>
          <a:prstGeom prst="rect">
            <a:avLst/>
          </a:prstGeom>
          <a:noFill/>
          <a:ln>
            <a:noFill/>
          </a:ln>
        </p:spPr>
        <p:txBody>
          <a:bodyPr anchorCtr="0" anchor="t" bIns="110375" lIns="110375" spcFirstLastPara="1" rIns="110375" wrap="square" tIns="110375">
            <a:noAutofit/>
          </a:bodyPr>
          <a:lstStyle/>
          <a:p>
            <a:pPr indent="0" lvl="0" marL="0" rtl="0" algn="just">
              <a:spcBef>
                <a:spcPts val="0"/>
              </a:spcBef>
              <a:spcAft>
                <a:spcPts val="0"/>
              </a:spcAft>
              <a:buClr>
                <a:schemeClr val="dk1"/>
              </a:buClr>
              <a:buSzPts val="1100"/>
              <a:buFont typeface="Arial"/>
              <a:buNone/>
            </a:pPr>
            <a:r>
              <a:rPr lang="en" sz="1200">
                <a:solidFill>
                  <a:srgbClr val="202124"/>
                </a:solidFill>
                <a:latin typeface="Roboto"/>
                <a:ea typeface="Roboto"/>
                <a:cs typeface="Roboto"/>
                <a:sym typeface="Roboto"/>
              </a:rPr>
              <a:t>like to describe for you is from The poem called the Pioneer Woman Looks Back. Marry Stahler, also known as The Pioneer Woman, had to suffer through many hardships when she traveled west in 1849.  One hardship was when she was first moving out west and it was hard to say goodbye to her loved ones.  She missed her family and wanted a friend to talk to.  Another difficulty she had was traveling over the long, hot, and rough trail.  Fortunately Mary made it and got the free land she wanted. </a:t>
            </a:r>
            <a:endParaRPr sz="1200">
              <a:solidFill>
                <a:srgbClr val="202124"/>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 sz="1200">
                <a:solidFill>
                  <a:srgbClr val="202124"/>
                </a:solidFill>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The final example </a:t>
            </a:r>
            <a:r>
              <a:rPr lang="en" sz="1200">
                <a:solidFill>
                  <a:srgbClr val="202124"/>
                </a:solidFill>
                <a:highlight>
                  <a:schemeClr val="lt1"/>
                </a:highlight>
                <a:latin typeface="Roboto"/>
                <a:ea typeface="Roboto"/>
                <a:cs typeface="Roboto"/>
                <a:sym typeface="Roboto"/>
              </a:rPr>
              <a:t>the review</a:t>
            </a:r>
            <a:r>
              <a:rPr lang="en" sz="1200">
                <a:solidFill>
                  <a:srgbClr val="202124"/>
                </a:solidFill>
                <a:highlight>
                  <a:schemeClr val="lt1"/>
                </a:highlight>
                <a:latin typeface="Roboto"/>
                <a:ea typeface="Roboto"/>
                <a:cs typeface="Roboto"/>
                <a:sym typeface="Roboto"/>
              </a:rPr>
              <a:t> would like to tell you is about </a:t>
            </a:r>
            <a:r>
              <a:rPr lang="en" sz="1200">
                <a:solidFill>
                  <a:srgbClr val="202124"/>
                </a:solidFill>
                <a:highlight>
                  <a:schemeClr val="lt1"/>
                </a:highlight>
                <a:latin typeface="Roboto"/>
                <a:ea typeface="Roboto"/>
                <a:cs typeface="Roboto"/>
                <a:sym typeface="Roboto"/>
              </a:rPr>
              <a:t>the video called Elbow Room.  We learned that the pioneers wanted to move out west.The reason why they wanted to move out west was because they wanted more  </a:t>
            </a:r>
            <a:endParaRPr sz="1200">
              <a:solidFill>
                <a:srgbClr val="202124"/>
              </a:solidFill>
              <a:latin typeface="Roboto"/>
              <a:ea typeface="Roboto"/>
              <a:cs typeface="Roboto"/>
              <a:sym typeface="Roboto"/>
            </a:endParaRPr>
          </a:p>
          <a:p>
            <a:pPr indent="0" lvl="0" marL="0" rtl="0" algn="l">
              <a:lnSpc>
                <a:spcPct val="142857"/>
              </a:lnSpc>
              <a:spcBef>
                <a:spcPts val="0"/>
              </a:spcBef>
              <a:spcAft>
                <a:spcPts val="0"/>
              </a:spcAft>
              <a:buNone/>
            </a:pPr>
            <a:r>
              <a:rPr lang="en" sz="1200">
                <a:solidFill>
                  <a:srgbClr val="202124"/>
                </a:solidFill>
                <a:latin typeface="Roboto"/>
                <a:ea typeface="Roboto"/>
                <a:cs typeface="Roboto"/>
                <a:sym typeface="Roboto"/>
              </a:rPr>
              <a:t> </a:t>
            </a:r>
            <a:endParaRPr sz="1450">
              <a:solidFill>
                <a:srgbClr val="202124"/>
              </a:solidFill>
              <a:latin typeface="Roboto"/>
              <a:ea typeface="Roboto"/>
              <a:cs typeface="Roboto"/>
              <a:sym typeface="Roboto"/>
            </a:endParaRPr>
          </a:p>
        </p:txBody>
      </p:sp>
      <p:sp>
        <p:nvSpPr>
          <p:cNvPr id="69" name="Google Shape;69;p14"/>
          <p:cNvSpPr txBox="1"/>
          <p:nvPr/>
        </p:nvSpPr>
        <p:spPr>
          <a:xfrm>
            <a:off x="7357325" y="2354675"/>
            <a:ext cx="1643700" cy="2731200"/>
          </a:xfrm>
          <a:prstGeom prst="rect">
            <a:avLst/>
          </a:prstGeom>
          <a:noFill/>
          <a:ln>
            <a:noFill/>
          </a:ln>
        </p:spPr>
        <p:txBody>
          <a:bodyPr anchorCtr="0" anchor="t" bIns="110375" lIns="110375" spcFirstLastPara="1" rIns="110375" wrap="square" tIns="110375">
            <a:noAutofit/>
          </a:bodyPr>
          <a:lstStyle/>
          <a:p>
            <a:pPr indent="0" lvl="0" marL="0" rtl="0" algn="just">
              <a:spcBef>
                <a:spcPts val="0"/>
              </a:spcBef>
              <a:spcAft>
                <a:spcPts val="0"/>
              </a:spcAft>
              <a:buNone/>
            </a:pPr>
            <a:r>
              <a:t/>
            </a:r>
            <a:endParaRPr>
              <a:solidFill>
                <a:srgbClr val="000000"/>
              </a:solidFill>
              <a:latin typeface="Cabin Condensed"/>
              <a:ea typeface="Cabin Condensed"/>
              <a:cs typeface="Cabin Condensed"/>
              <a:sym typeface="Cabin Condensed"/>
            </a:endParaRPr>
          </a:p>
        </p:txBody>
      </p:sp>
      <p:sp>
        <p:nvSpPr>
          <p:cNvPr id="70" name="Google Shape;70;p14"/>
          <p:cNvSpPr txBox="1"/>
          <p:nvPr/>
        </p:nvSpPr>
        <p:spPr>
          <a:xfrm>
            <a:off x="3222375" y="1619875"/>
            <a:ext cx="2683800" cy="352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202124"/>
                </a:solidFill>
                <a:highlight>
                  <a:schemeClr val="lt1"/>
                </a:highlight>
                <a:latin typeface="Roboto"/>
                <a:ea typeface="Roboto"/>
                <a:cs typeface="Roboto"/>
                <a:sym typeface="Roboto"/>
              </a:rPr>
              <a:t>land </a:t>
            </a:r>
            <a:r>
              <a:rPr lang="en" sz="1200">
                <a:solidFill>
                  <a:srgbClr val="202124"/>
                </a:solidFill>
                <a:highlight>
                  <a:schemeClr val="lt1"/>
                </a:highlight>
                <a:latin typeface="Roboto"/>
                <a:ea typeface="Roboto"/>
                <a:cs typeface="Roboto"/>
                <a:sym typeface="Roboto"/>
              </a:rPr>
              <a:t>t</a:t>
            </a:r>
            <a:r>
              <a:rPr lang="en" sz="1200">
                <a:solidFill>
                  <a:srgbClr val="202124"/>
                </a:solidFill>
                <a:highlight>
                  <a:schemeClr val="lt1"/>
                </a:highlight>
                <a:latin typeface="Roboto"/>
                <a:ea typeface="Roboto"/>
                <a:cs typeface="Roboto"/>
                <a:sym typeface="Roboto"/>
              </a:rPr>
              <a:t>o build new towns and communities.  Before they explored new territories, they only had the </a:t>
            </a:r>
            <a:r>
              <a:rPr lang="en" sz="1200">
                <a:solidFill>
                  <a:srgbClr val="202124"/>
                </a:solidFill>
                <a:highlight>
                  <a:schemeClr val="lt1"/>
                </a:highlight>
                <a:latin typeface="Roboto"/>
                <a:ea typeface="Roboto"/>
                <a:cs typeface="Roboto"/>
                <a:sym typeface="Roboto"/>
              </a:rPr>
              <a:t>east coast</a:t>
            </a:r>
            <a:r>
              <a:rPr lang="en" sz="1200">
                <a:solidFill>
                  <a:srgbClr val="202124"/>
                </a:solidFill>
                <a:highlight>
                  <a:schemeClr val="lt1"/>
                </a:highlight>
                <a:latin typeface="Roboto"/>
                <a:ea typeface="Roboto"/>
                <a:cs typeface="Roboto"/>
                <a:sym typeface="Roboto"/>
              </a:rPr>
              <a:t>.</a:t>
            </a:r>
            <a:r>
              <a:rPr lang="en" sz="1200">
                <a:solidFill>
                  <a:srgbClr val="202124"/>
                </a:solidFill>
                <a:highlight>
                  <a:schemeClr val="lt1"/>
                </a:highlight>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T</a:t>
            </a:r>
            <a:r>
              <a:rPr lang="en" sz="1200">
                <a:solidFill>
                  <a:srgbClr val="202124"/>
                </a:solidFill>
                <a:highlight>
                  <a:schemeClr val="lt1"/>
                </a:highlight>
                <a:latin typeface="Roboto"/>
                <a:ea typeface="Roboto"/>
                <a:cs typeface="Roboto"/>
                <a:sym typeface="Roboto"/>
              </a:rPr>
              <a:t>hey were able to move out west because in 1803 President Thomas Jefferson made a deal with Napoleon.</a:t>
            </a:r>
            <a:r>
              <a:rPr lang="en" sz="1200">
                <a:solidFill>
                  <a:srgbClr val="202124"/>
                </a:solidFill>
                <a:highlight>
                  <a:schemeClr val="lt1"/>
                </a:highlight>
                <a:latin typeface="Roboto"/>
                <a:ea typeface="Roboto"/>
                <a:cs typeface="Roboto"/>
                <a:sym typeface="Roboto"/>
              </a:rPr>
              <a:t>  Jefferson  purchased the Louisiana Territory for the U.S.A.  This provided more land for the explorers.</a:t>
            </a:r>
            <a:r>
              <a:rPr lang="en" sz="1200">
                <a:solidFill>
                  <a:srgbClr val="202124"/>
                </a:solidFill>
                <a:highlight>
                  <a:schemeClr val="lt1"/>
                </a:highlight>
                <a:latin typeface="Roboto"/>
                <a:ea typeface="Roboto"/>
                <a:cs typeface="Roboto"/>
                <a:sym typeface="Roboto"/>
              </a:rPr>
              <a:t>  </a:t>
            </a:r>
            <a:endParaRPr sz="1200">
              <a:solidFill>
                <a:srgbClr val="202124"/>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lang="en" sz="1200">
                <a:solidFill>
                  <a:srgbClr val="202124"/>
                </a:solidFill>
                <a:highlight>
                  <a:schemeClr val="lt1"/>
                </a:highlight>
                <a:latin typeface="Roboto"/>
                <a:ea typeface="Roboto"/>
                <a:cs typeface="Roboto"/>
                <a:sym typeface="Roboto"/>
              </a:rPr>
              <a:t>  Finally, as you can see the life of the   explorer in the United States of America is tough and challenging. The difficulties of traveling west were the hardships, the tough times and the losses.  The difficulties are rough</a:t>
            </a:r>
            <a:r>
              <a:rPr lang="en" sz="1200">
                <a:solidFill>
                  <a:srgbClr val="202124"/>
                </a:solidFill>
                <a:highlight>
                  <a:schemeClr val="lt1"/>
                </a:highlight>
                <a:latin typeface="Roboto"/>
                <a:ea typeface="Roboto"/>
                <a:cs typeface="Roboto"/>
                <a:sym typeface="Roboto"/>
              </a:rPr>
              <a:t> </a:t>
            </a:r>
            <a:r>
              <a:rPr lang="en" sz="1200">
                <a:solidFill>
                  <a:srgbClr val="202124"/>
                </a:solidFill>
                <a:highlight>
                  <a:schemeClr val="lt1"/>
                </a:highlight>
                <a:latin typeface="Roboto"/>
                <a:ea typeface="Roboto"/>
                <a:cs typeface="Roboto"/>
                <a:sym typeface="Roboto"/>
              </a:rPr>
              <a:t>but the wins were worth it.   </a:t>
            </a:r>
            <a:endParaRPr sz="1200">
              <a:solidFill>
                <a:srgbClr val="202124"/>
              </a:solidFill>
              <a:highlight>
                <a:schemeClr val="lt1"/>
              </a:highlight>
              <a:latin typeface="Roboto"/>
              <a:ea typeface="Roboto"/>
              <a:cs typeface="Roboto"/>
              <a:sym typeface="Roboto"/>
            </a:endParaRPr>
          </a:p>
          <a:p>
            <a:pPr indent="0" lvl="0" marL="0" rtl="0" algn="l">
              <a:lnSpc>
                <a:spcPct val="142857"/>
              </a:lnSpc>
              <a:spcBef>
                <a:spcPts val="0"/>
              </a:spcBef>
              <a:spcAft>
                <a:spcPts val="0"/>
              </a:spcAft>
              <a:buNone/>
            </a:pPr>
            <a:r>
              <a:t/>
            </a:r>
            <a:endParaRPr sz="1450">
              <a:solidFill>
                <a:srgbClr val="202124"/>
              </a:solidFill>
              <a:highlight>
                <a:schemeClr val="lt1"/>
              </a:highlight>
              <a:latin typeface="Roboto"/>
              <a:ea typeface="Roboto"/>
              <a:cs typeface="Roboto"/>
              <a:sym typeface="Roboto"/>
            </a:endParaRPr>
          </a:p>
        </p:txBody>
      </p:sp>
      <p:sp>
        <p:nvSpPr>
          <p:cNvPr id="71" name="Google Shape;71;p14"/>
          <p:cNvSpPr txBox="1"/>
          <p:nvPr/>
        </p:nvSpPr>
        <p:spPr>
          <a:xfrm flipH="1">
            <a:off x="5906175" y="1619875"/>
            <a:ext cx="3315600" cy="3465900"/>
          </a:xfrm>
          <a:prstGeom prst="rect">
            <a:avLst/>
          </a:prstGeom>
          <a:noFill/>
          <a:ln>
            <a:noFill/>
          </a:ln>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202124"/>
                </a:solidFill>
                <a:highlight>
                  <a:schemeClr val="lt1"/>
                </a:highlight>
                <a:latin typeface="Roboto"/>
                <a:ea typeface="Roboto"/>
                <a:cs typeface="Roboto"/>
                <a:sym typeface="Roboto"/>
              </a:rPr>
              <a:t>    </a:t>
            </a:r>
            <a:endParaRPr sz="1200">
              <a:solidFill>
                <a:srgbClr val="202124"/>
              </a:solidFill>
              <a:highlight>
                <a:schemeClr val="lt1"/>
              </a:highlight>
              <a:latin typeface="Roboto"/>
              <a:ea typeface="Roboto"/>
              <a:cs typeface="Roboto"/>
              <a:sym typeface="Roboto"/>
            </a:endParaRPr>
          </a:p>
        </p:txBody>
      </p:sp>
      <p:pic>
        <p:nvPicPr>
          <p:cNvPr id="72" name="Google Shape;72;p14"/>
          <p:cNvPicPr preferRelativeResize="0"/>
          <p:nvPr/>
        </p:nvPicPr>
        <p:blipFill>
          <a:blip r:embed="rId3">
            <a:alphaModFix/>
          </a:blip>
          <a:stretch>
            <a:fillRect/>
          </a:stretch>
        </p:blipFill>
        <p:spPr>
          <a:xfrm>
            <a:off x="5906175" y="1723700"/>
            <a:ext cx="3094851" cy="341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