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C4E9B7-1D20-45C5-875A-F95FE4699CD4}">
  <a:tblStyle styleId="{33C4E9B7-1D20-45C5-875A-F95FE4699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222222"/>
                </a:solidFill>
              </a:rPr>
              <a:t>For </a:t>
            </a:r>
            <a:r>
              <a:rPr lang="zh-CN" sz="1250">
                <a:solidFill>
                  <a:srgbClr val="222222"/>
                </a:solidFill>
              </a:rPr>
              <a:t>{\displaystyle s(i)}</a:t>
            </a:r>
            <a:r>
              <a:rPr lang="zh-CN" sz="1050">
                <a:solidFill>
                  <a:srgbClr val="222222"/>
                </a:solidFill>
              </a:rPr>
              <a:t> to be close to 1 we require </a:t>
            </a:r>
            <a:r>
              <a:rPr lang="zh-CN" sz="1250">
                <a:solidFill>
                  <a:srgbClr val="222222"/>
                </a:solidFill>
              </a:rPr>
              <a:t>{\displaystyle a(i)\ll b(i)}</a:t>
            </a:r>
            <a:r>
              <a:rPr lang="zh-CN" sz="1050">
                <a:solidFill>
                  <a:srgbClr val="222222"/>
                </a:solidFill>
              </a:rPr>
              <a:t>. As </a:t>
            </a:r>
            <a:r>
              <a:rPr lang="zh-CN" sz="1250">
                <a:solidFill>
                  <a:srgbClr val="222222"/>
                </a:solidFill>
              </a:rPr>
              <a:t>{\displaystyle a(i)}</a:t>
            </a:r>
            <a:r>
              <a:rPr lang="zh-CN" sz="1050">
                <a:solidFill>
                  <a:srgbClr val="222222"/>
                </a:solidFill>
              </a:rPr>
              <a:t> is a measure of how dissimilar </a:t>
            </a:r>
            <a:r>
              <a:rPr lang="zh-CN" sz="1250">
                <a:solidFill>
                  <a:srgbClr val="222222"/>
                </a:solidFill>
              </a:rPr>
              <a:t>{\displaystyle i}</a:t>
            </a:r>
            <a:r>
              <a:rPr lang="zh-CN" sz="1050">
                <a:solidFill>
                  <a:srgbClr val="222222"/>
                </a:solidFill>
              </a:rPr>
              <a:t> is to its own cluster, a small value means it is well matched. Furthermore, a large </a:t>
            </a:r>
            <a:r>
              <a:rPr lang="zh-CN" sz="1250">
                <a:solidFill>
                  <a:srgbClr val="222222"/>
                </a:solidFill>
              </a:rPr>
              <a:t>{\displaystyle b(i)}</a:t>
            </a:r>
            <a:r>
              <a:rPr lang="zh-CN" sz="1050">
                <a:solidFill>
                  <a:srgbClr val="222222"/>
                </a:solidFill>
              </a:rPr>
              <a:t> implies that </a:t>
            </a:r>
            <a:r>
              <a:rPr lang="zh-CN" sz="1250">
                <a:solidFill>
                  <a:srgbClr val="222222"/>
                </a:solidFill>
              </a:rPr>
              <a:t>{\displaystyle i}</a:t>
            </a:r>
            <a:r>
              <a:rPr lang="zh-CN" sz="1050">
                <a:solidFill>
                  <a:srgbClr val="222222"/>
                </a:solidFill>
              </a:rPr>
              <a:t> is badly matched to its neighbouring cluster. Thus an </a:t>
            </a:r>
            <a:r>
              <a:rPr lang="zh-CN" sz="1250">
                <a:solidFill>
                  <a:srgbClr val="222222"/>
                </a:solidFill>
              </a:rPr>
              <a:t>{\displaystyle s(i)}</a:t>
            </a:r>
            <a:r>
              <a:rPr lang="zh-CN" sz="1050">
                <a:solidFill>
                  <a:srgbClr val="222222"/>
                </a:solidFill>
              </a:rPr>
              <a:t> close to one means that the data is appropriately clustered. If </a:t>
            </a:r>
            <a:r>
              <a:rPr lang="zh-CN" sz="1250">
                <a:solidFill>
                  <a:srgbClr val="222222"/>
                </a:solidFill>
              </a:rPr>
              <a:t>{\displaystyle s(i)}</a:t>
            </a:r>
            <a:r>
              <a:rPr lang="zh-CN" sz="1050">
                <a:solidFill>
                  <a:srgbClr val="222222"/>
                </a:solidFill>
              </a:rPr>
              <a:t> is close to negative one, then by the same logic we see that </a:t>
            </a:r>
            <a:r>
              <a:rPr lang="zh-CN" sz="1250">
                <a:solidFill>
                  <a:srgbClr val="222222"/>
                </a:solidFill>
              </a:rPr>
              <a:t>{\displaystyle i}</a:t>
            </a:r>
            <a:r>
              <a:rPr lang="zh-CN" sz="1050">
                <a:solidFill>
                  <a:srgbClr val="222222"/>
                </a:solidFill>
              </a:rPr>
              <a:t>would be more appropriate if it was clustered in its neighbouring cluster. An </a:t>
            </a:r>
            <a:r>
              <a:rPr lang="zh-CN" sz="1250">
                <a:solidFill>
                  <a:srgbClr val="222222"/>
                </a:solidFill>
              </a:rPr>
              <a:t>{\displaystyle s(i)}</a:t>
            </a:r>
            <a:r>
              <a:rPr lang="zh-CN" sz="1050">
                <a:solidFill>
                  <a:srgbClr val="222222"/>
                </a:solidFill>
              </a:rPr>
              <a:t> near zero means that the datum is on the border of two natural clusters.</a:t>
            </a:r>
            <a:endParaRPr sz="1050">
              <a:solidFill>
                <a:srgbClr val="22222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38761D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200"/>
              <a:buFont typeface="Playfair Display"/>
              <a:buNone/>
              <a:defRPr b="1" sz="3200">
                <a:solidFill>
                  <a:srgbClr val="38761D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300" y="12457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00" y="2957602"/>
            <a:ext cx="2951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>
                <a:latin typeface="Arial"/>
                <a:ea typeface="Arial"/>
                <a:cs typeface="Arial"/>
                <a:sym typeface="Arial"/>
              </a:rPr>
              <a:t>Yingchao Du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9135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Graph - IRIS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952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19900" y="4275150"/>
            <a:ext cx="191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labels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5285950" y="4275150"/>
            <a:ext cx="2644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single linkage</a:t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-1185948">
            <a:off x="6108927" y="1701917"/>
            <a:ext cx="2034146" cy="520973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5580800" y="2331575"/>
            <a:ext cx="223200" cy="22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9135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Graph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- IRIS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952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519900" y="4275150"/>
            <a:ext cx="191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labels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285950" y="4275150"/>
            <a:ext cx="2644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complete linkage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580800" y="2331575"/>
            <a:ext cx="223200" cy="22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6331450" y="2239650"/>
            <a:ext cx="1143000" cy="31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9135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Graph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- IRIS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952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1519900" y="4275150"/>
            <a:ext cx="191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labels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5285950" y="4275150"/>
            <a:ext cx="2644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average linkage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580800" y="2331575"/>
            <a:ext cx="223200" cy="22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-1405154">
            <a:off x="6177359" y="2156796"/>
            <a:ext cx="388722" cy="22303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418647">
            <a:off x="6487251" y="2227063"/>
            <a:ext cx="288940" cy="145381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755875" y="2159925"/>
            <a:ext cx="123000" cy="12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39135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Graph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- IRIS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0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952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519900" y="4275150"/>
            <a:ext cx="191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labels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285950" y="4275150"/>
            <a:ext cx="2644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Lloyd’s method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580800" y="2331575"/>
            <a:ext cx="223200" cy="22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1405154">
            <a:off x="6177359" y="2156796"/>
            <a:ext cx="388722" cy="223039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418647">
            <a:off x="6487251" y="2227063"/>
            <a:ext cx="288940" cy="145381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755875" y="2159925"/>
            <a:ext cx="123000" cy="12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084850" y="2206825"/>
            <a:ext cx="123000" cy="123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7243650" y="2238250"/>
            <a:ext cx="123000" cy="1230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9135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Graph - Wine(after normalization)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50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1952" y="1078525"/>
            <a:ext cx="4132202" cy="30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519900" y="4275150"/>
            <a:ext cx="19119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labels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5285950" y="4275150"/>
            <a:ext cx="2644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clusters from Lloyd’s method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 rot="-2117910">
            <a:off x="6390952" y="3184646"/>
            <a:ext cx="91895" cy="85163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rot="-2126394">
            <a:off x="6087392" y="3328564"/>
            <a:ext cx="204364" cy="98555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-2117910">
            <a:off x="6485577" y="3256771"/>
            <a:ext cx="91895" cy="85163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2117910">
            <a:off x="6920302" y="3228721"/>
            <a:ext cx="91895" cy="85163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flipH="1" rot="8682090">
            <a:off x="6704350" y="3093268"/>
            <a:ext cx="91895" cy="99566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flipH="1" rot="8682090">
            <a:off x="6262250" y="2786543"/>
            <a:ext cx="91895" cy="99566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391350"/>
            <a:ext cx="85206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Conclusions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1357556" y="1966325"/>
            <a:ext cx="66168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8" name="Shape 188"/>
          <p:cNvSpPr txBox="1"/>
          <p:nvPr/>
        </p:nvSpPr>
        <p:spPr>
          <a:xfrm>
            <a:off x="1275900" y="1714500"/>
            <a:ext cx="73365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Both </a:t>
            </a:r>
            <a:r>
              <a:rPr lang="zh-CN" sz="1600">
                <a:solidFill>
                  <a:srgbClr val="38761D"/>
                </a:solidFill>
              </a:rPr>
              <a:t>Hamming distance</a:t>
            </a:r>
            <a:r>
              <a:rPr lang="zh-CN" sz="1600"/>
              <a:t> and </a:t>
            </a:r>
            <a:r>
              <a:rPr lang="zh-CN" sz="1600">
                <a:solidFill>
                  <a:srgbClr val="38761D"/>
                </a:solidFill>
              </a:rPr>
              <a:t>Classification</a:t>
            </a:r>
            <a:r>
              <a:rPr lang="zh-CN" sz="1600"/>
              <a:t> Error measures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zh-CN" sz="1600"/>
              <a:t>how correctly the data have been clustered</a:t>
            </a:r>
            <a:endParaRPr sz="1600"/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8761D"/>
                </a:solidFill>
              </a:rPr>
              <a:t>Silhouette coefficient</a:t>
            </a:r>
            <a:r>
              <a:rPr lang="zh-CN" sz="1600"/>
              <a:t> measures </a:t>
            </a:r>
            <a:endParaRPr sz="1600"/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zh-CN" sz="1600"/>
              <a:t>how tightly all the data in the cluster are grouped</a:t>
            </a:r>
            <a:endParaRPr sz="1600"/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zh-CN" sz="1600"/>
              <a:t>how appropriately the data have been clustered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1498100" y="1619850"/>
            <a:ext cx="31722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Clustering Algorithms:</a:t>
            </a:r>
            <a:endParaRPr sz="18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Single linkage</a:t>
            </a:r>
            <a:endParaRPr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Complete linkage</a:t>
            </a:r>
            <a:endParaRPr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Average linkage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Lloyd’s method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4951625" y="1434750"/>
            <a:ext cx="30000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Metrics:</a:t>
            </a:r>
            <a:endParaRPr sz="18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Hamming distance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Classification error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zh-CN"/>
              <a:t>Silhouette coefficient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Data Sets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Shape 73"/>
          <p:cNvGraphicFramePr/>
          <p:nvPr/>
        </p:nvGraphicFramePr>
        <p:xfrm>
          <a:off x="1463300" y="15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{33C4E9B7-1D20-45C5-875A-F95FE4699CD4}</a:tableStyleId>
              </a:tblPr>
              <a:tblGrid>
                <a:gridCol w="1623625"/>
                <a:gridCol w="1623625"/>
                <a:gridCol w="1623625"/>
                <a:gridCol w="1623625"/>
              </a:tblGrid>
              <a:tr h="46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Data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Instances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Attribute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Number of Target Attribute Value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Seeds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2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Classification 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475" y="1735325"/>
            <a:ext cx="3985124" cy="8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979200" y="3008750"/>
            <a:ext cx="71856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In the above, it is assumed w.l.o.g that K ≤ K′, σ is an injective mapping of {1,...K} into {1,...K′}, and the maximum is taken over all such mappings.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Silhouette Coefficient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888750" y="1417675"/>
            <a:ext cx="73665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</a:rPr>
              <a:t>Let a(i) be the average distance between i and all other data within the same cluster.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</a:rPr>
              <a:t>Let b(i) be the lowest average distance of i to all points in any other cluster, of which i is not a member.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Shape 87"/>
          <p:cNvGrpSpPr/>
          <p:nvPr/>
        </p:nvGrpSpPr>
        <p:grpSpPr>
          <a:xfrm>
            <a:off x="964950" y="3108500"/>
            <a:ext cx="6992574" cy="1116675"/>
            <a:chOff x="1193550" y="3090050"/>
            <a:chExt cx="6992574" cy="1116675"/>
          </a:xfrm>
        </p:grpSpPr>
        <p:pic>
          <p:nvPicPr>
            <p:cNvPr id="88" name="Shape 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3550" y="3265125"/>
              <a:ext cx="2314299" cy="76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26100" y="3090050"/>
              <a:ext cx="4160024" cy="111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Shape 90"/>
            <p:cNvSpPr txBox="1"/>
            <p:nvPr/>
          </p:nvSpPr>
          <p:spPr>
            <a:xfrm>
              <a:off x="3532375" y="3429075"/>
              <a:ext cx="3930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or</a:t>
              </a:r>
              <a:endParaRPr sz="16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Silhouette Coefficient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375" y="1354500"/>
            <a:ext cx="2220525" cy="4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357538" y="1966325"/>
            <a:ext cx="4576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s(i) close to 1, appropriate, 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s(i) close to -1, not appropriate</a:t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s(i) close to 0, on the border of two clusters</a:t>
            </a:r>
            <a:endParaRPr sz="1600"/>
          </a:p>
        </p:txBody>
      </p:sp>
      <p:sp>
        <p:nvSpPr>
          <p:cNvPr id="98" name="Shape 98"/>
          <p:cNvSpPr txBox="1"/>
          <p:nvPr/>
        </p:nvSpPr>
        <p:spPr>
          <a:xfrm>
            <a:off x="1357538" y="3649100"/>
            <a:ext cx="5895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</a:rPr>
              <a:t>T</a:t>
            </a: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</a:rPr>
              <a:t>he average </a:t>
            </a: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</a:rPr>
              <a:t>s(i)</a:t>
            </a:r>
            <a:r>
              <a:rPr lang="zh-CN" sz="1600">
                <a:solidFill>
                  <a:srgbClr val="222222"/>
                </a:solidFill>
                <a:highlight>
                  <a:srgbClr val="FFFFFF"/>
                </a:highlight>
              </a:rPr>
              <a:t> over all data of the entire dataset is a measure of how appropriately the data have been clustered.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Hamming Distance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Shape 104"/>
          <p:cNvGraphicFramePr/>
          <p:nvPr/>
        </p:nvGraphicFramePr>
        <p:xfrm>
          <a:off x="686813" y="131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{33C4E9B7-1D20-45C5-875A-F95FE4699CD4}</a:tableStyleId>
              </a:tblPr>
              <a:tblGrid>
                <a:gridCol w="1447375"/>
                <a:gridCol w="1649775"/>
                <a:gridCol w="1649775"/>
                <a:gridCol w="1649775"/>
                <a:gridCol w="1649775"/>
              </a:tblGrid>
              <a:tr h="62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Data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Single Linkage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Complete Linkage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Average Linkage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Lloyd’s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0.2234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0.1632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0.1077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0.1203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Seeds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0.6430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0.1233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0.1263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0.2855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0.3738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0.2813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 after Nomalization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0.0853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0.0585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Classification 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Shape 110"/>
          <p:cNvGraphicFramePr/>
          <p:nvPr/>
        </p:nvGraphicFramePr>
        <p:xfrm>
          <a:off x="686813" y="131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{33C4E9B7-1D20-45C5-875A-F95FE4699CD4}</a:tableStyleId>
              </a:tblPr>
              <a:tblGrid>
                <a:gridCol w="1447375"/>
                <a:gridCol w="1649775"/>
                <a:gridCol w="1649775"/>
                <a:gridCol w="1649775"/>
                <a:gridCol w="1649775"/>
              </a:tblGrid>
              <a:tr h="62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Data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Single Linkage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Complete Linkage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Average Linkage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Lloyd’s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0.1600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0.0933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0.1067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Seeds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0.6268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0.1962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0.1005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0.1053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0.5730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0.3258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0.3876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0.2978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8761D"/>
                    </a:solidFill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 after Nomalization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0.6124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0.0674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0.6124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0.0449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- 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Silhouette Coefficient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Shape 116"/>
          <p:cNvGraphicFramePr/>
          <p:nvPr/>
        </p:nvGraphicFramePr>
        <p:xfrm>
          <a:off x="640588" y="136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{33C4E9B7-1D20-45C5-875A-F95FE4699CD4}</a:tableStyleId>
              </a:tblPr>
              <a:tblGrid>
                <a:gridCol w="1378600"/>
                <a:gridCol w="1661325"/>
                <a:gridCol w="1661325"/>
                <a:gridCol w="1661325"/>
                <a:gridCol w="1661325"/>
              </a:tblGrid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Data Sets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Single Linkage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Complete Linkage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Average Linkage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Lloyd’s Method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0.5134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0.5540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0.5526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Seeds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0.0652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0.4404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0.4586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0.4709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0.5419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lt1"/>
                          </a:solidFill>
                        </a:rPr>
                        <a:t>0.6101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0.5711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Wine after Normalization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0.1599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0.2736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0.1476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FFFF"/>
                          </a:solidFill>
                        </a:rPr>
                        <a:t>0.3013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