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D819219-F3D7-4647-8AF7-47327CD09D1C}">
  <a:tblStyle styleId="{7D819219-F3D7-4647-8AF7-47327CD09D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Decision Tree Implementation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Yingchao Du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Results for These Two Dataset</a:t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1002525" y="1467500"/>
            <a:ext cx="67272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Overfitting is obvious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Two approaches used to reduce overfitting only leads to the increase in the accuracy of validation set and decrease in the accuracy of training set and testing set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1256050"/>
            <a:ext cx="8520600" cy="16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/>
              <a:t>Thank you !</a:t>
            </a:r>
            <a:endParaRPr sz="4800"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Sets</a:t>
            </a:r>
            <a:endParaRPr/>
          </a:p>
        </p:txBody>
      </p:sp>
      <p:graphicFrame>
        <p:nvGraphicFramePr>
          <p:cNvPr id="92" name="Shape 92"/>
          <p:cNvGraphicFramePr/>
          <p:nvPr/>
        </p:nvGraphicFramePr>
        <p:xfrm>
          <a:off x="581950" y="136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{7D819219-F3D7-4647-8AF7-47327CD09D1C}</a:tableStyleId>
              </a:tblPr>
              <a:tblGrid>
                <a:gridCol w="1623625"/>
                <a:gridCol w="1623625"/>
                <a:gridCol w="1623625"/>
                <a:gridCol w="1623625"/>
                <a:gridCol w="1623625"/>
              </a:tblGrid>
              <a:tr h="4617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Data Sets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Number of Instances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Number of Attribute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Data Missing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Number of Target Attribute Value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221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Breast Cancer Wisconsin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699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Yes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5221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Balance Scale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625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21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Letter Recognition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Handling Missing Attribute Values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813650" y="1317050"/>
            <a:ext cx="7148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In the training process: assign it the most common value among instances at this node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In the testing process: assign it all the values it can be, predict based on each value, and choose the majority one.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Reducing Overfitting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886300" y="1389700"/>
            <a:ext cx="7117800" cy="21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stop growing the tree when the proportion of one of the target attribute value is larger than 0.9 (instead of 1).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allow the tree to overfit the data, and then post-prune the tree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Results for Breast Cancer Wisconsin</a:t>
            </a:r>
            <a:endParaRPr/>
          </a:p>
        </p:txBody>
      </p:sp>
      <p:graphicFrame>
        <p:nvGraphicFramePr>
          <p:cNvPr id="110" name="Shape 110"/>
          <p:cNvGraphicFramePr/>
          <p:nvPr/>
        </p:nvGraphicFramePr>
        <p:xfrm>
          <a:off x="972900" y="1259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{7D819219-F3D7-4647-8AF7-47327CD09D1C}</a:tableStyleId>
              </a:tblPr>
              <a:tblGrid>
                <a:gridCol w="1521525"/>
                <a:gridCol w="1558575"/>
                <a:gridCol w="1558575"/>
                <a:gridCol w="1558575"/>
              </a:tblGrid>
              <a:tr h="48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Accuracy for Training Set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Accuracy for Validation set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Accuracy for Testing Set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01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original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100.0%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89.3%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90.7%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6019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tree after post-pruning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99.4%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98.2%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91.4%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6019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tree stopped growing earlier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98.8%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96.4%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92.9%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601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tree applied both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9</a:t>
                      </a:r>
                      <a:r>
                        <a:rPr lang="zh-CN"/>
                        <a:t>8</a:t>
                      </a:r>
                      <a:r>
                        <a:rPr lang="zh-CN"/>
                        <a:t>.</a:t>
                      </a:r>
                      <a:r>
                        <a:rPr lang="zh-CN"/>
                        <a:t>6</a:t>
                      </a:r>
                      <a:r>
                        <a:rPr lang="zh-CN"/>
                        <a:t>%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9</a:t>
                      </a:r>
                      <a:r>
                        <a:rPr lang="zh-CN"/>
                        <a:t>8.2</a:t>
                      </a:r>
                      <a:r>
                        <a:rPr lang="zh-CN"/>
                        <a:t>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9</a:t>
                      </a:r>
                      <a:r>
                        <a:rPr lang="zh-CN"/>
                        <a:t>3</a:t>
                      </a:r>
                      <a:r>
                        <a:rPr lang="zh-CN"/>
                        <a:t>.</a:t>
                      </a:r>
                      <a:r>
                        <a:rPr lang="zh-CN"/>
                        <a:t>6</a:t>
                      </a:r>
                      <a:r>
                        <a:rPr lang="zh-CN"/>
                        <a:t>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Results for Breast Cancer Wisconsin</a:t>
            </a:r>
            <a:endParaRPr/>
          </a:p>
        </p:txBody>
      </p:sp>
      <p:graphicFrame>
        <p:nvGraphicFramePr>
          <p:cNvPr id="116" name="Shape 116"/>
          <p:cNvGraphicFramePr/>
          <p:nvPr/>
        </p:nvGraphicFramePr>
        <p:xfrm>
          <a:off x="972900" y="1259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{7D819219-F3D7-4647-8AF7-47327CD09D1C}</a:tableStyleId>
              </a:tblPr>
              <a:tblGrid>
                <a:gridCol w="1521525"/>
                <a:gridCol w="1558575"/>
                <a:gridCol w="1558575"/>
                <a:gridCol w="1558575"/>
              </a:tblGrid>
              <a:tr h="48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Accuracy for Training Set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Accuracy for Validation set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Accuracy for Testing Set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01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original tree</a:t>
                      </a:r>
                      <a:endParaRPr/>
                    </a:p>
                  </a:txBody>
                  <a:tcPr marT="91425" marB="91425" marR="91425" marL="91425"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100.0%</a:t>
                      </a:r>
                      <a:endParaRPr/>
                    </a:p>
                  </a:txBody>
                  <a:tcPr marT="91425" marB="91425" marR="91425" marL="91425">
                    <a:lnL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80.4%</a:t>
                      </a:r>
                      <a:endParaRPr/>
                    </a:p>
                  </a:txBody>
                  <a:tcPr marT="91425" marB="91425" marR="91425" marL="91425">
                    <a:lnL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85.7%</a:t>
                      </a:r>
                      <a:endParaRPr/>
                    </a:p>
                  </a:txBody>
                  <a:tcPr marT="91425" marB="91425" marR="91425" marL="91425">
                    <a:lnL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01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tree after post-pruning</a:t>
                      </a:r>
                      <a:endParaRPr/>
                    </a:p>
                  </a:txBody>
                  <a:tcPr marT="91425" marB="91425" marR="91425" marL="91425"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95.6%</a:t>
                      </a:r>
                      <a:endParaRPr/>
                    </a:p>
                  </a:txBody>
                  <a:tcPr marT="91425" marB="91425" marR="91425" marL="91425">
                    <a:lnL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94.6%</a:t>
                      </a:r>
                      <a:endParaRPr/>
                    </a:p>
                  </a:txBody>
                  <a:tcPr marT="91425" marB="91425" marR="91425" marL="91425">
                    <a:lnL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95.0%</a:t>
                      </a:r>
                      <a:endParaRPr/>
                    </a:p>
                  </a:txBody>
                  <a:tcPr marT="91425" marB="91425" marR="91425" marL="91425">
                    <a:lnL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01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tree stopped growing earlier</a:t>
                      </a:r>
                      <a:endParaRPr/>
                    </a:p>
                  </a:txBody>
                  <a:tcPr marT="91425" marB="91425" marR="91425" marL="91425"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98.4%</a:t>
                      </a:r>
                      <a:endParaRPr/>
                    </a:p>
                  </a:txBody>
                  <a:tcPr marT="91425" marB="91425" marR="91425" marL="91425">
                    <a:lnL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87.5%</a:t>
                      </a:r>
                      <a:endParaRPr/>
                    </a:p>
                  </a:txBody>
                  <a:tcPr marT="91425" marB="91425" marR="91425" marL="91425">
                    <a:lnL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87.9%</a:t>
                      </a:r>
                      <a:endParaRPr/>
                    </a:p>
                  </a:txBody>
                  <a:tcPr marT="91425" marB="91425" marR="91425" marL="91425">
                    <a:lnL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01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tree applied both</a:t>
                      </a:r>
                      <a:endParaRPr/>
                    </a:p>
                  </a:txBody>
                  <a:tcPr marT="91425" marB="91425" marR="91425" marL="91425"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95.2%</a:t>
                      </a:r>
                      <a:endParaRPr/>
                    </a:p>
                  </a:txBody>
                  <a:tcPr marT="91425" marB="91425" marR="91425" marL="91425">
                    <a:lnL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94.6%</a:t>
                      </a:r>
                      <a:endParaRPr/>
                    </a:p>
                  </a:txBody>
                  <a:tcPr marT="91425" marB="91425" marR="91425" marL="91425">
                    <a:lnL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95.0%</a:t>
                      </a:r>
                      <a:endParaRPr/>
                    </a:p>
                  </a:txBody>
                  <a:tcPr marT="91425" marB="91425" marR="91425" marL="91425">
                    <a:lnL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Results for Breast Cancer Wisconsin</a:t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1017075" y="1322200"/>
            <a:ext cx="6727200" cy="28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Sometimes post-pruning is better than stopping growing earlier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Sometimes  stopping growing earlier is better than post-pruning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Applied both approaches can reducing overfitting and improve accuracy of testing set all the time.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Results for Balance Scale</a:t>
            </a:r>
            <a:endParaRPr/>
          </a:p>
        </p:txBody>
      </p:sp>
      <p:graphicFrame>
        <p:nvGraphicFramePr>
          <p:cNvPr id="128" name="Shape 128"/>
          <p:cNvGraphicFramePr/>
          <p:nvPr/>
        </p:nvGraphicFramePr>
        <p:xfrm>
          <a:off x="972900" y="1259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{7D819219-F3D7-4647-8AF7-47327CD09D1C}</a:tableStyleId>
              </a:tblPr>
              <a:tblGrid>
                <a:gridCol w="1521525"/>
                <a:gridCol w="1558575"/>
                <a:gridCol w="1558575"/>
                <a:gridCol w="1558575"/>
              </a:tblGrid>
              <a:tr h="48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Accuracy for Training Set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Accuracy for Validation set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Accuracy for Testing Set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01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original tree</a:t>
                      </a:r>
                      <a:endParaRPr/>
                    </a:p>
                  </a:txBody>
                  <a:tcPr marT="91425" marB="91425" marR="91425" marL="91425"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100.0%</a:t>
                      </a:r>
                      <a:endParaRPr/>
                    </a:p>
                  </a:txBody>
                  <a:tcPr marT="91425" marB="91425" marR="91425" marL="91425">
                    <a:lnL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35.0%</a:t>
                      </a:r>
                      <a:endParaRPr/>
                    </a:p>
                  </a:txBody>
                  <a:tcPr marT="91425" marB="91425" marR="91425" marL="91425">
                    <a:lnL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93.6%</a:t>
                      </a:r>
                      <a:endParaRPr/>
                    </a:p>
                  </a:txBody>
                  <a:tcPr marT="91425" marB="91425" marR="91425" marL="91425">
                    <a:lnL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01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tree after post-pruning</a:t>
                      </a:r>
                      <a:endParaRPr/>
                    </a:p>
                  </a:txBody>
                  <a:tcPr marT="91425" marB="91425" marR="91425" marL="91425"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82.8%</a:t>
                      </a:r>
                      <a:endParaRPr/>
                    </a:p>
                  </a:txBody>
                  <a:tcPr marT="91425" marB="91425" marR="91425" marL="91425">
                    <a:lnL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86.4%</a:t>
                      </a:r>
                      <a:endParaRPr/>
                    </a:p>
                  </a:txBody>
                  <a:tcPr marT="91425" marB="91425" marR="91425" marL="91425">
                    <a:lnL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86.4%</a:t>
                      </a:r>
                      <a:endParaRPr/>
                    </a:p>
                  </a:txBody>
                  <a:tcPr marT="91425" marB="91425" marR="91425" marL="91425">
                    <a:lnL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01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tree stopped growing earlier</a:t>
                      </a:r>
                      <a:endParaRPr/>
                    </a:p>
                  </a:txBody>
                  <a:tcPr marT="91425" marB="91425" marR="91425" marL="91425"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98.6%</a:t>
                      </a:r>
                      <a:endParaRPr/>
                    </a:p>
                  </a:txBody>
                  <a:tcPr marT="91425" marB="91425" marR="91425" marL="91425">
                    <a:lnL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42.4%</a:t>
                      </a:r>
                      <a:endParaRPr/>
                    </a:p>
                  </a:txBody>
                  <a:tcPr marT="91425" marB="91425" marR="91425" marL="91425">
                    <a:lnL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92.8%</a:t>
                      </a:r>
                      <a:endParaRPr/>
                    </a:p>
                  </a:txBody>
                  <a:tcPr marT="91425" marB="91425" marR="91425" marL="91425">
                    <a:lnL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01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tree applied both</a:t>
                      </a:r>
                      <a:endParaRPr/>
                    </a:p>
                  </a:txBody>
                  <a:tcPr marT="91425" marB="91425" marR="91425" marL="91425"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83.4%</a:t>
                      </a:r>
                      <a:endParaRPr/>
                    </a:p>
                  </a:txBody>
                  <a:tcPr marT="91425" marB="91425" marR="91425" marL="91425">
                    <a:lnL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85.6%</a:t>
                      </a:r>
                      <a:endParaRPr/>
                    </a:p>
                  </a:txBody>
                  <a:tcPr marT="91425" marB="91425" marR="91425" marL="91425">
                    <a:lnL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86.4%</a:t>
                      </a:r>
                      <a:endParaRPr/>
                    </a:p>
                  </a:txBody>
                  <a:tcPr marT="91425" marB="91425" marR="91425" marL="91425">
                    <a:lnL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29" name="Shape 129"/>
          <p:cNvSpPr txBox="1"/>
          <p:nvPr/>
        </p:nvSpPr>
        <p:spPr>
          <a:xfrm>
            <a:off x="7424650" y="1388400"/>
            <a:ext cx="15837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Results for Letter Recognition</a:t>
            </a:r>
            <a:endParaRPr/>
          </a:p>
        </p:txBody>
      </p:sp>
      <p:graphicFrame>
        <p:nvGraphicFramePr>
          <p:cNvPr id="135" name="Shape 135"/>
          <p:cNvGraphicFramePr/>
          <p:nvPr/>
        </p:nvGraphicFramePr>
        <p:xfrm>
          <a:off x="972900" y="1259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{7D819219-F3D7-4647-8AF7-47327CD09D1C}</a:tableStyleId>
              </a:tblPr>
              <a:tblGrid>
                <a:gridCol w="1521525"/>
                <a:gridCol w="1558575"/>
                <a:gridCol w="1558575"/>
                <a:gridCol w="1558575"/>
              </a:tblGrid>
              <a:tr h="48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Accuracy for Training Set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Accuracy for Validation set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Accuracy for Testing Set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01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original tree</a:t>
                      </a:r>
                      <a:endParaRPr/>
                    </a:p>
                  </a:txBody>
                  <a:tcPr marT="91425" marB="91425" marR="91425" marL="91425"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100.0%</a:t>
                      </a:r>
                      <a:endParaRPr/>
                    </a:p>
                  </a:txBody>
                  <a:tcPr marT="91425" marB="91425" marR="91425" marL="91425">
                    <a:lnL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73.1</a:t>
                      </a:r>
                      <a:r>
                        <a:rPr lang="zh-CN"/>
                        <a:t>%</a:t>
                      </a:r>
                      <a:endParaRPr/>
                    </a:p>
                  </a:txBody>
                  <a:tcPr marT="91425" marB="91425" marR="91425" marL="91425">
                    <a:lnL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73.0</a:t>
                      </a:r>
                      <a:r>
                        <a:rPr lang="zh-CN"/>
                        <a:t>%</a:t>
                      </a:r>
                      <a:endParaRPr/>
                    </a:p>
                  </a:txBody>
                  <a:tcPr marT="91425" marB="91425" marR="91425" marL="91425">
                    <a:lnL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01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tree after post-pruning</a:t>
                      </a:r>
                      <a:endParaRPr/>
                    </a:p>
                  </a:txBody>
                  <a:tcPr marT="91425" marB="91425" marR="91425" marL="91425"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92.4</a:t>
                      </a:r>
                      <a:r>
                        <a:rPr lang="zh-CN"/>
                        <a:t>%</a:t>
                      </a:r>
                      <a:endParaRPr/>
                    </a:p>
                  </a:txBody>
                  <a:tcPr marT="91425" marB="91425" marR="91425" marL="91425">
                    <a:lnL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87.75</a:t>
                      </a:r>
                      <a:r>
                        <a:rPr lang="zh-CN"/>
                        <a:t>%</a:t>
                      </a:r>
                      <a:endParaRPr/>
                    </a:p>
                  </a:txBody>
                  <a:tcPr marT="91425" marB="91425" marR="91425" marL="91425">
                    <a:lnL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71.8</a:t>
                      </a:r>
                      <a:r>
                        <a:rPr lang="zh-CN"/>
                        <a:t>%</a:t>
                      </a:r>
                      <a:endParaRPr/>
                    </a:p>
                  </a:txBody>
                  <a:tcPr marT="91425" marB="91425" marR="91425" marL="91425">
                    <a:lnL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01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tree stopped growing earlier</a:t>
                      </a:r>
                      <a:endParaRPr/>
                    </a:p>
                  </a:txBody>
                  <a:tcPr marT="91425" marB="91425" marR="91425" marL="91425"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99.1%</a:t>
                      </a:r>
                      <a:r>
                        <a:rPr lang="zh-CN"/>
                        <a:t>%</a:t>
                      </a:r>
                      <a:endParaRPr/>
                    </a:p>
                  </a:txBody>
                  <a:tcPr marT="91425" marB="91425" marR="91425" marL="91425">
                    <a:lnL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72.25</a:t>
                      </a:r>
                      <a:r>
                        <a:rPr lang="zh-CN"/>
                        <a:t>%</a:t>
                      </a:r>
                      <a:endParaRPr/>
                    </a:p>
                  </a:txBody>
                  <a:tcPr marT="91425" marB="91425" marR="91425" marL="91425">
                    <a:lnL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72.3</a:t>
                      </a:r>
                      <a:r>
                        <a:rPr lang="zh-CN"/>
                        <a:t>%</a:t>
                      </a:r>
                      <a:endParaRPr/>
                    </a:p>
                  </a:txBody>
                  <a:tcPr marT="91425" marB="91425" marR="91425" marL="91425">
                    <a:lnL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01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tree applied both</a:t>
                      </a:r>
                      <a:endParaRPr/>
                    </a:p>
                  </a:txBody>
                  <a:tcPr marT="91425" marB="91425" marR="91425" marL="91425"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91.8%</a:t>
                      </a:r>
                      <a:r>
                        <a:rPr lang="zh-CN"/>
                        <a:t>%</a:t>
                      </a:r>
                      <a:endParaRPr/>
                    </a:p>
                  </a:txBody>
                  <a:tcPr marT="91425" marB="91425" marR="91425" marL="91425">
                    <a:lnL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86.8</a:t>
                      </a:r>
                      <a:r>
                        <a:rPr lang="zh-CN"/>
                        <a:t>%</a:t>
                      </a:r>
                      <a:endParaRPr/>
                    </a:p>
                  </a:txBody>
                  <a:tcPr marT="91425" marB="91425" marR="91425" marL="91425">
                    <a:lnL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71.6</a:t>
                      </a:r>
                      <a:r>
                        <a:rPr lang="zh-CN"/>
                        <a:t>%</a:t>
                      </a:r>
                      <a:endParaRPr/>
                    </a:p>
                  </a:txBody>
                  <a:tcPr marT="91425" marB="91425" marR="91425" marL="91425">
                    <a:lnL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