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  <p:sldMasterId id="2147483685" r:id="rId3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14"/>
      <p:bold r:id="rId15"/>
      <p:italic r:id="rId16"/>
      <p:boldItalic r:id="rId17"/>
    </p:embeddedFont>
    <p:embeddedFont>
      <p:font typeface="Helvetica Neue Light" panose="02000403000000020004" pitchFamily="2" charset="0"/>
      <p:regular r:id="rId18"/>
      <p:bold r:id="rId19"/>
      <p:italic r:id="rId20"/>
      <p:boldItalic r:id="rId21"/>
    </p:embeddedFont>
    <p:embeddedFont>
      <p:font typeface="Montserrat" pitchFamily="2" charset="77"/>
      <p:regular r:id="rId22"/>
      <p:bold r:id="rId23"/>
      <p:italic r:id="rId24"/>
      <p:boldItalic r:id="rId25"/>
    </p:embeddedFont>
    <p:embeddedFont>
      <p:font typeface="Oswald" pitchFamily="2" charset="77"/>
      <p:regular r:id="rId26"/>
      <p:bold r:id="rId27"/>
    </p:embeddedFont>
    <p:embeddedFont>
      <p:font typeface="Playfair Display" pitchFamily="2" charset="77"/>
      <p:regular r:id="rId28"/>
      <p:bold r:id="rId29"/>
      <p:italic r:id="rId30"/>
      <p:boldItalic r:id="rId31"/>
    </p:embeddedFont>
    <p:embeddedFont>
      <p:font typeface="Poppins" pitchFamily="2" charset="77"/>
      <p:regular r:id="rId32"/>
      <p:bold r:id="rId33"/>
      <p:italic r:id="rId34"/>
      <p:boldItalic r:id="rId35"/>
    </p:embeddedFont>
    <p:embeddedFont>
      <p:font typeface="Poppins Medium" panose="020B0604020202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4"/>
  </p:normalViewPr>
  <p:slideViewPr>
    <p:cSldViewPr snapToGrid="0">
      <p:cViewPr varScale="1">
        <p:scale>
          <a:sx n="140" d="100"/>
          <a:sy n="140" d="100"/>
        </p:scale>
        <p:origin x="84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font" Target="fonts/font26.fntdata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font" Target="fonts/font24.fntdata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font" Target="fonts/font23.fntdata"/><Relationship Id="rId10" Type="http://schemas.openxmlformats.org/officeDocument/2006/relationships/slide" Target="slides/slide7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font" Target="fonts/font2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b994a55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b994a55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7bbea71e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7bbea71e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e5a447597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e5a447597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e5a447597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e5a447597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7dadfdf2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7dadfdf2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4cbcf42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4cbcf42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e5a447597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e5a447597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7dadfdf2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7dadfdf2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b994a556c_0_19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5b994a556c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sous-titr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e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>
            <a:spLocks noGrp="1"/>
          </p:cNvSpPr>
          <p:nvPr>
            <p:ph type="pic" idx="2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38125" y="3567113"/>
            <a:ext cx="8667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238125" y="4291013"/>
            <a:ext cx="8667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Centré">
  <p:cSld name="Titre - Centré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e">
  <p:cSld name="Photo - Vertica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619125" y="357188"/>
            <a:ext cx="38337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619125" y="2447925"/>
            <a:ext cx="3833700" cy="2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Haut">
  <p:cSld name="Titre - Hau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puces">
  <p:cSld name="Titre et puce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, puces et photo">
  <p:cSld name="Titre, puces et pho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>
            <a:spLocks noGrp="1"/>
          </p:cNvSpPr>
          <p:nvPr>
            <p:ph type="pic" idx="2"/>
          </p:nvPr>
        </p:nvSpPr>
        <p:spPr>
          <a:xfrm>
            <a:off x="4938713" y="1181100"/>
            <a:ext cx="35718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38337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ces">
  <p:cSld name="Puce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 photos">
  <p:cSld name="3 photo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5910263" y="2643188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>
            <a:spLocks noGrp="1"/>
          </p:cNvSpPr>
          <p:nvPr>
            <p:ph type="pic" idx="3"/>
          </p:nvPr>
        </p:nvSpPr>
        <p:spPr>
          <a:xfrm>
            <a:off x="5910263" y="423863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9" name="Google Shape;89;p22"/>
          <p:cNvSpPr>
            <a:spLocks noGrp="1"/>
          </p:cNvSpPr>
          <p:nvPr>
            <p:ph type="pic" idx="4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">
  <p:cSld name="Cita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2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7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4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9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0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1" name="Google Shape;121;p30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2" name="Google Shape;122;p3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8" name="Google Shape;128;p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9" name="Google Shape;129;p3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2" name="Google Shape;132;p3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4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5" name="Google Shape;135;p3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6" name="Google Shape;136;p34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7" name="Google Shape;137;p34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8" name="Google Shape;138;p3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139" name="Google Shape;139;p3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142" name="Google Shape;142;p3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6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36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146" name="Google Shape;146;p3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8"/>
          <p:cNvSpPr/>
          <p:nvPr/>
        </p:nvSpPr>
        <p:spPr>
          <a:xfrm>
            <a:off x="0" y="0"/>
            <a:ext cx="45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8"/>
          <p:cNvSpPr txBox="1">
            <a:spLocks noGrp="1"/>
          </p:cNvSpPr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38"/>
          <p:cNvSpPr txBox="1">
            <a:spLocks noGrp="1"/>
          </p:cNvSpPr>
          <p:nvPr>
            <p:ph type="body" idx="1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2625" y="157300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9"/>
          <p:cNvSpPr/>
          <p:nvPr/>
        </p:nvSpPr>
        <p:spPr>
          <a:xfrm>
            <a:off x="2058425" y="4090150"/>
            <a:ext cx="1800000" cy="344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p39"/>
          <p:cNvSpPr txBox="1"/>
          <p:nvPr/>
        </p:nvSpPr>
        <p:spPr>
          <a:xfrm>
            <a:off x="1950075" y="4116700"/>
            <a:ext cx="19332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13 Julio  2022</a:t>
            </a:r>
            <a:endParaRPr sz="10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3" name="Google Shape;163;p39"/>
          <p:cNvSpPr txBox="1"/>
          <p:nvPr/>
        </p:nvSpPr>
        <p:spPr>
          <a:xfrm>
            <a:off x="1950075" y="3266250"/>
            <a:ext cx="60765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 err="1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Introducción</a:t>
            </a:r>
            <a:r>
              <a:rPr lang="en" sz="25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 a la </a:t>
            </a:r>
            <a:r>
              <a:rPr lang="en" sz="2500" b="1" dirty="0" err="1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analítica</a:t>
            </a:r>
            <a:r>
              <a:rPr lang="en" sz="25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" sz="2500" b="1" dirty="0" err="1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datos</a:t>
            </a:r>
            <a:r>
              <a:rPr lang="en" sz="25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2500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4" name="Google Shape;164;p39"/>
          <p:cNvSpPr txBox="1"/>
          <p:nvPr/>
        </p:nvSpPr>
        <p:spPr>
          <a:xfrm>
            <a:off x="2058425" y="3746250"/>
            <a:ext cx="512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Ignacio </a:t>
            </a:r>
            <a:r>
              <a:rPr lang="en" dirty="0" err="1"/>
              <a:t>Soteras</a:t>
            </a:r>
            <a:r>
              <a:rPr lang="en" dirty="0"/>
              <a:t> LT - Data Analytics       Campus </a:t>
            </a:r>
            <a:r>
              <a:rPr lang="en" dirty="0" err="1"/>
              <a:t>remoto</a:t>
            </a:r>
            <a:endParaRPr dirty="0"/>
          </a:p>
        </p:txBody>
      </p:sp>
      <p:pic>
        <p:nvPicPr>
          <p:cNvPr id="3" name="Imagen 2" descr="Hombre parado en una oficina&#10;&#10;Descripción generada automáticamente">
            <a:extLst>
              <a:ext uri="{FF2B5EF4-FFF2-40B4-BE49-F238E27FC236}">
                <a16:creationId xmlns:a16="http://schemas.microsoft.com/office/drawing/2014/main" id="{1D372670-37FD-C01F-584D-FDE11D330E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573" y="3386562"/>
            <a:ext cx="1636630" cy="10864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0"/>
          <p:cNvSpPr txBox="1"/>
          <p:nvPr/>
        </p:nvSpPr>
        <p:spPr>
          <a:xfrm>
            <a:off x="4849850" y="507225"/>
            <a:ext cx="35685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Un poco </a:t>
            </a:r>
            <a:r>
              <a:rPr lang="en" sz="2100" dirty="0" err="1"/>
              <a:t>sobre</a:t>
            </a:r>
            <a:r>
              <a:rPr lang="en" sz="2100" dirty="0"/>
              <a:t> </a:t>
            </a:r>
            <a:r>
              <a:rPr lang="en" sz="2100" dirty="0" err="1"/>
              <a:t>mí</a:t>
            </a:r>
            <a:r>
              <a:rPr lang="en" sz="2100" dirty="0"/>
              <a:t>.</a:t>
            </a:r>
            <a:endParaRPr sz="2500" dirty="0"/>
          </a:p>
        </p:txBody>
      </p:sp>
      <p:sp>
        <p:nvSpPr>
          <p:cNvPr id="170" name="Google Shape;170;p40"/>
          <p:cNvSpPr txBox="1"/>
          <p:nvPr/>
        </p:nvSpPr>
        <p:spPr>
          <a:xfrm>
            <a:off x="596226" y="1030158"/>
            <a:ext cx="5125800" cy="24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 err="1"/>
              <a:t>Licenciado</a:t>
            </a:r>
            <a:r>
              <a:rPr lang="en" dirty="0"/>
              <a:t> </a:t>
            </a:r>
            <a:r>
              <a:rPr lang="en" dirty="0" err="1"/>
              <a:t>en</a:t>
            </a:r>
            <a:r>
              <a:rPr lang="en" dirty="0"/>
              <a:t> </a:t>
            </a:r>
            <a:r>
              <a:rPr lang="en" dirty="0" err="1"/>
              <a:t>Física</a:t>
            </a:r>
            <a:r>
              <a:rPr lang="en" dirty="0"/>
              <a:t> </a:t>
            </a:r>
            <a:r>
              <a:rPr lang="en" dirty="0" err="1"/>
              <a:t>por</a:t>
            </a:r>
            <a:r>
              <a:rPr lang="en" dirty="0"/>
              <a:t> la </a:t>
            </a:r>
            <a:r>
              <a:rPr lang="es-ES" dirty="0"/>
              <a:t>U</a:t>
            </a:r>
            <a:r>
              <a:rPr lang="en" dirty="0" err="1"/>
              <a:t>niversitat</a:t>
            </a:r>
            <a:r>
              <a:rPr lang="en" dirty="0"/>
              <a:t> de Barcelona</a:t>
            </a:r>
            <a:endParaRPr lang="es-ES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S" dirty="0"/>
              <a:t>Doctorado en Química por la </a:t>
            </a:r>
            <a:r>
              <a:rPr lang="es-ES" dirty="0" err="1"/>
              <a:t>Universitat</a:t>
            </a:r>
            <a:r>
              <a:rPr lang="es-ES" dirty="0"/>
              <a:t> de Barcelona 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 err="1"/>
              <a:t>Siete</a:t>
            </a:r>
            <a:r>
              <a:rPr lang="en" dirty="0"/>
              <a:t> </a:t>
            </a:r>
            <a:r>
              <a:rPr lang="en" dirty="0" err="1"/>
              <a:t>años</a:t>
            </a:r>
            <a:r>
              <a:rPr lang="en" dirty="0"/>
              <a:t> de </a:t>
            </a:r>
            <a:r>
              <a:rPr lang="en" dirty="0" err="1"/>
              <a:t>experiencia</a:t>
            </a:r>
            <a:r>
              <a:rPr lang="en" dirty="0"/>
              <a:t> postdoctoral </a:t>
            </a:r>
            <a:r>
              <a:rPr lang="en" dirty="0" err="1"/>
              <a:t>por</a:t>
            </a:r>
            <a:r>
              <a:rPr lang="en" dirty="0"/>
              <a:t> </a:t>
            </a:r>
            <a:r>
              <a:rPr lang="en" dirty="0" err="1"/>
              <a:t>España</a:t>
            </a:r>
            <a:r>
              <a:rPr lang="en" dirty="0"/>
              <a:t> y USA </a:t>
            </a:r>
            <a:endParaRPr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Bootcamp de 800h </a:t>
            </a:r>
            <a:r>
              <a:rPr lang="en" dirty="0" err="1"/>
              <a:t>en</a:t>
            </a:r>
            <a:r>
              <a:rPr lang="en" dirty="0"/>
              <a:t> </a:t>
            </a:r>
            <a:r>
              <a:rPr lang="en" dirty="0" err="1"/>
              <a:t>Analítica</a:t>
            </a:r>
            <a:r>
              <a:rPr lang="en" dirty="0"/>
              <a:t> de </a:t>
            </a:r>
            <a:r>
              <a:rPr lang="en" dirty="0" err="1"/>
              <a:t>datos</a:t>
            </a:r>
            <a:endParaRPr lang="en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Dos </a:t>
            </a:r>
            <a:r>
              <a:rPr lang="en" dirty="0" err="1"/>
              <a:t>años</a:t>
            </a:r>
            <a:r>
              <a:rPr lang="en" dirty="0"/>
              <a:t> y medio </a:t>
            </a:r>
            <a:r>
              <a:rPr lang="en" dirty="0" err="1"/>
              <a:t>enseñando</a:t>
            </a:r>
            <a:r>
              <a:rPr lang="en" dirty="0"/>
              <a:t> </a:t>
            </a:r>
            <a:r>
              <a:rPr lang="en" dirty="0" err="1"/>
              <a:t>analítica</a:t>
            </a:r>
            <a:r>
              <a:rPr lang="en" dirty="0"/>
              <a:t> de </a:t>
            </a:r>
            <a:r>
              <a:rPr lang="en" dirty="0" err="1"/>
              <a:t>datos</a:t>
            </a:r>
            <a:r>
              <a:rPr lang="en" dirty="0"/>
              <a:t> </a:t>
            </a:r>
            <a:r>
              <a:rPr lang="en" dirty="0" err="1"/>
              <a:t>en</a:t>
            </a:r>
            <a:r>
              <a:rPr lang="en" dirty="0"/>
              <a:t> Barcelona, Amsterdam y Madrid.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Seis Bootcamps </a:t>
            </a:r>
            <a:r>
              <a:rPr lang="en" dirty="0" err="1"/>
              <a:t>como</a:t>
            </a:r>
            <a:r>
              <a:rPr lang="en" dirty="0"/>
              <a:t> Lead Teacher in </a:t>
            </a:r>
            <a:r>
              <a:rPr lang="en" dirty="0" err="1"/>
              <a:t>Ironhack</a:t>
            </a:r>
            <a:endParaRPr lang="en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 err="1"/>
              <a:t>Implementación</a:t>
            </a:r>
            <a:r>
              <a:rPr lang="en" dirty="0"/>
              <a:t> de un Bootcamp a </a:t>
            </a:r>
            <a:r>
              <a:rPr lang="en" dirty="0" err="1"/>
              <a:t>tiempo</a:t>
            </a:r>
            <a:r>
              <a:rPr lang="en" dirty="0"/>
              <a:t> </a:t>
            </a:r>
            <a:r>
              <a:rPr lang="en" dirty="0" err="1"/>
              <a:t>parcial</a:t>
            </a:r>
            <a:r>
              <a:rPr lang="en" dirty="0"/>
              <a:t> para un </a:t>
            </a:r>
            <a:r>
              <a:rPr lang="en" dirty="0" err="1"/>
              <a:t>cliente</a:t>
            </a:r>
            <a:r>
              <a:rPr lang="en" dirty="0"/>
              <a:t> de </a:t>
            </a:r>
            <a:r>
              <a:rPr lang="en" dirty="0" err="1"/>
              <a:t>Ironhack</a:t>
            </a:r>
            <a:r>
              <a:rPr lang="en" dirty="0"/>
              <a:t>.</a:t>
            </a:r>
          </a:p>
        </p:txBody>
      </p:sp>
      <p:pic>
        <p:nvPicPr>
          <p:cNvPr id="3" name="Imagen 2" descr="Ciudad con edificios altos&#10;&#10;Descripción generada automáticamente">
            <a:extLst>
              <a:ext uri="{FF2B5EF4-FFF2-40B4-BE49-F238E27FC236}">
                <a16:creationId xmlns:a16="http://schemas.microsoft.com/office/drawing/2014/main" id="{6979BC07-93CC-580D-FF42-B8F7DF23D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026" y="1638691"/>
            <a:ext cx="2992898" cy="19962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1"/>
          <p:cNvSpPr txBox="1"/>
          <p:nvPr/>
        </p:nvSpPr>
        <p:spPr>
          <a:xfrm>
            <a:off x="5328688" y="614000"/>
            <a:ext cx="358671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  <a:highlight>
                  <a:schemeClr val="accent1"/>
                </a:highlight>
              </a:rPr>
              <a:t>Por </a:t>
            </a:r>
            <a:r>
              <a:rPr lang="en" sz="2800" dirty="0" err="1">
                <a:solidFill>
                  <a:schemeClr val="dk1"/>
                </a:solidFill>
                <a:highlight>
                  <a:schemeClr val="accent1"/>
                </a:highlight>
              </a:rPr>
              <a:t>qué</a:t>
            </a:r>
            <a:r>
              <a:rPr lang="en" sz="2800" dirty="0">
                <a:solidFill>
                  <a:schemeClr val="dk1"/>
                </a:solidFill>
                <a:highlight>
                  <a:schemeClr val="accent1"/>
                </a:highlight>
              </a:rPr>
              <a:t> usar </a:t>
            </a:r>
            <a:r>
              <a:rPr lang="en" sz="2800" dirty="0" err="1">
                <a:solidFill>
                  <a:schemeClr val="dk1"/>
                </a:solidFill>
                <a:highlight>
                  <a:schemeClr val="accent1"/>
                </a:highlight>
              </a:rPr>
              <a:t>datos</a:t>
            </a:r>
            <a:r>
              <a:rPr lang="en" sz="2800" dirty="0">
                <a:solidFill>
                  <a:schemeClr val="dk1"/>
                </a:solidFill>
                <a:highlight>
                  <a:schemeClr val="accent1"/>
                </a:highlight>
              </a:rPr>
              <a:t>?</a:t>
            </a:r>
            <a:endParaRPr sz="2800" dirty="0">
              <a:solidFill>
                <a:schemeClr val="dk1"/>
              </a:solidFill>
              <a:highlight>
                <a:schemeClr val="accent1"/>
              </a:highlight>
            </a:endParaRPr>
          </a:p>
        </p:txBody>
      </p:sp>
      <p:sp>
        <p:nvSpPr>
          <p:cNvPr id="177" name="Google Shape;177;p41"/>
          <p:cNvSpPr txBox="1"/>
          <p:nvPr/>
        </p:nvSpPr>
        <p:spPr>
          <a:xfrm>
            <a:off x="471650" y="539538"/>
            <a:ext cx="5380200" cy="9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</a:pPr>
            <a:r>
              <a:rPr lang="en" sz="1800" dirty="0" err="1">
                <a:solidFill>
                  <a:schemeClr val="dk2"/>
                </a:solidFill>
                <a:highlight>
                  <a:srgbClr val="2DC5FA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Mejorar</a:t>
            </a:r>
            <a:r>
              <a:rPr lang="en" sz="1800" dirty="0">
                <a:solidFill>
                  <a:schemeClr val="dk2"/>
                </a:solidFill>
                <a:highlight>
                  <a:srgbClr val="2DC5FA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 la </a:t>
            </a:r>
            <a:r>
              <a:rPr lang="en" sz="1800" dirty="0" err="1">
                <a:solidFill>
                  <a:schemeClr val="dk2"/>
                </a:solidFill>
                <a:highlight>
                  <a:srgbClr val="2DC5FA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experiencia</a:t>
            </a:r>
            <a:r>
              <a:rPr lang="en" sz="1800" dirty="0">
                <a:solidFill>
                  <a:schemeClr val="dk2"/>
                </a:solidFill>
                <a:highlight>
                  <a:srgbClr val="2DC5FA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 del </a:t>
            </a:r>
            <a:r>
              <a:rPr lang="en" sz="1800" dirty="0" err="1">
                <a:solidFill>
                  <a:schemeClr val="dk2"/>
                </a:solidFill>
                <a:highlight>
                  <a:srgbClr val="2DC5FA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usuario</a:t>
            </a:r>
            <a:endParaRPr sz="1800" dirty="0">
              <a:solidFill>
                <a:schemeClr val="dk2"/>
              </a:solidFill>
              <a:highlight>
                <a:srgbClr val="2DC5FA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</a:pPr>
            <a:r>
              <a:rPr lang="en" dirty="0" err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Crear</a:t>
            </a:r>
            <a:r>
              <a:rPr lang="en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en" dirty="0" err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perfiles</a:t>
            </a:r>
            <a:r>
              <a:rPr lang="en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de </a:t>
            </a:r>
            <a:r>
              <a:rPr lang="en" dirty="0" err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clientes</a:t>
            </a:r>
            <a:endParaRPr dirty="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400"/>
              <a:buFont typeface="Playfair Display"/>
              <a:buChar char="○"/>
            </a:pPr>
            <a:r>
              <a:rPr lang="en" dirty="0" err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Enternder</a:t>
            </a:r>
            <a:r>
              <a:rPr lang="en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en" dirty="0" err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el</a:t>
            </a:r>
            <a:r>
              <a:rPr lang="en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en" dirty="0" err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comportamiento</a:t>
            </a:r>
            <a:r>
              <a:rPr lang="en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del </a:t>
            </a:r>
            <a:r>
              <a:rPr lang="en" dirty="0" err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cliente</a:t>
            </a:r>
            <a:endParaRPr dirty="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78" name="Google Shape;178;p41"/>
          <p:cNvSpPr txBox="1"/>
          <p:nvPr/>
        </p:nvSpPr>
        <p:spPr>
          <a:xfrm>
            <a:off x="471650" y="1452750"/>
            <a:ext cx="3960000" cy="1255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</a:pPr>
            <a:r>
              <a:rPr lang="en" sz="1800" dirty="0">
                <a:solidFill>
                  <a:schemeClr val="dk2"/>
                </a:solidFill>
                <a:highlight>
                  <a:srgbClr val="2DC5FA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Toma de </a:t>
            </a:r>
            <a:r>
              <a:rPr lang="en" sz="1800" dirty="0" err="1">
                <a:solidFill>
                  <a:schemeClr val="dk2"/>
                </a:solidFill>
                <a:highlight>
                  <a:srgbClr val="2DC5FA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decisiones</a:t>
            </a:r>
            <a:endParaRPr sz="1800" dirty="0">
              <a:solidFill>
                <a:schemeClr val="dk2"/>
              </a:solidFill>
              <a:highlight>
                <a:srgbClr val="2DC5FA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400"/>
              <a:buFont typeface="Playfair Display"/>
              <a:buChar char="○"/>
            </a:pPr>
            <a:r>
              <a:rPr lang="es-ES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Optimización de precios</a:t>
            </a: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400"/>
              <a:buFont typeface="Playfair Display"/>
              <a:buChar char="○"/>
            </a:pPr>
            <a:r>
              <a:rPr lang="es-ES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Previsión de demanda</a:t>
            </a:r>
            <a:endParaRPr dirty="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79" name="Google Shape;179;p41"/>
          <p:cNvSpPr txBox="1"/>
          <p:nvPr/>
        </p:nvSpPr>
        <p:spPr>
          <a:xfrm>
            <a:off x="471650" y="2571750"/>
            <a:ext cx="4548406" cy="1126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</a:pPr>
            <a:r>
              <a:rPr lang="en" sz="1800" dirty="0" err="1">
                <a:solidFill>
                  <a:schemeClr val="dk2"/>
                </a:solidFill>
                <a:highlight>
                  <a:srgbClr val="2DC5FA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Logística</a:t>
            </a:r>
            <a:endParaRPr lang="en" sz="1800" dirty="0">
              <a:solidFill>
                <a:schemeClr val="dk2"/>
              </a:solidFill>
              <a:highlight>
                <a:srgbClr val="2DC5FA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400"/>
              <a:buFont typeface="Playfair Display"/>
              <a:buChar char="○"/>
            </a:pPr>
            <a:r>
              <a:rPr lang="en" dirty="0" err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Optimización</a:t>
            </a:r>
            <a:r>
              <a:rPr lang="en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de </a:t>
            </a:r>
            <a:r>
              <a:rPr lang="en" dirty="0" err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líneas</a:t>
            </a:r>
            <a:r>
              <a:rPr lang="en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de </a:t>
            </a:r>
            <a:r>
              <a:rPr lang="en" dirty="0" err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montaje</a:t>
            </a:r>
            <a:r>
              <a:rPr lang="en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y </a:t>
            </a:r>
            <a:r>
              <a:rPr lang="en" dirty="0" err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suministro</a:t>
            </a:r>
            <a:endParaRPr dirty="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80" name="Google Shape;180;p41"/>
          <p:cNvSpPr txBox="1"/>
          <p:nvPr/>
        </p:nvSpPr>
        <p:spPr>
          <a:xfrm>
            <a:off x="471650" y="3397900"/>
            <a:ext cx="30000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dirty="0" err="1">
                <a:solidFill>
                  <a:schemeClr val="dk2"/>
                </a:solidFill>
                <a:highlight>
                  <a:srgbClr val="2DC5FA"/>
                </a:highlight>
              </a:rPr>
              <a:t>Industrias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181" name="Google Shape;181;p41"/>
          <p:cNvPicPr preferRelativeResize="0"/>
          <p:nvPr/>
        </p:nvPicPr>
        <p:blipFill rotWithShape="1">
          <a:blip r:embed="rId4">
            <a:alphaModFix/>
          </a:blip>
          <a:srcRect l="1279" r="334"/>
          <a:stretch/>
        </p:blipFill>
        <p:spPr>
          <a:xfrm>
            <a:off x="5219875" y="1352613"/>
            <a:ext cx="3448976" cy="314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41"/>
          <p:cNvSpPr txBox="1"/>
          <p:nvPr/>
        </p:nvSpPr>
        <p:spPr>
          <a:xfrm>
            <a:off x="3077275" y="3740225"/>
            <a:ext cx="2482800" cy="92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dirty="0" err="1">
                <a:solidFill>
                  <a:schemeClr val="dk2"/>
                </a:solidFill>
              </a:rPr>
              <a:t>Transporte</a:t>
            </a:r>
            <a:endParaRPr dirty="0"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dirty="0">
                <a:solidFill>
                  <a:schemeClr val="dk2"/>
                </a:solidFill>
              </a:rPr>
              <a:t>Banca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dirty="0" err="1">
                <a:solidFill>
                  <a:schemeClr val="dk2"/>
                </a:solidFill>
              </a:rPr>
              <a:t>Seguros</a:t>
            </a:r>
            <a:endParaRPr dirty="0"/>
          </a:p>
        </p:txBody>
      </p:sp>
      <p:sp>
        <p:nvSpPr>
          <p:cNvPr id="183" name="Google Shape;183;p41"/>
          <p:cNvSpPr txBox="1"/>
          <p:nvPr/>
        </p:nvSpPr>
        <p:spPr>
          <a:xfrm>
            <a:off x="943275" y="3740225"/>
            <a:ext cx="2429400" cy="92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dirty="0" err="1">
                <a:solidFill>
                  <a:schemeClr val="dk2"/>
                </a:solidFill>
              </a:rPr>
              <a:t>Negocios</a:t>
            </a:r>
            <a:endParaRPr dirty="0"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dirty="0" err="1">
                <a:solidFill>
                  <a:schemeClr val="dk2"/>
                </a:solidFill>
              </a:rPr>
              <a:t>Salud</a:t>
            </a:r>
            <a:endParaRPr dirty="0"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dirty="0" err="1">
                <a:solidFill>
                  <a:schemeClr val="dk2"/>
                </a:solidFill>
              </a:rPr>
              <a:t>Entretenimiento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2"/>
          <p:cNvSpPr txBox="1">
            <a:spLocks noGrp="1"/>
          </p:cNvSpPr>
          <p:nvPr>
            <p:ph type="title"/>
          </p:nvPr>
        </p:nvSpPr>
        <p:spPr>
          <a:xfrm>
            <a:off x="319275" y="150825"/>
            <a:ext cx="3855900" cy="19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2"/>
                </a:solidFill>
              </a:rPr>
              <a:t>Tipos de análisis de datos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89" name="Google Shape;189;p42"/>
          <p:cNvSpPr txBox="1">
            <a:spLocks noGrp="1"/>
          </p:cNvSpPr>
          <p:nvPr>
            <p:ph type="body" idx="1"/>
          </p:nvPr>
        </p:nvSpPr>
        <p:spPr>
          <a:xfrm>
            <a:off x="4766025" y="335575"/>
            <a:ext cx="43938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1.</a:t>
            </a:r>
            <a:r>
              <a:rPr lang="en" dirty="0"/>
              <a:t>	</a:t>
            </a:r>
            <a:r>
              <a:rPr lang="en" dirty="0" err="1"/>
              <a:t>Descriptivo</a:t>
            </a:r>
            <a:endParaRPr sz="2100"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ES" dirty="0"/>
              <a:t>¿Qué está pasando?</a:t>
            </a:r>
            <a:endParaRPr dirty="0"/>
          </a:p>
        </p:txBody>
      </p:sp>
      <p:sp>
        <p:nvSpPr>
          <p:cNvPr id="190" name="Google Shape;190;p42"/>
          <p:cNvSpPr txBox="1"/>
          <p:nvPr/>
        </p:nvSpPr>
        <p:spPr>
          <a:xfrm>
            <a:off x="4766025" y="1432250"/>
            <a:ext cx="4320300" cy="11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2.	</a:t>
            </a:r>
            <a:r>
              <a:rPr lang="en" sz="1800" dirty="0" err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Diagnóstico</a:t>
            </a:r>
            <a:endParaRPr sz="1800" dirty="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¿Por </a:t>
            </a:r>
            <a:r>
              <a:rPr lang="en" dirty="0" err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qué</a:t>
            </a:r>
            <a:r>
              <a:rPr lang="en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ha </a:t>
            </a:r>
            <a:r>
              <a:rPr lang="en" dirty="0" err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pasado</a:t>
            </a:r>
            <a:r>
              <a:rPr lang="en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?</a:t>
            </a:r>
            <a:endParaRPr dirty="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91" name="Google Shape;191;p42"/>
          <p:cNvSpPr txBox="1"/>
          <p:nvPr/>
        </p:nvSpPr>
        <p:spPr>
          <a:xfrm>
            <a:off x="4766025" y="2718574"/>
            <a:ext cx="4241700" cy="970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3.	</a:t>
            </a:r>
            <a:r>
              <a:rPr lang="en" sz="1800" dirty="0" err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Predictivo</a:t>
            </a:r>
            <a:endParaRPr sz="1800" dirty="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¿</a:t>
            </a:r>
            <a:r>
              <a:rPr lang="en" dirty="0" err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Qué</a:t>
            </a:r>
            <a:r>
              <a:rPr lang="en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en" dirty="0" err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va</a:t>
            </a:r>
            <a:r>
              <a:rPr lang="en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a pasar?</a:t>
            </a:r>
            <a:endParaRPr dirty="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92" name="Google Shape;192;p42"/>
          <p:cNvSpPr txBox="1"/>
          <p:nvPr/>
        </p:nvSpPr>
        <p:spPr>
          <a:xfrm>
            <a:off x="4766025" y="3841999"/>
            <a:ext cx="4320300" cy="996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4.	</a:t>
            </a:r>
            <a:r>
              <a:rPr lang="en" sz="1800" dirty="0" err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Prescriptivo</a:t>
            </a:r>
            <a:endParaRPr sz="1800" dirty="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¿</a:t>
            </a:r>
            <a:r>
              <a:rPr lang="en" dirty="0" err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Qué</a:t>
            </a:r>
            <a:r>
              <a:rPr lang="en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en" dirty="0" err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hacer</a:t>
            </a:r>
            <a:r>
              <a:rPr lang="en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?</a:t>
            </a:r>
            <a:endParaRPr dirty="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93" name="Google Shape;193;p42"/>
          <p:cNvPicPr preferRelativeResize="0"/>
          <p:nvPr/>
        </p:nvPicPr>
        <p:blipFill rotWithShape="1">
          <a:blip r:embed="rId3">
            <a:alphaModFix/>
          </a:blip>
          <a:srcRect l="19947" r="19953"/>
          <a:stretch/>
        </p:blipFill>
        <p:spPr>
          <a:xfrm>
            <a:off x="1000013" y="2073525"/>
            <a:ext cx="2494418" cy="276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3"/>
          <p:cNvSpPr txBox="1">
            <a:spLocks noGrp="1"/>
          </p:cNvSpPr>
          <p:nvPr>
            <p:ph type="title"/>
          </p:nvPr>
        </p:nvSpPr>
        <p:spPr>
          <a:xfrm>
            <a:off x="566353" y="1395938"/>
            <a:ext cx="5470500" cy="13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Ardillas</a:t>
            </a:r>
            <a:r>
              <a:rPr lang="en" dirty="0"/>
              <a:t> </a:t>
            </a:r>
            <a:r>
              <a:rPr lang="en" dirty="0" err="1"/>
              <a:t>en</a:t>
            </a:r>
            <a:r>
              <a:rPr lang="en" dirty="0"/>
              <a:t> Central Park,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New York</a:t>
            </a:r>
            <a:endParaRPr dirty="0"/>
          </a:p>
        </p:txBody>
      </p:sp>
      <p:pic>
        <p:nvPicPr>
          <p:cNvPr id="199" name="Google Shape;19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7697" y="510975"/>
            <a:ext cx="2279950" cy="239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8225" y="442275"/>
            <a:ext cx="1191276" cy="119127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44"/>
          <p:cNvSpPr txBox="1">
            <a:spLocks noGrp="1"/>
          </p:cNvSpPr>
          <p:nvPr>
            <p:ph type="title"/>
          </p:nvPr>
        </p:nvSpPr>
        <p:spPr>
          <a:xfrm>
            <a:off x="526800" y="12219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dirty="0"/>
              <a:t>Dataset de </a:t>
            </a:r>
            <a:r>
              <a:rPr lang="en" sz="4900" dirty="0" err="1"/>
              <a:t>ardillas</a:t>
            </a:r>
            <a:endParaRPr sz="4900" dirty="0"/>
          </a:p>
        </p:txBody>
      </p:sp>
      <p:sp>
        <p:nvSpPr>
          <p:cNvPr id="207" name="Google Shape;207;p44"/>
          <p:cNvSpPr txBox="1">
            <a:spLocks noGrp="1"/>
          </p:cNvSpPr>
          <p:nvPr>
            <p:ph type="body" idx="1"/>
          </p:nvPr>
        </p:nvSpPr>
        <p:spPr>
          <a:xfrm>
            <a:off x="4737775" y="1633550"/>
            <a:ext cx="4045200" cy="27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Los </a:t>
            </a:r>
            <a:r>
              <a:rPr lang="en" dirty="0" err="1"/>
              <a:t>datos</a:t>
            </a:r>
            <a:r>
              <a:rPr lang="en" dirty="0"/>
              <a:t> </a:t>
            </a:r>
            <a:r>
              <a:rPr lang="en" dirty="0" err="1"/>
              <a:t>fueron</a:t>
            </a:r>
            <a:r>
              <a:rPr lang="en" dirty="0"/>
              <a:t> </a:t>
            </a:r>
            <a:r>
              <a:rPr lang="en" dirty="0" err="1"/>
              <a:t>recogidos</a:t>
            </a:r>
            <a:r>
              <a:rPr lang="en" dirty="0"/>
              <a:t> y </a:t>
            </a:r>
            <a:r>
              <a:rPr lang="en" dirty="0" err="1"/>
              <a:t>puestos</a:t>
            </a:r>
            <a:r>
              <a:rPr lang="en" dirty="0"/>
              <a:t> a </a:t>
            </a:r>
            <a:r>
              <a:rPr lang="en" dirty="0" err="1"/>
              <a:t>disposición</a:t>
            </a:r>
            <a:r>
              <a:rPr lang="en" dirty="0"/>
              <a:t> del </a:t>
            </a:r>
            <a:r>
              <a:rPr lang="en" dirty="0" err="1"/>
              <a:t>público</a:t>
            </a:r>
            <a:r>
              <a:rPr lang="en" dirty="0"/>
              <a:t> </a:t>
            </a:r>
            <a:r>
              <a:rPr lang="en" dirty="0" err="1"/>
              <a:t>por</a:t>
            </a:r>
            <a:r>
              <a:rPr lang="en" dirty="0"/>
              <a:t>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NYC open source data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https://</a:t>
            </a:r>
            <a:r>
              <a:rPr lang="en" dirty="0" err="1"/>
              <a:t>data.cityofnewyork.us</a:t>
            </a:r>
            <a:r>
              <a:rPr lang="en" dirty="0"/>
              <a:t>/Environment/2018-Central-Park-Squirrel-Census-Squirrel-Data/</a:t>
            </a:r>
            <a:r>
              <a:rPr lang="en" dirty="0" err="1"/>
              <a:t>vfnx-vebw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8225" y="442275"/>
            <a:ext cx="1191276" cy="119127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5"/>
          <p:cNvSpPr txBox="1">
            <a:spLocks noGrp="1"/>
          </p:cNvSpPr>
          <p:nvPr>
            <p:ph type="title"/>
          </p:nvPr>
        </p:nvSpPr>
        <p:spPr>
          <a:xfrm>
            <a:off x="384450" y="1999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ES" sz="4820" dirty="0"/>
              <a:t>¡A trabajar!</a:t>
            </a:r>
            <a:endParaRPr sz="482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8225" y="442275"/>
            <a:ext cx="1191276" cy="119127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/>
          <p:nvPr/>
        </p:nvSpPr>
        <p:spPr>
          <a:xfrm>
            <a:off x="911175" y="677763"/>
            <a:ext cx="30660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100" dirty="0"/>
              <a:t>Recursos</a:t>
            </a:r>
            <a:endParaRPr sz="3100" dirty="0"/>
          </a:p>
        </p:txBody>
      </p:sp>
      <p:sp>
        <p:nvSpPr>
          <p:cNvPr id="220" name="Google Shape;220;p46"/>
          <p:cNvSpPr txBox="1"/>
          <p:nvPr/>
        </p:nvSpPr>
        <p:spPr>
          <a:xfrm>
            <a:off x="911175" y="1703300"/>
            <a:ext cx="6809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NYC open source data </a:t>
            </a:r>
            <a:r>
              <a:rPr lang="en"/>
              <a:t>https://data.cityofnewyork.us/Environment/2018-Central-Park-Squirrel-Census-Squirrel-Data/vfnx-vebw</a:t>
            </a:r>
            <a:endParaRPr/>
          </a:p>
        </p:txBody>
      </p:sp>
      <p:sp>
        <p:nvSpPr>
          <p:cNvPr id="221" name="Google Shape;221;p46"/>
          <p:cNvSpPr txBox="1"/>
          <p:nvPr/>
        </p:nvSpPr>
        <p:spPr>
          <a:xfrm>
            <a:off x="911175" y="2655800"/>
            <a:ext cx="6731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Source Article </a:t>
            </a:r>
            <a:r>
              <a:rPr lang="en"/>
              <a:t>https://towardsdatascience.com/build-your-first-data-visualization-web-app-in-python-using-streamlit-37e4c83a85db</a:t>
            </a:r>
            <a:endParaRPr/>
          </a:p>
        </p:txBody>
      </p:sp>
      <p:sp>
        <p:nvSpPr>
          <p:cNvPr id="222" name="Google Shape;222;p46"/>
          <p:cNvSpPr txBox="1"/>
          <p:nvPr/>
        </p:nvSpPr>
        <p:spPr>
          <a:xfrm>
            <a:off x="911175" y="3765150"/>
            <a:ext cx="7773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Self Exploratory Visualization on palmerpenguins Code - Brought To you By Mala Deep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https://github.com/maladeep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47" descr="IH_BLUE-LOGO_1200x1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2756" y="1822506"/>
            <a:ext cx="1498488" cy="1498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267</Words>
  <Application>Microsoft Macintosh PowerPoint</Application>
  <PresentationFormat>Presentación en pantalla (16:9)</PresentationFormat>
  <Paragraphs>48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9</vt:i4>
      </vt:variant>
    </vt:vector>
  </HeadingPairs>
  <TitlesOfParts>
    <vt:vector size="20" baseType="lpstr">
      <vt:lpstr>Oswald</vt:lpstr>
      <vt:lpstr>Montserrat</vt:lpstr>
      <vt:lpstr>Poppins</vt:lpstr>
      <vt:lpstr>Playfair Display</vt:lpstr>
      <vt:lpstr>Poppins Medium</vt:lpstr>
      <vt:lpstr>Helvetica Neue</vt:lpstr>
      <vt:lpstr>Arial</vt:lpstr>
      <vt:lpstr>Helvetica Neue Light</vt:lpstr>
      <vt:lpstr>Simple Light</vt:lpstr>
      <vt:lpstr>White</vt:lpstr>
      <vt:lpstr>Pop</vt:lpstr>
      <vt:lpstr>Presentación de PowerPoint</vt:lpstr>
      <vt:lpstr>Presentación de PowerPoint</vt:lpstr>
      <vt:lpstr>Presentación de PowerPoint</vt:lpstr>
      <vt:lpstr>Tipos de análisis de datos</vt:lpstr>
      <vt:lpstr>Ardillas en Central Park,  New York</vt:lpstr>
      <vt:lpstr>Dataset de ardillas</vt:lpstr>
      <vt:lpstr>¡A trabajar!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cp:keywords/>
  <dc:description/>
  <cp:lastModifiedBy>Ignacio Soteras</cp:lastModifiedBy>
  <cp:revision>6</cp:revision>
  <dcterms:modified xsi:type="dcterms:W3CDTF">2022-07-03T15:22:57Z</dcterms:modified>
  <cp:category/>
</cp:coreProperties>
</file>