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Amatic SC"/>
      <p:regular r:id="rId25"/>
      <p:bold r:id="rId26"/>
    </p:embeddedFont>
    <p:embeddedFont>
      <p:font typeface="Source Code Pr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maticSC-bold.fntdata"/><Relationship Id="rId25" Type="http://schemas.openxmlformats.org/officeDocument/2006/relationships/font" Target="fonts/AmaticSC-regular.fntdata"/><Relationship Id="rId28" Type="http://schemas.openxmlformats.org/officeDocument/2006/relationships/font" Target="fonts/SourceCodePro-bold.fntdata"/><Relationship Id="rId27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16cef7ab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16cef7ab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16cef7abb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16cef7abb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16cef7abb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16cef7abb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16cef7abb_0_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116cef7abb_0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52c43d4c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d52c43d4c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1fb71682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11fb71682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1fb7168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11fb7168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16cef7a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16cef7a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52c43d4c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52c43d4c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52c43d4c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d52c43d4c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52c43d4c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52c43d4c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52c43d4c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52c43d4c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1fb71682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1fb71682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1fb71682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1fb71682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ata.un.org/" TargetMode="External"/><Relationship Id="rId4" Type="http://schemas.openxmlformats.org/officeDocument/2006/relationships/hyperlink" Target="https://uis.unesco.org/en/topic/research-and-development" TargetMode="External"/><Relationship Id="rId5" Type="http://schemas.openxmlformats.org/officeDocument/2006/relationships/hyperlink" Target="https://data.uis.unesco.org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1077950"/>
            <a:ext cx="3963600" cy="19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[Data_Yedis]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3050" y="990300"/>
            <a:ext cx="3963600" cy="2374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  <p:grpSp>
        <p:nvGrpSpPr>
          <p:cNvPr id="113" name="Google Shape;113;p22"/>
          <p:cNvGrpSpPr/>
          <p:nvPr/>
        </p:nvGrpSpPr>
        <p:grpSpPr>
          <a:xfrm>
            <a:off x="4277066" y="2013923"/>
            <a:ext cx="3149280" cy="2257713"/>
            <a:chOff x="3071457" y="2013875"/>
            <a:chExt cx="1944600" cy="1569600"/>
          </a:xfrm>
        </p:grpSpPr>
        <p:sp>
          <p:nvSpPr>
            <p:cNvPr id="114" name="Google Shape;114;p22"/>
            <p:cNvSpPr/>
            <p:nvPr/>
          </p:nvSpPr>
          <p:spPr>
            <a:xfrm flipH="1" rot="10800000">
              <a:off x="3071457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2"/>
            <p:cNvSpPr txBox="1"/>
            <p:nvPr/>
          </p:nvSpPr>
          <p:spPr>
            <a:xfrm>
              <a:off x="3316102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Developers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22"/>
            <p:cNvSpPr txBox="1"/>
            <p:nvPr/>
          </p:nvSpPr>
          <p:spPr>
            <a:xfrm>
              <a:off x="3316100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Bru, Clara, Camil and Vasco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7" name="Google Shape;117;p22"/>
          <p:cNvGrpSpPr/>
          <p:nvPr/>
        </p:nvGrpSpPr>
        <p:grpSpPr>
          <a:xfrm>
            <a:off x="1131652" y="2013923"/>
            <a:ext cx="3149280" cy="2257713"/>
            <a:chOff x="1126863" y="2013875"/>
            <a:chExt cx="1944600" cy="1569600"/>
          </a:xfrm>
        </p:grpSpPr>
        <p:sp>
          <p:nvSpPr>
            <p:cNvPr id="118" name="Google Shape;118;p22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2"/>
            <p:cNvSpPr txBox="1"/>
            <p:nvPr/>
          </p:nvSpPr>
          <p:spPr>
            <a:xfrm>
              <a:off x="1351627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Project manager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p22"/>
            <p:cNvSpPr txBox="1"/>
            <p:nvPr/>
          </p:nvSpPr>
          <p:spPr>
            <a:xfrm>
              <a:off x="1351625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Lorena</a:t>
              </a:r>
              <a:endParaRPr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repository (Data, </a:t>
            </a:r>
            <a:r>
              <a:rPr lang="en"/>
              <a:t>Notebooks, Notes, Slides, 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Presentation (slides)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132" name="Google Shape;132;p24"/>
          <p:cNvSpPr/>
          <p:nvPr/>
        </p:nvSpPr>
        <p:spPr>
          <a:xfrm>
            <a:off x="5080167" y="3892325"/>
            <a:ext cx="1792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/>
          <p:nvPr/>
        </p:nvSpPr>
        <p:spPr>
          <a:xfrm>
            <a:off x="6872974" y="3892325"/>
            <a:ext cx="1792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/>
          <p:nvPr/>
        </p:nvSpPr>
        <p:spPr>
          <a:xfrm>
            <a:off x="1492419" y="2042588"/>
            <a:ext cx="1792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Getggggggg</a:t>
            </a:r>
            <a:endParaRPr/>
          </a:p>
        </p:txBody>
      </p:sp>
      <p:sp>
        <p:nvSpPr>
          <p:cNvPr id="135" name="Google Shape;135;p24"/>
          <p:cNvSpPr/>
          <p:nvPr/>
        </p:nvSpPr>
        <p:spPr>
          <a:xfrm>
            <a:off x="1491200" y="2504942"/>
            <a:ext cx="1792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Clean the series column and get </a:t>
            </a:r>
            <a:r>
              <a:rPr lang="en" sz="1000"/>
              <a:t>familiar</a:t>
            </a:r>
            <a:r>
              <a:rPr lang="en" sz="1000"/>
              <a:t> with the HDI dataset</a:t>
            </a:r>
            <a:endParaRPr sz="1000"/>
          </a:p>
        </p:txBody>
      </p:sp>
      <p:sp>
        <p:nvSpPr>
          <p:cNvPr id="136" name="Google Shape;136;p24"/>
          <p:cNvSpPr/>
          <p:nvPr/>
        </p:nvSpPr>
        <p:spPr>
          <a:xfrm>
            <a:off x="1491200" y="2967465"/>
            <a:ext cx="1792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Clean the Area and Country column </a:t>
            </a:r>
            <a:endParaRPr sz="1000"/>
          </a:p>
        </p:txBody>
      </p:sp>
      <p:sp>
        <p:nvSpPr>
          <p:cNvPr id="137" name="Google Shape;137;p24"/>
          <p:cNvSpPr/>
          <p:nvPr/>
        </p:nvSpPr>
        <p:spPr>
          <a:xfrm>
            <a:off x="1491200" y="3429819"/>
            <a:ext cx="1792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4"/>
          <p:cNvSpPr/>
          <p:nvPr/>
        </p:nvSpPr>
        <p:spPr>
          <a:xfrm>
            <a:off x="1491200" y="3892325"/>
            <a:ext cx="1792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Get descriptive file and make slides</a:t>
            </a:r>
            <a:endParaRPr sz="1000"/>
          </a:p>
        </p:txBody>
      </p:sp>
      <p:sp>
        <p:nvSpPr>
          <p:cNvPr id="139" name="Google Shape;139;p24"/>
          <p:cNvSpPr/>
          <p:nvPr/>
        </p:nvSpPr>
        <p:spPr>
          <a:xfrm>
            <a:off x="3286060" y="2042588"/>
            <a:ext cx="1792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 cleaning and merge all the datasets</a:t>
            </a:r>
            <a:endParaRPr sz="1000"/>
          </a:p>
        </p:txBody>
      </p:sp>
      <p:sp>
        <p:nvSpPr>
          <p:cNvPr id="140" name="Google Shape;140;p24"/>
          <p:cNvSpPr/>
          <p:nvPr/>
        </p:nvSpPr>
        <p:spPr>
          <a:xfrm>
            <a:off x="3284841" y="2504942"/>
            <a:ext cx="1792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/>
          <p:nvPr/>
        </p:nvSpPr>
        <p:spPr>
          <a:xfrm>
            <a:off x="3284841" y="2967465"/>
            <a:ext cx="1792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/>
          <p:nvPr/>
        </p:nvSpPr>
        <p:spPr>
          <a:xfrm>
            <a:off x="3284841" y="3429819"/>
            <a:ext cx="1792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/>
          <p:nvPr/>
        </p:nvSpPr>
        <p:spPr>
          <a:xfrm>
            <a:off x="3286191" y="3892325"/>
            <a:ext cx="1792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1493442" y="1427625"/>
            <a:ext cx="1792500" cy="3075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Monday 04/11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1493442" y="1735103"/>
            <a:ext cx="597000" cy="3075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Task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2090931" y="1735103"/>
            <a:ext cx="597000" cy="3075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IPS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4"/>
          <p:cNvSpPr/>
          <p:nvPr/>
        </p:nvSpPr>
        <p:spPr>
          <a:xfrm>
            <a:off x="2688420" y="1735103"/>
            <a:ext cx="597000" cy="3075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4"/>
          <p:cNvSpPr/>
          <p:nvPr/>
        </p:nvSpPr>
        <p:spPr>
          <a:xfrm>
            <a:off x="3287087" y="1427625"/>
            <a:ext cx="1792500" cy="307500"/>
          </a:xfrm>
          <a:prstGeom prst="rect">
            <a:avLst/>
          </a:prstGeom>
          <a:solidFill>
            <a:srgbClr val="3D3D3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Tuesday 05/11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4"/>
          <p:cNvSpPr/>
          <p:nvPr/>
        </p:nvSpPr>
        <p:spPr>
          <a:xfrm>
            <a:off x="3287087" y="1735103"/>
            <a:ext cx="597000" cy="307500"/>
          </a:xfrm>
          <a:prstGeom prst="rect">
            <a:avLst/>
          </a:prstGeom>
          <a:solidFill>
            <a:srgbClr val="3D3D3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4"/>
          <p:cNvSpPr/>
          <p:nvPr/>
        </p:nvSpPr>
        <p:spPr>
          <a:xfrm>
            <a:off x="3884576" y="1735103"/>
            <a:ext cx="597000" cy="307500"/>
          </a:xfrm>
          <a:prstGeom prst="rect">
            <a:avLst/>
          </a:prstGeom>
          <a:solidFill>
            <a:srgbClr val="3D3D3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IPS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4"/>
          <p:cNvSpPr/>
          <p:nvPr/>
        </p:nvSpPr>
        <p:spPr>
          <a:xfrm>
            <a:off x="4482065" y="1735103"/>
            <a:ext cx="597000" cy="307500"/>
          </a:xfrm>
          <a:prstGeom prst="rect">
            <a:avLst/>
          </a:prstGeom>
          <a:solidFill>
            <a:srgbClr val="3D3D3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4"/>
          <p:cNvSpPr/>
          <p:nvPr/>
        </p:nvSpPr>
        <p:spPr>
          <a:xfrm>
            <a:off x="5080036" y="2042588"/>
            <a:ext cx="1792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/>
          <p:nvPr/>
        </p:nvSpPr>
        <p:spPr>
          <a:xfrm>
            <a:off x="5080167" y="2504942"/>
            <a:ext cx="1792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/>
          <p:nvPr/>
        </p:nvSpPr>
        <p:spPr>
          <a:xfrm>
            <a:off x="5080167" y="2967465"/>
            <a:ext cx="1792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/>
          <p:nvPr/>
        </p:nvSpPr>
        <p:spPr>
          <a:xfrm>
            <a:off x="5080167" y="3429819"/>
            <a:ext cx="1792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/>
          <p:nvPr/>
        </p:nvSpPr>
        <p:spPr>
          <a:xfrm>
            <a:off x="5081063" y="1427625"/>
            <a:ext cx="1792500" cy="307500"/>
          </a:xfrm>
          <a:prstGeom prst="rect">
            <a:avLst/>
          </a:prstGeom>
          <a:solidFill>
            <a:srgbClr val="46464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Wednesday 06/11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4"/>
          <p:cNvSpPr/>
          <p:nvPr/>
        </p:nvSpPr>
        <p:spPr>
          <a:xfrm>
            <a:off x="5081063" y="1735103"/>
            <a:ext cx="597000" cy="307500"/>
          </a:xfrm>
          <a:prstGeom prst="rect">
            <a:avLst/>
          </a:prstGeom>
          <a:solidFill>
            <a:srgbClr val="46464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5678552" y="1735103"/>
            <a:ext cx="597000" cy="307500"/>
          </a:xfrm>
          <a:prstGeom prst="rect">
            <a:avLst/>
          </a:prstGeom>
          <a:solidFill>
            <a:srgbClr val="46464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IPS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4"/>
          <p:cNvSpPr/>
          <p:nvPr/>
        </p:nvSpPr>
        <p:spPr>
          <a:xfrm>
            <a:off x="6276041" y="1735103"/>
            <a:ext cx="597000" cy="307500"/>
          </a:xfrm>
          <a:prstGeom prst="rect">
            <a:avLst/>
          </a:prstGeom>
          <a:solidFill>
            <a:srgbClr val="46464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4"/>
          <p:cNvSpPr/>
          <p:nvPr/>
        </p:nvSpPr>
        <p:spPr>
          <a:xfrm>
            <a:off x="6872974" y="2042588"/>
            <a:ext cx="1792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6873105" y="2504942"/>
            <a:ext cx="1792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6872974" y="2967465"/>
            <a:ext cx="1792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6872974" y="3429819"/>
            <a:ext cx="1792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6874001" y="1427625"/>
            <a:ext cx="1792500" cy="307500"/>
          </a:xfrm>
          <a:prstGeom prst="rect">
            <a:avLst/>
          </a:prstGeom>
          <a:solidFill>
            <a:srgbClr val="50505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Thursday 07/11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4"/>
          <p:cNvSpPr/>
          <p:nvPr/>
        </p:nvSpPr>
        <p:spPr>
          <a:xfrm>
            <a:off x="6874001" y="1735103"/>
            <a:ext cx="597000" cy="307500"/>
          </a:xfrm>
          <a:prstGeom prst="rect">
            <a:avLst/>
          </a:prstGeom>
          <a:solidFill>
            <a:srgbClr val="50505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7471490" y="1735103"/>
            <a:ext cx="597000" cy="307500"/>
          </a:xfrm>
          <a:prstGeom prst="rect">
            <a:avLst/>
          </a:prstGeom>
          <a:solidFill>
            <a:srgbClr val="50505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IPS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8068979" y="1735103"/>
            <a:ext cx="597000" cy="307500"/>
          </a:xfrm>
          <a:prstGeom prst="rect">
            <a:avLst/>
          </a:prstGeom>
          <a:solidFill>
            <a:srgbClr val="50505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477425" y="2504949"/>
            <a:ext cx="1014600" cy="4629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Camil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477425" y="2967470"/>
            <a:ext cx="1014600" cy="462900"/>
          </a:xfrm>
          <a:prstGeom prst="rect">
            <a:avLst/>
          </a:prstGeom>
          <a:solidFill>
            <a:srgbClr val="3D3D3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Bru and Clara</a:t>
            </a: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477425" y="3429821"/>
            <a:ext cx="1014600" cy="462900"/>
          </a:xfrm>
          <a:prstGeom prst="rect">
            <a:avLst/>
          </a:prstGeom>
          <a:solidFill>
            <a:srgbClr val="41414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Vasco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477425" y="3892325"/>
            <a:ext cx="1014600" cy="462900"/>
          </a:xfrm>
          <a:prstGeom prst="rect">
            <a:avLst/>
          </a:prstGeom>
          <a:solidFill>
            <a:srgbClr val="41414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Lorena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477425" y="1427625"/>
            <a:ext cx="1014600" cy="10779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Team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2076925" y="2251125"/>
            <a:ext cx="44700" cy="453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2952109" y="2251124"/>
            <a:ext cx="44700" cy="453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 txBox="1"/>
          <p:nvPr/>
        </p:nvSpPr>
        <p:spPr>
          <a:xfrm>
            <a:off x="8132763" y="4387221"/>
            <a:ext cx="526800" cy="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505050"/>
                </a:solidFill>
                <a:latin typeface="Roboto"/>
                <a:ea typeface="Roboto"/>
                <a:cs typeface="Roboto"/>
                <a:sym typeface="Roboto"/>
              </a:rPr>
              <a:t>LOREM</a:t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8130229" y="4403324"/>
            <a:ext cx="66300" cy="57600"/>
          </a:xfrm>
          <a:prstGeom prst="triangle">
            <a:avLst>
              <a:gd fmla="val 50000" name="adj"/>
            </a:avLst>
          </a:pr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1489525" y="3430190"/>
            <a:ext cx="1792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Delete the footnotes and source columns and get familiar with the Education, </a:t>
            </a:r>
            <a:r>
              <a:rPr lang="en" sz="800"/>
              <a:t>Patents and Unemployment datasets</a:t>
            </a:r>
            <a:endParaRPr sz="800"/>
          </a:p>
        </p:txBody>
      </p:sp>
      <p:sp>
        <p:nvSpPr>
          <p:cNvPr id="178" name="Google Shape;178;p24"/>
          <p:cNvSpPr/>
          <p:nvPr/>
        </p:nvSpPr>
        <p:spPr>
          <a:xfrm>
            <a:off x="5092588" y="2030388"/>
            <a:ext cx="17679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</a:t>
            </a:r>
            <a:r>
              <a:rPr lang="en" sz="1000"/>
              <a:t>nalyse again the definitive dataset</a:t>
            </a:r>
            <a:endParaRPr sz="1000"/>
          </a:p>
        </p:txBody>
      </p:sp>
      <p:sp>
        <p:nvSpPr>
          <p:cNvPr id="179" name="Google Shape;179;p24"/>
          <p:cNvSpPr/>
          <p:nvPr/>
        </p:nvSpPr>
        <p:spPr>
          <a:xfrm>
            <a:off x="6873463" y="2030375"/>
            <a:ext cx="17679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Prepare the final presentation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>
                <a:solidFill>
                  <a:srgbClr val="383838"/>
                </a:solidFill>
                <a:highlight>
                  <a:srgbClr val="FFFFFF"/>
                </a:highlight>
              </a:rPr>
              <a:t>UN Data repository (maintained by the United Nations)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https://data.un.org/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United Nations Educational, Scientific and Cultural Organization (UNESCO)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https://uis.unesco.org/en/topic/research-and-development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UNESCO Institute for Statistics (UIS) statistics database.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https://data.uis.unesco.org/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no differences in price levels among countries (R&amp;D intensity)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Headcounts (HC) were used for countries where FTE figures were not available (Researchers)</a:t>
            </a:r>
            <a:endParaRPr sz="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2072100" y="4382975"/>
            <a:ext cx="46137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YOU= gracias + merci + obrigado</a:t>
            </a:r>
            <a:endParaRPr sz="3000"/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000" y="609600"/>
            <a:ext cx="666750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case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Startup.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offer different services, including data collection and data analytics services.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main customers are researchers, master students and PhD students.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Description: </a:t>
            </a:r>
            <a:r>
              <a:rPr lang="en"/>
              <a:t>We received a customer order to collect information about innovation in the world.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Objective: Deliver a clean and robust dataset that includes innovation variables (like R&amp;D and Patents) and other economic variables.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Innovation variables 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Research and experimental development (R&amp;D) is an important component of a country’s national innovation system (NIS), and R&amp;D statistics are among the most widely-used indicators to monitor the NIS.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Frascati Manual (OECD, 2002) outlines the methodology to measure R&amp;D. The well-established practices provided in the manual have been applied for over 50 years.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R&amp;D is located within the innovation systems approach and is recognised as one of the many activities that contribute to innovation.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R&amp;D is important in and of itself, and for its role in the process of technology absorption and adaptation. This indirect contribution of R&amp;D to the economy is difficult to measure and often under-appreciated.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UIS regions 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UIS (United Nations Educational, Scientific and Cultural Organization Institute for Statistics) divides the world into several regions for statistical purposes. The main UIS regions are:</a:t>
            </a:r>
            <a:endParaRPr/>
          </a:p>
          <a:p>
            <a:pPr indent="-3257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Africa</a:t>
            </a:r>
            <a:endParaRPr/>
          </a:p>
          <a:p>
            <a:pPr indent="-3257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Arab States</a:t>
            </a:r>
            <a:endParaRPr/>
          </a:p>
          <a:p>
            <a:pPr indent="-3257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Asia and the Pacific</a:t>
            </a:r>
            <a:endParaRPr/>
          </a:p>
          <a:p>
            <a:pPr indent="-3257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Europe and North America</a:t>
            </a:r>
            <a:endParaRPr/>
          </a:p>
          <a:p>
            <a:pPr indent="-3257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Latin America and the Caribbean</a:t>
            </a:r>
            <a:endParaRPr/>
          </a:p>
          <a:p>
            <a:pPr indent="-3257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9106"/>
              <a:buChar char="●"/>
            </a:pPr>
            <a:r>
              <a:rPr lang="en"/>
              <a:t>These regions are used to categorize data related to education, science, and culture across different countries. Each region may have sub-regions to provide more specific data analysis.</a:t>
            </a:r>
            <a:endParaRPr sz="1816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R&amp;D Dataset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/>
              <a:t>Science, Technology and Innovation: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Research and experimental development expenditure as a proportion of Gross Domestic Product (GDP) -&gt; R&amp;D intensity. 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GDP is the standard  measure of the value added created through the production of goods and services in a country during certain period.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Researchers (in full-time equivalent) per million inhabitants.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most commonly-used indicators to monitor resources devoted to R&amp;D worldwide are gross domestic expenditure on R&amp;D (GERD) expressed in purchasing power parity (PPP$) and R&amp;D intensity (percentage of gross domestic product (GDP) devoted to R&amp;D activities).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Researchers are professionals engaged in the conception or creation of new knowledge. They conduct research and improve or develop concepts, theories, models, techniques instrumentation, software or operational methods, in the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framework of R&amp;D projects (Frascati Manual, 2015).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R&amp;D dataset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2286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North America and Western Europe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East Asia and The Pacific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b="24425" l="19308" r="23173" t="20510"/>
          <a:stretch/>
        </p:blipFill>
        <p:spPr>
          <a:xfrm>
            <a:off x="391350" y="2132150"/>
            <a:ext cx="4343700" cy="2713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 rotWithShape="1">
          <a:blip r:embed="rId4">
            <a:alphaModFix/>
          </a:blip>
          <a:srcRect b="20778" l="20385" r="19514" t="16862"/>
          <a:stretch/>
        </p:blipFill>
        <p:spPr>
          <a:xfrm>
            <a:off x="4836000" y="2132150"/>
            <a:ext cx="4239677" cy="285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Patents dataset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Gdp dataset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