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210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5EF3-CDC2-4EB5-B741-0E11C12BED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7E2B2296-4C53-40B2-85AE-8C7C92D451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D090C39E-C8C2-43A5-B6C4-6419915F38E7}"/>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5" name="Footer Placeholder 4">
            <a:extLst>
              <a:ext uri="{FF2B5EF4-FFF2-40B4-BE49-F238E27FC236}">
                <a16:creationId xmlns:a16="http://schemas.microsoft.com/office/drawing/2014/main" id="{A3B9E74D-07FC-4D9A-AA8E-3A706A8A71E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202D4C6-9790-4D91-B48B-E51EBF2FDEBD}"/>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398025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2C48-D485-4139-8F27-2189056F9E41}"/>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290C2005-63E1-404D-A23A-F2E045FB1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421374D-2471-4273-AC75-5F4C855357FE}"/>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5" name="Footer Placeholder 4">
            <a:extLst>
              <a:ext uri="{FF2B5EF4-FFF2-40B4-BE49-F238E27FC236}">
                <a16:creationId xmlns:a16="http://schemas.microsoft.com/office/drawing/2014/main" id="{F3789CD6-8C93-4F66-B501-AC65B7AFBF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C5E1F83-7CB2-43AF-9F4C-27FA8CA6A902}"/>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348275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E2A01-9BC7-42DF-8090-9FDB887AD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DEA180C-CB44-4B1D-9223-B026324C3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975F6C1-0C99-4240-83CC-C76426CBDB00}"/>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5" name="Footer Placeholder 4">
            <a:extLst>
              <a:ext uri="{FF2B5EF4-FFF2-40B4-BE49-F238E27FC236}">
                <a16:creationId xmlns:a16="http://schemas.microsoft.com/office/drawing/2014/main" id="{D6E1D8B8-6CB0-4A28-AE3C-0D4A78C6DE2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90AB59C-741C-494D-8615-8AB20B1613A4}"/>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407245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FDFA-B8A4-401F-A57A-FDF491642AD4}"/>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1C2B444-66C9-4C08-A647-1D0CACBE53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480E422-CD39-4522-A103-8227B03C467A}"/>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5" name="Footer Placeholder 4">
            <a:extLst>
              <a:ext uri="{FF2B5EF4-FFF2-40B4-BE49-F238E27FC236}">
                <a16:creationId xmlns:a16="http://schemas.microsoft.com/office/drawing/2014/main" id="{DCB9D5B3-A824-4448-9BAD-A926EE75136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D672179-D093-4997-99BA-BBA905F235D3}"/>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3735428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3CA2-5C4F-410D-8D2C-14FC2C9E9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A48C98E9-F821-48FD-9E29-DA188030DC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CA41CF-409B-49A9-9356-3EAE44C56B4D}"/>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5" name="Footer Placeholder 4">
            <a:extLst>
              <a:ext uri="{FF2B5EF4-FFF2-40B4-BE49-F238E27FC236}">
                <a16:creationId xmlns:a16="http://schemas.microsoft.com/office/drawing/2014/main" id="{837F749E-BF0C-429E-A62E-5B978864F77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A4CE082-F12F-4BDE-BAD4-11AB22788237}"/>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2213259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FF52-B6C4-42A7-93E4-E2D882A8524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1EB5F6D-5E00-475B-8FF5-AC1523ACD9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1FE4975F-41FA-4B51-A8C5-17A565224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6FF5EAA4-D039-468B-A611-0A6E2548E791}"/>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6" name="Footer Placeholder 5">
            <a:extLst>
              <a:ext uri="{FF2B5EF4-FFF2-40B4-BE49-F238E27FC236}">
                <a16:creationId xmlns:a16="http://schemas.microsoft.com/office/drawing/2014/main" id="{A54FFCEA-DDF9-4840-8411-B227604E53E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B4F1DDC-A5C5-4BC6-B448-0A5CE9CE077C}"/>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343656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6A46-718F-4791-B0C1-49E4CDA3929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D26F5D8-D433-4CF0-B32B-2F74F4423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0621D1-4F61-41DB-B066-AA1CF4D80A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1DB1C44A-0045-4ACA-AF40-F4B2A78706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AFD674-2A07-4BFB-9407-D418FFCD5C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4521A57-5BC6-4130-B68A-5D51D418C573}"/>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8" name="Footer Placeholder 7">
            <a:extLst>
              <a:ext uri="{FF2B5EF4-FFF2-40B4-BE49-F238E27FC236}">
                <a16:creationId xmlns:a16="http://schemas.microsoft.com/office/drawing/2014/main" id="{DF263633-5C5F-4788-94C7-1B77A571F733}"/>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C8B6602-D8B0-499C-8075-1A52F476AB77}"/>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400538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FD91-16CB-4AAE-8791-21AC3D885220}"/>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F3D24505-F9AC-4D78-94F1-92EFBE67629D}"/>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4" name="Footer Placeholder 3">
            <a:extLst>
              <a:ext uri="{FF2B5EF4-FFF2-40B4-BE49-F238E27FC236}">
                <a16:creationId xmlns:a16="http://schemas.microsoft.com/office/drawing/2014/main" id="{90960662-2749-4741-8E4C-8C93FEF9199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C199B982-2856-4232-9F6A-46377190536C}"/>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331545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B1E8F-03CE-4438-ACC6-7184CD37F8EB}"/>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3" name="Footer Placeholder 2">
            <a:extLst>
              <a:ext uri="{FF2B5EF4-FFF2-40B4-BE49-F238E27FC236}">
                <a16:creationId xmlns:a16="http://schemas.microsoft.com/office/drawing/2014/main" id="{999F7D12-A66D-42EF-9BAB-BAAE917F49B1}"/>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ED1ABE9A-EE40-4F6E-BE75-DF3D1DCDB941}"/>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308277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F401-65AE-4235-929D-D3AA31B9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E29C6B8-A9D1-4434-B45C-F2A4D55A0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A309085-B644-4E31-92E0-ECFDFA02A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9D46B-5ED5-4B94-9FE3-4076EBB9914F}"/>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6" name="Footer Placeholder 5">
            <a:extLst>
              <a:ext uri="{FF2B5EF4-FFF2-40B4-BE49-F238E27FC236}">
                <a16:creationId xmlns:a16="http://schemas.microsoft.com/office/drawing/2014/main" id="{FF9E608D-F3BE-4273-ABDC-21485984AB6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A11FACE4-3A5A-430A-BF39-8A3AD7F70E8A}"/>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279534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78D4-C8ED-4D32-AEF5-83BC40892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D00E23AC-E952-4D66-AC5F-0FE4DBCCD0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E290E48E-A548-4E17-9185-BC5E323C20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CF6D8-C26F-4146-81D9-C9577660CC63}"/>
              </a:ext>
            </a:extLst>
          </p:cNvPr>
          <p:cNvSpPr>
            <a:spLocks noGrp="1"/>
          </p:cNvSpPr>
          <p:nvPr>
            <p:ph type="dt" sz="half" idx="10"/>
          </p:nvPr>
        </p:nvSpPr>
        <p:spPr/>
        <p:txBody>
          <a:bodyPr/>
          <a:lstStyle/>
          <a:p>
            <a:fld id="{30685326-A8E9-410C-A432-3B7A164B70B9}" type="datetimeFigureOut">
              <a:rPr lang="LID4096" smtClean="0"/>
              <a:t>05/16/2022</a:t>
            </a:fld>
            <a:endParaRPr lang="LID4096"/>
          </a:p>
        </p:txBody>
      </p:sp>
      <p:sp>
        <p:nvSpPr>
          <p:cNvPr id="6" name="Footer Placeholder 5">
            <a:extLst>
              <a:ext uri="{FF2B5EF4-FFF2-40B4-BE49-F238E27FC236}">
                <a16:creationId xmlns:a16="http://schemas.microsoft.com/office/drawing/2014/main" id="{9BCE80CF-6291-44B7-9DE4-77013656E8C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57FB436-67B0-45ED-8CEF-2BF1BBDD9A74}"/>
              </a:ext>
            </a:extLst>
          </p:cNvPr>
          <p:cNvSpPr>
            <a:spLocks noGrp="1"/>
          </p:cNvSpPr>
          <p:nvPr>
            <p:ph type="sldNum" sz="quarter" idx="12"/>
          </p:nvPr>
        </p:nvSpPr>
        <p:spPr/>
        <p:txBody>
          <a:bodyPr/>
          <a:lstStyle/>
          <a:p>
            <a:fld id="{BC0284E7-2292-4C07-AA90-91C8E6CD6C4B}" type="slidenum">
              <a:rPr lang="LID4096" smtClean="0"/>
              <a:t>‹#›</a:t>
            </a:fld>
            <a:endParaRPr lang="LID4096"/>
          </a:p>
        </p:txBody>
      </p:sp>
    </p:spTree>
    <p:extLst>
      <p:ext uri="{BB962C8B-B14F-4D97-AF65-F5344CB8AC3E}">
        <p14:creationId xmlns:p14="http://schemas.microsoft.com/office/powerpoint/2010/main" val="157550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3A08F-04E7-425C-871D-3CF8F5B69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224D64F6-E748-41F1-87A3-D794AAB4B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DCE3A4E-3039-4466-B777-3643C5C1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85326-A8E9-410C-A432-3B7A164B70B9}" type="datetimeFigureOut">
              <a:rPr lang="LID4096" smtClean="0"/>
              <a:t>05/16/2022</a:t>
            </a:fld>
            <a:endParaRPr lang="LID4096"/>
          </a:p>
        </p:txBody>
      </p:sp>
      <p:sp>
        <p:nvSpPr>
          <p:cNvPr id="5" name="Footer Placeholder 4">
            <a:extLst>
              <a:ext uri="{FF2B5EF4-FFF2-40B4-BE49-F238E27FC236}">
                <a16:creationId xmlns:a16="http://schemas.microsoft.com/office/drawing/2014/main" id="{2F892D6B-C647-4A6C-9009-9419242C7D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22A2F02D-7819-47BB-8DFE-0AE822126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284E7-2292-4C07-AA90-91C8E6CD6C4B}" type="slidenum">
              <a:rPr lang="LID4096" smtClean="0"/>
              <a:t>‹#›</a:t>
            </a:fld>
            <a:endParaRPr lang="LID4096"/>
          </a:p>
        </p:txBody>
      </p:sp>
    </p:spTree>
    <p:extLst>
      <p:ext uri="{BB962C8B-B14F-4D97-AF65-F5344CB8AC3E}">
        <p14:creationId xmlns:p14="http://schemas.microsoft.com/office/powerpoint/2010/main" val="3319254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2F98-2A39-45F8-9272-DFE544DAA262}"/>
              </a:ext>
            </a:extLst>
          </p:cNvPr>
          <p:cNvSpPr>
            <a:spLocks noGrp="1"/>
          </p:cNvSpPr>
          <p:nvPr>
            <p:ph type="ctrTitle"/>
          </p:nvPr>
        </p:nvSpPr>
        <p:spPr/>
        <p:txBody>
          <a:bodyPr/>
          <a:lstStyle/>
          <a:p>
            <a:r>
              <a:rPr lang="en-US" dirty="0"/>
              <a:t>Thesis Meeting </a:t>
            </a:r>
            <a:endParaRPr lang="LID4096" dirty="0"/>
          </a:p>
        </p:txBody>
      </p:sp>
      <p:sp>
        <p:nvSpPr>
          <p:cNvPr id="3" name="Subtitle 2">
            <a:extLst>
              <a:ext uri="{FF2B5EF4-FFF2-40B4-BE49-F238E27FC236}">
                <a16:creationId xmlns:a16="http://schemas.microsoft.com/office/drawing/2014/main" id="{6F7D76B8-CC8F-46E9-A751-AB43B5F16EA9}"/>
              </a:ext>
            </a:extLst>
          </p:cNvPr>
          <p:cNvSpPr>
            <a:spLocks noGrp="1"/>
          </p:cNvSpPr>
          <p:nvPr>
            <p:ph type="subTitle" idx="1"/>
          </p:nvPr>
        </p:nvSpPr>
        <p:spPr/>
        <p:txBody>
          <a:bodyPr/>
          <a:lstStyle/>
          <a:p>
            <a:r>
              <a:rPr lang="en-US" dirty="0"/>
              <a:t>09/05/2022</a:t>
            </a:r>
            <a:endParaRPr lang="LID4096" dirty="0"/>
          </a:p>
        </p:txBody>
      </p:sp>
    </p:spTree>
    <p:extLst>
      <p:ext uri="{BB962C8B-B14F-4D97-AF65-F5344CB8AC3E}">
        <p14:creationId xmlns:p14="http://schemas.microsoft.com/office/powerpoint/2010/main" val="80369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1778-638D-4560-BC55-2438765739B6}"/>
              </a:ext>
            </a:extLst>
          </p:cNvPr>
          <p:cNvSpPr>
            <a:spLocks noGrp="1"/>
          </p:cNvSpPr>
          <p:nvPr>
            <p:ph type="title"/>
          </p:nvPr>
        </p:nvSpPr>
        <p:spPr/>
        <p:txBody>
          <a:bodyPr/>
          <a:lstStyle/>
          <a:p>
            <a:r>
              <a:rPr lang="en-US" dirty="0"/>
              <a:t>What I did last week</a:t>
            </a:r>
            <a:endParaRPr lang="LID4096" dirty="0"/>
          </a:p>
        </p:txBody>
      </p:sp>
      <p:sp>
        <p:nvSpPr>
          <p:cNvPr id="3" name="Content Placeholder 2">
            <a:extLst>
              <a:ext uri="{FF2B5EF4-FFF2-40B4-BE49-F238E27FC236}">
                <a16:creationId xmlns:a16="http://schemas.microsoft.com/office/drawing/2014/main" id="{229E6B8C-83D9-4F2F-A28E-AA9CFB7AA18D}"/>
              </a:ext>
            </a:extLst>
          </p:cNvPr>
          <p:cNvSpPr>
            <a:spLocks noGrp="1"/>
          </p:cNvSpPr>
          <p:nvPr>
            <p:ph idx="1"/>
          </p:nvPr>
        </p:nvSpPr>
        <p:spPr/>
        <p:txBody>
          <a:bodyPr/>
          <a:lstStyle/>
          <a:p>
            <a:r>
              <a:rPr lang="en-US" dirty="0"/>
              <a:t>Fully test the system</a:t>
            </a:r>
          </a:p>
          <a:p>
            <a:r>
              <a:rPr lang="en-US" dirty="0"/>
              <a:t>Shared annotation system with first users for feedback</a:t>
            </a:r>
          </a:p>
          <a:p>
            <a:r>
              <a:rPr lang="en-US" dirty="0"/>
              <a:t>Explored the system</a:t>
            </a:r>
          </a:p>
          <a:p>
            <a:r>
              <a:rPr lang="en-US" dirty="0"/>
              <a:t>Working on algorithm for in-expansion</a:t>
            </a:r>
          </a:p>
          <a:p>
            <a:pPr marL="0" indent="0">
              <a:buNone/>
            </a:pPr>
            <a:endParaRPr lang="LID4096" dirty="0"/>
          </a:p>
        </p:txBody>
      </p:sp>
    </p:spTree>
    <p:extLst>
      <p:ext uri="{BB962C8B-B14F-4D97-AF65-F5344CB8AC3E}">
        <p14:creationId xmlns:p14="http://schemas.microsoft.com/office/powerpoint/2010/main" val="35615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1778-638D-4560-BC55-2438765739B6}"/>
              </a:ext>
            </a:extLst>
          </p:cNvPr>
          <p:cNvSpPr>
            <a:spLocks noGrp="1"/>
          </p:cNvSpPr>
          <p:nvPr>
            <p:ph type="title"/>
          </p:nvPr>
        </p:nvSpPr>
        <p:spPr/>
        <p:txBody>
          <a:bodyPr/>
          <a:lstStyle/>
          <a:p>
            <a:r>
              <a:rPr lang="en-US" dirty="0"/>
              <a:t>Questions? 1/2</a:t>
            </a:r>
            <a:endParaRPr lang="LID4096" dirty="0"/>
          </a:p>
        </p:txBody>
      </p:sp>
      <p:sp>
        <p:nvSpPr>
          <p:cNvPr id="3" name="Content Placeholder 2">
            <a:extLst>
              <a:ext uri="{FF2B5EF4-FFF2-40B4-BE49-F238E27FC236}">
                <a16:creationId xmlns:a16="http://schemas.microsoft.com/office/drawing/2014/main" id="{229E6B8C-83D9-4F2F-A28E-AA9CFB7AA18D}"/>
              </a:ext>
            </a:extLst>
          </p:cNvPr>
          <p:cNvSpPr>
            <a:spLocks noGrp="1"/>
          </p:cNvSpPr>
          <p:nvPr>
            <p:ph idx="1"/>
          </p:nvPr>
        </p:nvSpPr>
        <p:spPr>
          <a:xfrm>
            <a:off x="838200" y="1417739"/>
            <a:ext cx="10515600" cy="4759224"/>
          </a:xfrm>
        </p:spPr>
        <p:txBody>
          <a:bodyPr>
            <a:normAutofit fontScale="92500"/>
          </a:bodyPr>
          <a:lstStyle/>
          <a:p>
            <a:r>
              <a:rPr lang="en-US" dirty="0" err="1"/>
              <a:t>WikiDump</a:t>
            </a:r>
            <a:r>
              <a:rPr lang="en-US" dirty="0"/>
              <a:t> is different then Wikipedia</a:t>
            </a:r>
          </a:p>
          <a:p>
            <a:r>
              <a:rPr lang="en-US" dirty="0"/>
              <a:t>How are we annotating multilingual acronyms? Do we take the language of the acronym or the expansion ?</a:t>
            </a:r>
          </a:p>
          <a:p>
            <a:r>
              <a:rPr lang="en-US" dirty="0"/>
              <a:t>How are we handling acronyms like:</a:t>
            </a:r>
          </a:p>
          <a:p>
            <a:pPr lvl="1"/>
            <a:r>
              <a:rPr lang="ru-RU" dirty="0"/>
              <a:t>Националната хокейна лига на САЩ и Канада</a:t>
            </a:r>
            <a:r>
              <a:rPr lang="en-US" dirty="0"/>
              <a:t> (NHL</a:t>
            </a:r>
            <a:r>
              <a:rPr lang="bg-BG" dirty="0"/>
              <a:t>)</a:t>
            </a:r>
            <a:r>
              <a:rPr lang="en-US" dirty="0"/>
              <a:t> – considered as out expansion</a:t>
            </a:r>
            <a:endParaRPr lang="bg-BG" dirty="0"/>
          </a:p>
          <a:p>
            <a:pPr lvl="1"/>
            <a:r>
              <a:rPr lang="en-US" b="1" dirty="0"/>
              <a:t>National Research Foundation</a:t>
            </a:r>
            <a:r>
              <a:rPr lang="en-US" dirty="0"/>
              <a:t> of Korea (NRF) = National Research Foundation</a:t>
            </a:r>
            <a:endParaRPr lang="bg-BG" dirty="0"/>
          </a:p>
          <a:p>
            <a:pPr lvl="1"/>
            <a:r>
              <a:rPr lang="bg-BG" dirty="0"/>
              <a:t>ПК Екогласност – ПК </a:t>
            </a:r>
            <a:r>
              <a:rPr lang="en-US" dirty="0"/>
              <a:t>is part of the name of a political party, however, do we take the whole thing, or just</a:t>
            </a:r>
            <a:r>
              <a:rPr lang="bg-BG" dirty="0"/>
              <a:t> ПК</a:t>
            </a:r>
            <a:r>
              <a:rPr lang="en-US" dirty="0"/>
              <a:t>, just political party</a:t>
            </a:r>
            <a:endParaRPr lang="bg-BG" dirty="0"/>
          </a:p>
          <a:p>
            <a:r>
              <a:rPr lang="en-US" dirty="0"/>
              <a:t>Unit measures in Bulgarian are sometimes used with ‘.’ at the end, do we have to annotate both ‘’m.” and “m” separately or it is enough to annotate one of them? Same for </a:t>
            </a:r>
            <a:r>
              <a:rPr lang="bg-BG" dirty="0"/>
              <a:t>т.нар. , пр.н.е.</a:t>
            </a:r>
            <a:r>
              <a:rPr lang="en-US" dirty="0"/>
              <a:t>, </a:t>
            </a:r>
            <a:r>
              <a:rPr lang="en-US" dirty="0" err="1"/>
              <a:t>etc</a:t>
            </a:r>
            <a:r>
              <a:rPr lang="en-US" dirty="0"/>
              <a:t> – add both</a:t>
            </a:r>
          </a:p>
          <a:p>
            <a:pPr marL="0" indent="0">
              <a:buNone/>
            </a:pPr>
            <a:endParaRPr lang="en-US" dirty="0"/>
          </a:p>
        </p:txBody>
      </p:sp>
    </p:spTree>
    <p:extLst>
      <p:ext uri="{BB962C8B-B14F-4D97-AF65-F5344CB8AC3E}">
        <p14:creationId xmlns:p14="http://schemas.microsoft.com/office/powerpoint/2010/main" val="15855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1778-638D-4560-BC55-2438765739B6}"/>
              </a:ext>
            </a:extLst>
          </p:cNvPr>
          <p:cNvSpPr>
            <a:spLocks noGrp="1"/>
          </p:cNvSpPr>
          <p:nvPr>
            <p:ph type="title"/>
          </p:nvPr>
        </p:nvSpPr>
        <p:spPr/>
        <p:txBody>
          <a:bodyPr/>
          <a:lstStyle/>
          <a:p>
            <a:r>
              <a:rPr lang="en-US" dirty="0"/>
              <a:t>Questions? 2/2</a:t>
            </a:r>
            <a:endParaRPr lang="LID4096" dirty="0"/>
          </a:p>
        </p:txBody>
      </p:sp>
      <p:sp>
        <p:nvSpPr>
          <p:cNvPr id="3" name="Content Placeholder 2">
            <a:extLst>
              <a:ext uri="{FF2B5EF4-FFF2-40B4-BE49-F238E27FC236}">
                <a16:creationId xmlns:a16="http://schemas.microsoft.com/office/drawing/2014/main" id="{229E6B8C-83D9-4F2F-A28E-AA9CFB7AA18D}"/>
              </a:ext>
            </a:extLst>
          </p:cNvPr>
          <p:cNvSpPr>
            <a:spLocks noGrp="1"/>
          </p:cNvSpPr>
          <p:nvPr>
            <p:ph idx="1"/>
          </p:nvPr>
        </p:nvSpPr>
        <p:spPr>
          <a:xfrm>
            <a:off x="838200" y="1417739"/>
            <a:ext cx="10515600" cy="4759224"/>
          </a:xfrm>
        </p:spPr>
        <p:txBody>
          <a:bodyPr>
            <a:normAutofit/>
          </a:bodyPr>
          <a:lstStyle/>
          <a:p>
            <a:r>
              <a:rPr lang="en-US" dirty="0"/>
              <a:t>Is “the persistence of mortar cues” the same as “persistence of mortar cues” when PMC is the acronym?</a:t>
            </a:r>
          </a:p>
          <a:p>
            <a:pPr marL="0" indent="0">
              <a:buNone/>
            </a:pPr>
            <a:endParaRPr lang="en-US" dirty="0"/>
          </a:p>
        </p:txBody>
      </p:sp>
    </p:spTree>
    <p:extLst>
      <p:ext uri="{BB962C8B-B14F-4D97-AF65-F5344CB8AC3E}">
        <p14:creationId xmlns:p14="http://schemas.microsoft.com/office/powerpoint/2010/main" val="272742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1778-638D-4560-BC55-2438765739B6}"/>
              </a:ext>
            </a:extLst>
          </p:cNvPr>
          <p:cNvSpPr>
            <a:spLocks noGrp="1"/>
          </p:cNvSpPr>
          <p:nvPr>
            <p:ph type="title"/>
          </p:nvPr>
        </p:nvSpPr>
        <p:spPr/>
        <p:txBody>
          <a:bodyPr/>
          <a:lstStyle/>
          <a:p>
            <a:r>
              <a:rPr lang="en-US" dirty="0"/>
              <a:t>This week</a:t>
            </a:r>
            <a:endParaRPr lang="LID4096" dirty="0"/>
          </a:p>
        </p:txBody>
      </p:sp>
      <p:sp>
        <p:nvSpPr>
          <p:cNvPr id="3" name="Content Placeholder 2">
            <a:extLst>
              <a:ext uri="{FF2B5EF4-FFF2-40B4-BE49-F238E27FC236}">
                <a16:creationId xmlns:a16="http://schemas.microsoft.com/office/drawing/2014/main" id="{229E6B8C-83D9-4F2F-A28E-AA9CFB7AA18D}"/>
              </a:ext>
            </a:extLst>
          </p:cNvPr>
          <p:cNvSpPr>
            <a:spLocks noGrp="1"/>
          </p:cNvSpPr>
          <p:nvPr>
            <p:ph idx="1"/>
          </p:nvPr>
        </p:nvSpPr>
        <p:spPr/>
        <p:txBody>
          <a:bodyPr>
            <a:normAutofit/>
          </a:bodyPr>
          <a:lstStyle/>
          <a:p>
            <a:r>
              <a:rPr lang="en-US" dirty="0"/>
              <a:t>Share annotation system with more people</a:t>
            </a:r>
          </a:p>
          <a:p>
            <a:r>
              <a:rPr lang="en-US" dirty="0"/>
              <a:t>Continue working on the algorithm for in expansion</a:t>
            </a:r>
          </a:p>
          <a:p>
            <a:pPr lvl="1"/>
            <a:r>
              <a:rPr lang="en-US" dirty="0"/>
              <a:t>Start working on multi language algorithm - out		</a:t>
            </a:r>
          </a:p>
          <a:p>
            <a:r>
              <a:rPr lang="en-US" dirty="0"/>
              <a:t>Focus on writing the methodology</a:t>
            </a:r>
          </a:p>
          <a:p>
            <a:r>
              <a:rPr lang="en-US" dirty="0"/>
              <a:t>Get started processing the annotations</a:t>
            </a:r>
          </a:p>
          <a:p>
            <a:r>
              <a:rPr lang="en-US" dirty="0"/>
              <a:t>Check text extractor </a:t>
            </a:r>
          </a:p>
          <a:p>
            <a:r>
              <a:rPr lang="en-US" dirty="0"/>
              <a:t>Update system to have the None of the above - done</a:t>
            </a:r>
          </a:p>
        </p:txBody>
      </p:sp>
    </p:spTree>
    <p:extLst>
      <p:ext uri="{BB962C8B-B14F-4D97-AF65-F5344CB8AC3E}">
        <p14:creationId xmlns:p14="http://schemas.microsoft.com/office/powerpoint/2010/main" val="401566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3856-8E9D-4836-B56C-1B4850D1E8B7}"/>
              </a:ext>
            </a:extLst>
          </p:cNvPr>
          <p:cNvSpPr>
            <a:spLocks noGrp="1"/>
          </p:cNvSpPr>
          <p:nvPr>
            <p:ph type="title"/>
          </p:nvPr>
        </p:nvSpPr>
        <p:spPr/>
        <p:txBody>
          <a:bodyPr/>
          <a:lstStyle/>
          <a:p>
            <a:r>
              <a:rPr lang="en-US" dirty="0"/>
              <a:t>Timeline</a:t>
            </a:r>
            <a:endParaRPr lang="LID4096" dirty="0"/>
          </a:p>
        </p:txBody>
      </p:sp>
      <p:graphicFrame>
        <p:nvGraphicFramePr>
          <p:cNvPr id="4" name="Table 4">
            <a:extLst>
              <a:ext uri="{FF2B5EF4-FFF2-40B4-BE49-F238E27FC236}">
                <a16:creationId xmlns:a16="http://schemas.microsoft.com/office/drawing/2014/main" id="{33025D17-1DE1-44F3-AE41-A47689BE362E}"/>
              </a:ext>
            </a:extLst>
          </p:cNvPr>
          <p:cNvGraphicFramePr>
            <a:graphicFrameLocks noGrp="1"/>
          </p:cNvGraphicFramePr>
          <p:nvPr>
            <p:ph idx="1"/>
            <p:extLst>
              <p:ext uri="{D42A27DB-BD31-4B8C-83A1-F6EECF244321}">
                <p14:modId xmlns:p14="http://schemas.microsoft.com/office/powerpoint/2010/main" val="31832491"/>
              </p:ext>
            </p:extLst>
          </p:nvPr>
        </p:nvGraphicFramePr>
        <p:xfrm>
          <a:off x="838199" y="1825625"/>
          <a:ext cx="10265229" cy="3606800"/>
        </p:xfrm>
        <a:graphic>
          <a:graphicData uri="http://schemas.openxmlformats.org/drawingml/2006/table">
            <a:tbl>
              <a:tblPr firstRow="1" bandRow="1">
                <a:tableStyleId>{5C22544A-7EE6-4342-B048-85BDC9FD1C3A}</a:tableStyleId>
              </a:tblPr>
              <a:tblGrid>
                <a:gridCol w="3267737">
                  <a:extLst>
                    <a:ext uri="{9D8B030D-6E8A-4147-A177-3AD203B41FA5}">
                      <a16:colId xmlns:a16="http://schemas.microsoft.com/office/drawing/2014/main" val="2907184644"/>
                    </a:ext>
                  </a:extLst>
                </a:gridCol>
                <a:gridCol w="6997492">
                  <a:extLst>
                    <a:ext uri="{9D8B030D-6E8A-4147-A177-3AD203B41FA5}">
                      <a16:colId xmlns:a16="http://schemas.microsoft.com/office/drawing/2014/main" val="987134318"/>
                    </a:ext>
                  </a:extLst>
                </a:gridCol>
              </a:tblGrid>
              <a:tr h="370840">
                <a:tc>
                  <a:txBody>
                    <a:bodyPr/>
                    <a:lstStyle/>
                    <a:p>
                      <a:r>
                        <a:rPr lang="en-US" dirty="0"/>
                        <a:t>Deadline</a:t>
                      </a:r>
                      <a:endParaRPr lang="LID4096" dirty="0"/>
                    </a:p>
                  </a:txBody>
                  <a:tcPr/>
                </a:tc>
                <a:tc>
                  <a:txBody>
                    <a:bodyPr/>
                    <a:lstStyle/>
                    <a:p>
                      <a:r>
                        <a:rPr lang="en-US" dirty="0"/>
                        <a:t>Actions</a:t>
                      </a:r>
                      <a:endParaRPr lang="LID4096" dirty="0"/>
                    </a:p>
                  </a:txBody>
                  <a:tcPr/>
                </a:tc>
                <a:extLst>
                  <a:ext uri="{0D108BD9-81ED-4DB2-BD59-A6C34878D82A}">
                    <a16:rowId xmlns:a16="http://schemas.microsoft.com/office/drawing/2014/main" val="3600690451"/>
                  </a:ext>
                </a:extLst>
              </a:tr>
              <a:tr h="370840">
                <a:tc>
                  <a:txBody>
                    <a:bodyPr/>
                    <a:lstStyle/>
                    <a:p>
                      <a:r>
                        <a:rPr lang="en-US" dirty="0"/>
                        <a:t>16</a:t>
                      </a:r>
                      <a:r>
                        <a:rPr lang="en-US" baseline="30000" dirty="0"/>
                        <a:t>th</a:t>
                      </a:r>
                      <a:r>
                        <a:rPr lang="en-US" dirty="0"/>
                        <a:t> May</a:t>
                      </a:r>
                      <a:endParaRPr lang="LID4096" dirty="0"/>
                    </a:p>
                  </a:txBody>
                  <a:tcPr/>
                </a:tc>
                <a:tc>
                  <a:txBody>
                    <a:bodyPr/>
                    <a:lstStyle/>
                    <a:p>
                      <a:r>
                        <a:rPr lang="en-US" dirty="0"/>
                        <a:t>Extension of In expansion algorithm</a:t>
                      </a:r>
                      <a:endParaRPr lang="LID4096" dirty="0"/>
                    </a:p>
                  </a:txBody>
                  <a:tcPr/>
                </a:tc>
                <a:extLst>
                  <a:ext uri="{0D108BD9-81ED-4DB2-BD59-A6C34878D82A}">
                    <a16:rowId xmlns:a16="http://schemas.microsoft.com/office/drawing/2014/main" val="1265456988"/>
                  </a:ext>
                </a:extLst>
              </a:tr>
              <a:tr h="370840">
                <a:tc>
                  <a:txBody>
                    <a:bodyPr/>
                    <a:lstStyle/>
                    <a:p>
                      <a:r>
                        <a:rPr lang="en-US" dirty="0"/>
                        <a:t>22</a:t>
                      </a:r>
                      <a:r>
                        <a:rPr lang="en-US" baseline="30000" dirty="0"/>
                        <a:t>nd</a:t>
                      </a:r>
                      <a:r>
                        <a:rPr lang="en-US" dirty="0"/>
                        <a:t> May</a:t>
                      </a:r>
                      <a:endParaRPr lang="LID4096" dirty="0"/>
                    </a:p>
                  </a:txBody>
                  <a:tcPr/>
                </a:tc>
                <a:tc>
                  <a:txBody>
                    <a:bodyPr/>
                    <a:lstStyle/>
                    <a:p>
                      <a:r>
                        <a:rPr lang="en-US" sz="1800" b="0" i="0" u="none" strike="noStrike" kern="1200" baseline="0" dirty="0">
                          <a:solidFill>
                            <a:schemeClr val="dk1"/>
                          </a:solidFill>
                          <a:latin typeface="+mn-lt"/>
                          <a:ea typeface="+mn-ea"/>
                          <a:cs typeface="+mn-cs"/>
                        </a:rPr>
                        <a:t>Annotation finalization</a:t>
                      </a:r>
                      <a:endParaRPr lang="LID4096" dirty="0"/>
                    </a:p>
                  </a:txBody>
                  <a:tcPr/>
                </a:tc>
                <a:extLst>
                  <a:ext uri="{0D108BD9-81ED-4DB2-BD59-A6C34878D82A}">
                    <a16:rowId xmlns:a16="http://schemas.microsoft.com/office/drawing/2014/main" val="3774743380"/>
                  </a:ext>
                </a:extLst>
              </a:tr>
              <a:tr h="370840">
                <a:tc>
                  <a:txBody>
                    <a:bodyPr/>
                    <a:lstStyle/>
                    <a:p>
                      <a:r>
                        <a:rPr lang="en-US" dirty="0"/>
                        <a:t>25</a:t>
                      </a:r>
                      <a:r>
                        <a:rPr lang="en-US" baseline="30000" dirty="0"/>
                        <a:t>th</a:t>
                      </a:r>
                      <a:r>
                        <a:rPr lang="en-US" dirty="0"/>
                        <a:t> May</a:t>
                      </a:r>
                      <a:endParaRPr lang="LID4096" dirty="0"/>
                    </a:p>
                  </a:txBody>
                  <a:tcPr/>
                </a:tc>
                <a:tc>
                  <a:txBody>
                    <a:bodyPr/>
                    <a:lstStyle/>
                    <a:p>
                      <a:r>
                        <a:rPr lang="en-US" dirty="0"/>
                        <a:t>Creation of Dataset from annotated data</a:t>
                      </a:r>
                      <a:endParaRPr lang="LID4096" dirty="0"/>
                    </a:p>
                  </a:txBody>
                  <a:tcPr/>
                </a:tc>
                <a:extLst>
                  <a:ext uri="{0D108BD9-81ED-4DB2-BD59-A6C34878D82A}">
                    <a16:rowId xmlns:a16="http://schemas.microsoft.com/office/drawing/2014/main" val="3646913760"/>
                  </a:ext>
                </a:extLst>
              </a:tr>
              <a:tr h="370840">
                <a:tc>
                  <a:txBody>
                    <a:bodyPr/>
                    <a:lstStyle/>
                    <a:p>
                      <a:r>
                        <a:rPr lang="en-US" dirty="0"/>
                        <a:t>1</a:t>
                      </a:r>
                      <a:r>
                        <a:rPr lang="en-US" baseline="30000" dirty="0"/>
                        <a:t>st</a:t>
                      </a:r>
                      <a:r>
                        <a:rPr lang="en-US" dirty="0"/>
                        <a:t> June</a:t>
                      </a:r>
                      <a:endParaRPr lang="LID4096" dirty="0"/>
                    </a:p>
                  </a:txBody>
                  <a:tcPr/>
                </a:tc>
                <a:tc>
                  <a:txBody>
                    <a:bodyPr/>
                    <a:lstStyle/>
                    <a:p>
                      <a:r>
                        <a:rPr lang="en-US" sz="1800" b="0" i="0" u="none" strike="noStrike" kern="1200" baseline="0" dirty="0">
                          <a:solidFill>
                            <a:schemeClr val="dk1"/>
                          </a:solidFill>
                          <a:latin typeface="+mn-lt"/>
                          <a:ea typeface="+mn-ea"/>
                          <a:cs typeface="+mn-cs"/>
                        </a:rPr>
                        <a:t>Test the system with the created data set, feedback from the results &amp; Methodology section finalized</a:t>
                      </a:r>
                      <a:endParaRPr lang="LID4096" dirty="0"/>
                    </a:p>
                  </a:txBody>
                  <a:tcPr/>
                </a:tc>
                <a:extLst>
                  <a:ext uri="{0D108BD9-81ED-4DB2-BD59-A6C34878D82A}">
                    <a16:rowId xmlns:a16="http://schemas.microsoft.com/office/drawing/2014/main" val="2387671160"/>
                  </a:ext>
                </a:extLst>
              </a:tr>
              <a:tr h="370840">
                <a:tc>
                  <a:txBody>
                    <a:bodyPr/>
                    <a:lstStyle/>
                    <a:p>
                      <a:r>
                        <a:rPr lang="en-US" dirty="0"/>
                        <a:t>8</a:t>
                      </a:r>
                      <a:r>
                        <a:rPr lang="en-US" baseline="30000" dirty="0"/>
                        <a:t>th</a:t>
                      </a:r>
                      <a:r>
                        <a:rPr lang="en-US" dirty="0"/>
                        <a:t> June</a:t>
                      </a:r>
                      <a:endParaRPr lang="LID4096" dirty="0"/>
                    </a:p>
                  </a:txBody>
                  <a:tcPr/>
                </a:tc>
                <a:tc>
                  <a:txBody>
                    <a:bodyPr/>
                    <a:lstStyle/>
                    <a:p>
                      <a:r>
                        <a:rPr lang="en-US" sz="1800" b="0" i="0" u="none" strike="noStrike" kern="1200" baseline="0" dirty="0">
                          <a:solidFill>
                            <a:schemeClr val="dk1"/>
                          </a:solidFill>
                          <a:latin typeface="+mn-lt"/>
                          <a:ea typeface="+mn-ea"/>
                          <a:cs typeface="+mn-cs"/>
                        </a:rPr>
                        <a:t>Evaluate results, plus improvements to algorithm</a:t>
                      </a:r>
                      <a:endParaRPr lang="LID4096" dirty="0"/>
                    </a:p>
                  </a:txBody>
                  <a:tcPr/>
                </a:tc>
                <a:extLst>
                  <a:ext uri="{0D108BD9-81ED-4DB2-BD59-A6C34878D82A}">
                    <a16:rowId xmlns:a16="http://schemas.microsoft.com/office/drawing/2014/main" val="1489448219"/>
                  </a:ext>
                </a:extLst>
              </a:tr>
              <a:tr h="370840">
                <a:tc>
                  <a:txBody>
                    <a:bodyPr/>
                    <a:lstStyle/>
                    <a:p>
                      <a:r>
                        <a:rPr lang="en-US" dirty="0"/>
                        <a:t>15</a:t>
                      </a:r>
                      <a:r>
                        <a:rPr lang="en-US" baseline="30000" dirty="0"/>
                        <a:t>th</a:t>
                      </a:r>
                      <a:r>
                        <a:rPr lang="en-US" dirty="0"/>
                        <a:t> June</a:t>
                      </a:r>
                      <a:endParaRPr lang="LID4096" dirty="0"/>
                    </a:p>
                  </a:txBody>
                  <a:tcPr/>
                </a:tc>
                <a:tc>
                  <a:txBody>
                    <a:bodyPr/>
                    <a:lstStyle/>
                    <a:p>
                      <a:r>
                        <a:rPr lang="en-US" dirty="0"/>
                        <a:t>Results section and Discussion</a:t>
                      </a:r>
                    </a:p>
                  </a:txBody>
                  <a:tcPr/>
                </a:tc>
                <a:extLst>
                  <a:ext uri="{0D108BD9-81ED-4DB2-BD59-A6C34878D82A}">
                    <a16:rowId xmlns:a16="http://schemas.microsoft.com/office/drawing/2014/main" val="2787016429"/>
                  </a:ext>
                </a:extLst>
              </a:tr>
              <a:tr h="370840">
                <a:tc>
                  <a:txBody>
                    <a:bodyPr/>
                    <a:lstStyle/>
                    <a:p>
                      <a:r>
                        <a:rPr lang="en-US" dirty="0"/>
                        <a:t>22</a:t>
                      </a:r>
                      <a:r>
                        <a:rPr lang="en-US" baseline="30000" dirty="0"/>
                        <a:t>nd</a:t>
                      </a:r>
                      <a:r>
                        <a:rPr lang="en-US" dirty="0"/>
                        <a:t> June</a:t>
                      </a:r>
                      <a:endParaRPr lang="LID4096" dirty="0"/>
                    </a:p>
                  </a:txBody>
                  <a:tcPr/>
                </a:tc>
                <a:tc>
                  <a:txBody>
                    <a:bodyPr/>
                    <a:lstStyle/>
                    <a:p>
                      <a:r>
                        <a:rPr lang="en-US" sz="1800" b="0" i="0" u="none" strike="noStrike" kern="1200" baseline="0" dirty="0">
                          <a:solidFill>
                            <a:schemeClr val="dk1"/>
                          </a:solidFill>
                          <a:latin typeface="+mn-lt"/>
                          <a:ea typeface="+mn-ea"/>
                          <a:cs typeface="+mn-cs"/>
                        </a:rPr>
                        <a:t>Conclusion and Abstract finalized</a:t>
                      </a:r>
                      <a:endParaRPr lang="en-US" dirty="0"/>
                    </a:p>
                  </a:txBody>
                  <a:tcPr/>
                </a:tc>
                <a:extLst>
                  <a:ext uri="{0D108BD9-81ED-4DB2-BD59-A6C34878D82A}">
                    <a16:rowId xmlns:a16="http://schemas.microsoft.com/office/drawing/2014/main" val="1337382802"/>
                  </a:ext>
                </a:extLst>
              </a:tr>
              <a:tr h="370840">
                <a:tc>
                  <a:txBody>
                    <a:bodyPr/>
                    <a:lstStyle/>
                    <a:p>
                      <a:r>
                        <a:rPr lang="en-US" dirty="0"/>
                        <a:t>29</a:t>
                      </a:r>
                      <a:r>
                        <a:rPr lang="en-US" baseline="30000" dirty="0"/>
                        <a:t>th</a:t>
                      </a:r>
                      <a:r>
                        <a:rPr lang="en-US" dirty="0"/>
                        <a:t> June</a:t>
                      </a:r>
                      <a:endParaRPr lang="LID4096" dirty="0"/>
                    </a:p>
                  </a:txBody>
                  <a:tcPr/>
                </a:tc>
                <a:tc>
                  <a:txBody>
                    <a:bodyPr/>
                    <a:lstStyle/>
                    <a:p>
                      <a:r>
                        <a:rPr lang="en-US" sz="1800" b="0" i="0" u="none" strike="noStrike" kern="1200" baseline="0" dirty="0">
                          <a:solidFill>
                            <a:schemeClr val="dk1"/>
                          </a:solidFill>
                          <a:latin typeface="+mn-lt"/>
                          <a:ea typeface="+mn-ea"/>
                          <a:cs typeface="+mn-cs"/>
                        </a:rPr>
                        <a:t>Finalizing thesis</a:t>
                      </a:r>
                      <a:endParaRPr lang="en-US" dirty="0"/>
                    </a:p>
                  </a:txBody>
                  <a:tcPr/>
                </a:tc>
                <a:extLst>
                  <a:ext uri="{0D108BD9-81ED-4DB2-BD59-A6C34878D82A}">
                    <a16:rowId xmlns:a16="http://schemas.microsoft.com/office/drawing/2014/main" val="446465286"/>
                  </a:ext>
                </a:extLst>
              </a:tr>
            </a:tbl>
          </a:graphicData>
        </a:graphic>
      </p:graphicFrame>
    </p:spTree>
    <p:extLst>
      <p:ext uri="{BB962C8B-B14F-4D97-AF65-F5344CB8AC3E}">
        <p14:creationId xmlns:p14="http://schemas.microsoft.com/office/powerpoint/2010/main" val="139669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Thesis Meeting </vt:lpstr>
      <vt:lpstr>What I did last week</vt:lpstr>
      <vt:lpstr>Questions? 1/2</vt:lpstr>
      <vt:lpstr>Questions? 2/2</vt:lpstr>
      <vt:lpstr>This week</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Meeting </dc:title>
  <dc:creator>iliya@site.nu</dc:creator>
  <cp:lastModifiedBy>Iliya Georgiev</cp:lastModifiedBy>
  <cp:revision>2</cp:revision>
  <dcterms:created xsi:type="dcterms:W3CDTF">2022-05-09T13:36:36Z</dcterms:created>
  <dcterms:modified xsi:type="dcterms:W3CDTF">2022-05-15T23:31:31Z</dcterms:modified>
</cp:coreProperties>
</file>