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5EF3-CDC2-4EB5-B741-0E11C12BE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B2296-4C53-40B2-85AE-8C7C92D4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C39E-C8C2-43A5-B6C4-6419915F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E74D-07FC-4D9A-AA8E-3A706A8A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D4C6-9790-4D91-B48B-E51EBF2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2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2C48-D485-4139-8F27-2189056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C2005-63E1-404D-A23A-F2E045FB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374D-2471-4273-AC75-5F4C8553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9CD6-8C93-4F66-B501-AC65B7A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1F83-7CB2-43AF-9F4C-27FA8CA6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275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E2A01-9BC7-42DF-8090-9FDB887AD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A180C-CB44-4B1D-9223-B026324C3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F6C1-0C99-4240-83CC-C76426CB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D8B8-6CB0-4A28-AE3C-0D4A78C6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B59C-741C-494D-8615-8AB20B1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4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FDFA-B8A4-401F-A57A-FDF49164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B444-66C9-4C08-A647-1D0CACBE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E422-CD39-4522-A103-8227B03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D5B3-A824-4448-9BAD-A926EE75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2179-D093-4997-99BA-BBA905F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54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3CA2-5C4F-410D-8D2C-14FC2C9E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98E9-F821-48FD-9E29-DA188030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41CF-409B-49A9-9356-3EAE44C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49E-BF0C-429E-A62E-5B978864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E082-F12F-4BDE-BAD4-11AB2278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32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F52-B6C4-42A7-93E4-E2D882A8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5F6D-5E00-475B-8FF5-AC1523AC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4975F-41FA-4B51-A8C5-17A56522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AA4-D039-468B-A611-0A6E254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FFCEA-DDF9-4840-8411-B227604E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1DDC-A5C5-4BC6-B448-0A5CE9CE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65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6A46-718F-4791-B0C1-49E4CDA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F5D8-D433-4CF0-B32B-2F74F442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21D1-4F61-41DB-B066-AA1CF4D8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1C44A-0045-4ACA-AF40-F4B2A7870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FD674-2A07-4BFB-9407-D418FFCD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1A57-5BC6-4130-B68A-5D51D418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63633-5C5F-4788-94C7-1B77A571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B6602-D8B0-499C-8075-1A52F476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53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D91-16CB-4AAE-8791-21AC3D88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24505-F9AC-4D78-94F1-92EFBE6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60662-2749-4741-8E4C-8C93FEF9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9B982-2856-4232-9F6A-46377190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4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B1E8F-03CE-4438-ACC6-7184CD37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F7D12-A66D-42EF-9BAB-BAAE917F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BE9A-EE40-4F6E-BE75-DF3D1DCD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27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F401-65AE-4235-929D-D3AA31B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C6B8-A9D1-4434-B45C-F2A4D55A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09085-B644-4E31-92E0-ECFDFA02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D46B-5ED5-4B94-9FE3-4076EBB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608D-F3BE-4273-ABDC-2148598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ACE4-3A5A-430A-BF39-8A3AD7F7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3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78D4-C8ED-4D32-AEF5-83BC4089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23AC-E952-4D66-AC5F-0FE4DBCC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E48E-A548-4E17-9185-BC5E323C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F6D8-C26F-4146-81D9-C9577660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80CF-6291-44B7-9DE4-7701365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B436-67B0-45ED-8CEF-2BF1BBD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5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3A08F-04E7-425C-871D-3CF8F5B6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D64F6-E748-41F1-87A3-D794AAB4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3A4E-3039-4466-B777-3643C5C1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5326-A8E9-410C-A432-3B7A164B70B9}" type="datetimeFigureOut">
              <a:rPr lang="LID4096" smtClean="0"/>
              <a:t>06/22/2022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2D6B-C647-4A6C-9009-9419242C7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02D-7819-47BB-8DFE-0AE82212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92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2F98-2A39-45F8-9272-DFE544DAA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Meeting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76B8-CC8F-46E9-A751-AB43B5F1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22</a:t>
            </a:r>
            <a:r>
              <a:rPr lang="en-US" dirty="0"/>
              <a:t>/06/2022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36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last 2 weeks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Worked on the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 couple of updates on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Annotation session with friends (current progress 57/121 annotated), another session this weekend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Worked on the 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Have first results to show (nex</a:t>
            </a:r>
            <a:r>
              <a:rPr lang="en-US" dirty="0">
                <a:latin typeface="-apple-system"/>
              </a:rPr>
              <a:t>t slides)</a:t>
            </a:r>
          </a:p>
        </p:txBody>
      </p:sp>
    </p:spTree>
    <p:extLst>
      <p:ext uri="{BB962C8B-B14F-4D97-AF65-F5344CB8AC3E}">
        <p14:creationId xmlns:p14="http://schemas.microsoft.com/office/powerpoint/2010/main" val="35615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SDU AAAI AI - Dataset</a:t>
            </a:r>
            <a:endParaRPr lang="LID4096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230A20-746D-9F4E-87F4-2AD98D4E6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42930"/>
              </p:ext>
            </p:extLst>
          </p:nvPr>
        </p:nvGraphicFramePr>
        <p:xfrm>
          <a:off x="838199" y="1415942"/>
          <a:ext cx="10515603" cy="938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526">
                  <a:extLst>
                    <a:ext uri="{9D8B030D-6E8A-4147-A177-3AD203B41FA5}">
                      <a16:colId xmlns:a16="http://schemas.microsoft.com/office/drawing/2014/main" val="3986635851"/>
                    </a:ext>
                  </a:extLst>
                </a:gridCol>
                <a:gridCol w="519576">
                  <a:extLst>
                    <a:ext uri="{9D8B030D-6E8A-4147-A177-3AD203B41FA5}">
                      <a16:colId xmlns:a16="http://schemas.microsoft.com/office/drawing/2014/main" val="2242496910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1411349724"/>
                    </a:ext>
                  </a:extLst>
                </a:gridCol>
                <a:gridCol w="682428">
                  <a:extLst>
                    <a:ext uri="{9D8B030D-6E8A-4147-A177-3AD203B41FA5}">
                      <a16:colId xmlns:a16="http://schemas.microsoft.com/office/drawing/2014/main" val="4247157126"/>
                    </a:ext>
                  </a:extLst>
                </a:gridCol>
                <a:gridCol w="519576">
                  <a:extLst>
                    <a:ext uri="{9D8B030D-6E8A-4147-A177-3AD203B41FA5}">
                      <a16:colId xmlns:a16="http://schemas.microsoft.com/office/drawing/2014/main" val="3353761172"/>
                    </a:ext>
                  </a:extLst>
                </a:gridCol>
                <a:gridCol w="628144">
                  <a:extLst>
                    <a:ext uri="{9D8B030D-6E8A-4147-A177-3AD203B41FA5}">
                      <a16:colId xmlns:a16="http://schemas.microsoft.com/office/drawing/2014/main" val="4049321541"/>
                    </a:ext>
                  </a:extLst>
                </a:gridCol>
                <a:gridCol w="651409">
                  <a:extLst>
                    <a:ext uri="{9D8B030D-6E8A-4147-A177-3AD203B41FA5}">
                      <a16:colId xmlns:a16="http://schemas.microsoft.com/office/drawing/2014/main" val="4128851515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3758524573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1265911346"/>
                    </a:ext>
                  </a:extLst>
                </a:gridCol>
                <a:gridCol w="651409">
                  <a:extLst>
                    <a:ext uri="{9D8B030D-6E8A-4147-A177-3AD203B41FA5}">
                      <a16:colId xmlns:a16="http://schemas.microsoft.com/office/drawing/2014/main" val="1901167483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1544891362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1550359227"/>
                    </a:ext>
                  </a:extLst>
                </a:gridCol>
                <a:gridCol w="651409">
                  <a:extLst>
                    <a:ext uri="{9D8B030D-6E8A-4147-A177-3AD203B41FA5}">
                      <a16:colId xmlns:a16="http://schemas.microsoft.com/office/drawing/2014/main" val="2175039536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4000438377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2221665209"/>
                    </a:ext>
                  </a:extLst>
                </a:gridCol>
                <a:gridCol w="651409">
                  <a:extLst>
                    <a:ext uri="{9D8B030D-6E8A-4147-A177-3AD203B41FA5}">
                      <a16:colId xmlns:a16="http://schemas.microsoft.com/office/drawing/2014/main" val="3266578903"/>
                    </a:ext>
                  </a:extLst>
                </a:gridCol>
                <a:gridCol w="612635">
                  <a:extLst>
                    <a:ext uri="{9D8B030D-6E8A-4147-A177-3AD203B41FA5}">
                      <a16:colId xmlns:a16="http://schemas.microsoft.com/office/drawing/2014/main" val="1337119714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942343420"/>
                    </a:ext>
                  </a:extLst>
                </a:gridCol>
              </a:tblGrid>
              <a:tr h="155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Algorithm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effectLst/>
                        </a:rPr>
                        <a:t>Acronyms in text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Expansions in text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Pairs in text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>
                          <a:effectLst/>
                        </a:rPr>
                        <a:t>Dict</a:t>
                      </a:r>
                      <a:r>
                        <a:rPr lang="en-US" sz="900" b="1" u="none" strike="noStrike" dirty="0">
                          <a:effectLst/>
                        </a:rPr>
                        <a:t> Acronyms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 err="1">
                          <a:effectLst/>
                        </a:rPr>
                        <a:t>Dict</a:t>
                      </a:r>
                      <a:r>
                        <a:rPr lang="en-US" sz="900" b="1" u="none" strike="noStrike" dirty="0">
                          <a:effectLst/>
                        </a:rPr>
                        <a:t> Pairs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Execution Times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13913"/>
                  </a:ext>
                </a:extLst>
              </a:tr>
              <a:tr h="155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Schwartz-Hearst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 dirty="0">
                          <a:effectLst/>
                        </a:rPr>
                        <a:t>0.960206</a:t>
                      </a:r>
                      <a:endParaRPr lang="en-NL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0.823641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 dirty="0">
                          <a:effectLst/>
                        </a:rPr>
                        <a:t>0.886696</a:t>
                      </a:r>
                      <a:endParaRPr lang="en-NL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 dirty="0">
                          <a:effectLst/>
                        </a:rPr>
                        <a:t>0.966999</a:t>
                      </a:r>
                      <a:endParaRPr lang="en-NL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0.79646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0.873484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0.928519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0.79646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0.857435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0.947988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0.826347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0.882998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0.910697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0.793841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0.848263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0.000026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0.000104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extLst>
                  <a:ext uri="{0D108BD9-81ED-4DB2-BD59-A6C34878D82A}">
                    <a16:rowId xmlns:a16="http://schemas.microsoft.com/office/drawing/2014/main" val="631476694"/>
                  </a:ext>
                </a:extLst>
              </a:tr>
              <a:tr h="155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MADDOG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0.986341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 dirty="0">
                          <a:effectLst/>
                        </a:rPr>
                        <a:t>0.867257</a:t>
                      </a:r>
                      <a:endParaRPr lang="en-NL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0.922973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 dirty="0">
                          <a:effectLst/>
                        </a:rPr>
                        <a:t>0.982507</a:t>
                      </a:r>
                      <a:endParaRPr lang="en-NL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 dirty="0">
                          <a:effectLst/>
                        </a:rPr>
                        <a:t>0.852086</a:t>
                      </a:r>
                      <a:endParaRPr lang="en-NL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0.912661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0.969087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0.852086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0.906828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0.984329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0.859709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0.917808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0.963761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0.841745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0.89863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 dirty="0">
                          <a:effectLst/>
                        </a:rPr>
                        <a:t>0.1605</a:t>
                      </a:r>
                      <a:endParaRPr lang="en-NL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0.007975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extLst>
                  <a:ext uri="{0D108BD9-81ED-4DB2-BD59-A6C34878D82A}">
                    <a16:rowId xmlns:a16="http://schemas.microsoft.com/office/drawing/2014/main" val="1379460598"/>
                  </a:ext>
                </a:extLst>
              </a:tr>
              <a:tr h="155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Iliya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0.920052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 dirty="0">
                          <a:effectLst/>
                        </a:rPr>
                        <a:t>0.887484</a:t>
                      </a:r>
                      <a:endParaRPr lang="en-NL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0.903475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 dirty="0">
                          <a:effectLst/>
                        </a:rPr>
                        <a:t>0.982194</a:t>
                      </a:r>
                      <a:endParaRPr lang="en-NL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 dirty="0">
                          <a:effectLst/>
                        </a:rPr>
                        <a:t>0.87168</a:t>
                      </a:r>
                      <a:endParaRPr lang="en-NL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0.923644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0.90367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0.871681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0.887387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0.912343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0.872541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0.891998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0.889982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0.851155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0.870136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 dirty="0">
                          <a:effectLst/>
                        </a:rPr>
                        <a:t>0.00002</a:t>
                      </a:r>
                      <a:endParaRPr lang="en-NL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 dirty="0">
                          <a:effectLst/>
                        </a:rPr>
                        <a:t>0.001277</a:t>
                      </a:r>
                      <a:endParaRPr lang="en-NL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extLst>
                  <a:ext uri="{0D108BD9-81ED-4DB2-BD59-A6C34878D82A}">
                    <a16:rowId xmlns:a16="http://schemas.microsoft.com/office/drawing/2014/main" val="1438946864"/>
                  </a:ext>
                </a:extLst>
              </a:tr>
              <a:tr h="155097"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 dirty="0">
                          <a:effectLst/>
                        </a:rPr>
                        <a:t> </a:t>
                      </a:r>
                      <a:endParaRPr lang="en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 dirty="0">
                          <a:effectLst/>
                        </a:rPr>
                        <a:t> </a:t>
                      </a:r>
                      <a:endParaRPr lang="en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extLst>
                  <a:ext uri="{0D108BD9-81ED-4DB2-BD59-A6C34878D82A}">
                    <a16:rowId xmlns:a16="http://schemas.microsoft.com/office/drawing/2014/main" val="3843259444"/>
                  </a:ext>
                </a:extLst>
              </a:tr>
              <a:tr h="162852"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Precision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Recall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F1-Measure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Precision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Recall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F1-Measure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Precision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Recall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F1-Measure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Precision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Recall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F1-Measure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Precision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>
                          <a:effectLst/>
                        </a:rPr>
                        <a:t>Recall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F1-Measure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per model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effectLst/>
                        </a:rPr>
                        <a:t>per article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extLst>
                  <a:ext uri="{0D108BD9-81ED-4DB2-BD59-A6C34878D82A}">
                    <a16:rowId xmlns:a16="http://schemas.microsoft.com/office/drawing/2014/main" val="201417116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68630D5-6DF1-BBE5-059E-05304239AF2C}"/>
              </a:ext>
            </a:extLst>
          </p:cNvPr>
          <p:cNvSpPr txBox="1">
            <a:spLocks/>
          </p:cNvSpPr>
          <p:nvPr/>
        </p:nvSpPr>
        <p:spPr>
          <a:xfrm>
            <a:off x="838198" y="23542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Wiki user - Dataset</a:t>
            </a:r>
            <a:endParaRPr lang="LID4096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2F238E8-1EF4-B04D-8396-A791BEC58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31399"/>
              </p:ext>
            </p:extLst>
          </p:nvPr>
        </p:nvGraphicFramePr>
        <p:xfrm>
          <a:off x="838198" y="3429000"/>
          <a:ext cx="10515603" cy="938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526">
                  <a:extLst>
                    <a:ext uri="{9D8B030D-6E8A-4147-A177-3AD203B41FA5}">
                      <a16:colId xmlns:a16="http://schemas.microsoft.com/office/drawing/2014/main" val="3623270944"/>
                    </a:ext>
                  </a:extLst>
                </a:gridCol>
                <a:gridCol w="519576">
                  <a:extLst>
                    <a:ext uri="{9D8B030D-6E8A-4147-A177-3AD203B41FA5}">
                      <a16:colId xmlns:a16="http://schemas.microsoft.com/office/drawing/2014/main" val="3550304084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1024203422"/>
                    </a:ext>
                  </a:extLst>
                </a:gridCol>
                <a:gridCol w="682428">
                  <a:extLst>
                    <a:ext uri="{9D8B030D-6E8A-4147-A177-3AD203B41FA5}">
                      <a16:colId xmlns:a16="http://schemas.microsoft.com/office/drawing/2014/main" val="1233987327"/>
                    </a:ext>
                  </a:extLst>
                </a:gridCol>
                <a:gridCol w="519576">
                  <a:extLst>
                    <a:ext uri="{9D8B030D-6E8A-4147-A177-3AD203B41FA5}">
                      <a16:colId xmlns:a16="http://schemas.microsoft.com/office/drawing/2014/main" val="124314027"/>
                    </a:ext>
                  </a:extLst>
                </a:gridCol>
                <a:gridCol w="628144">
                  <a:extLst>
                    <a:ext uri="{9D8B030D-6E8A-4147-A177-3AD203B41FA5}">
                      <a16:colId xmlns:a16="http://schemas.microsoft.com/office/drawing/2014/main" val="59840602"/>
                    </a:ext>
                  </a:extLst>
                </a:gridCol>
                <a:gridCol w="651409">
                  <a:extLst>
                    <a:ext uri="{9D8B030D-6E8A-4147-A177-3AD203B41FA5}">
                      <a16:colId xmlns:a16="http://schemas.microsoft.com/office/drawing/2014/main" val="2857446550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2395773440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3169861476"/>
                    </a:ext>
                  </a:extLst>
                </a:gridCol>
                <a:gridCol w="651409">
                  <a:extLst>
                    <a:ext uri="{9D8B030D-6E8A-4147-A177-3AD203B41FA5}">
                      <a16:colId xmlns:a16="http://schemas.microsoft.com/office/drawing/2014/main" val="1391047655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616633894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865630053"/>
                    </a:ext>
                  </a:extLst>
                </a:gridCol>
                <a:gridCol w="651409">
                  <a:extLst>
                    <a:ext uri="{9D8B030D-6E8A-4147-A177-3AD203B41FA5}">
                      <a16:colId xmlns:a16="http://schemas.microsoft.com/office/drawing/2014/main" val="749349157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3223147908"/>
                    </a:ext>
                  </a:extLst>
                </a:gridCol>
                <a:gridCol w="496312">
                  <a:extLst>
                    <a:ext uri="{9D8B030D-6E8A-4147-A177-3AD203B41FA5}">
                      <a16:colId xmlns:a16="http://schemas.microsoft.com/office/drawing/2014/main" val="2620204367"/>
                    </a:ext>
                  </a:extLst>
                </a:gridCol>
                <a:gridCol w="651409">
                  <a:extLst>
                    <a:ext uri="{9D8B030D-6E8A-4147-A177-3AD203B41FA5}">
                      <a16:colId xmlns:a16="http://schemas.microsoft.com/office/drawing/2014/main" val="325727"/>
                    </a:ext>
                  </a:extLst>
                </a:gridCol>
                <a:gridCol w="612635">
                  <a:extLst>
                    <a:ext uri="{9D8B030D-6E8A-4147-A177-3AD203B41FA5}">
                      <a16:colId xmlns:a16="http://schemas.microsoft.com/office/drawing/2014/main" val="337874736"/>
                    </a:ext>
                  </a:extLst>
                </a:gridCol>
                <a:gridCol w="566105">
                  <a:extLst>
                    <a:ext uri="{9D8B030D-6E8A-4147-A177-3AD203B41FA5}">
                      <a16:colId xmlns:a16="http://schemas.microsoft.com/office/drawing/2014/main" val="644795580"/>
                    </a:ext>
                  </a:extLst>
                </a:gridCol>
              </a:tblGrid>
              <a:tr h="155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Algorithm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Acronyms in text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Expansions in text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Pairs in text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Dict Acronyms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Dict Pairs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Execution Times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7660"/>
                  </a:ext>
                </a:extLst>
              </a:tr>
              <a:tr h="155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Schwartz-Hearst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0.91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0.705426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0.79476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0.945055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0.666667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0.781818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0.86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0.666667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0.751092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0.904255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0.708333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0.794393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0.851064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0.666667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0.747664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0.000028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0.000465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extLst>
                  <a:ext uri="{0D108BD9-81ED-4DB2-BD59-A6C34878D82A}">
                    <a16:rowId xmlns:a16="http://schemas.microsoft.com/office/drawing/2014/main" val="419797572"/>
                  </a:ext>
                </a:extLst>
              </a:tr>
              <a:tr h="155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MADDOG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0.927835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0.697674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0.79646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0.955556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0.666667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0.785388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0.886598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0.666667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0.761062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0.922222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0.691667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0.790476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0.877778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0.658333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0.752381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0.190727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u="none" strike="noStrike">
                          <a:effectLst/>
                        </a:rPr>
                        <a:t>0.086684</a:t>
                      </a:r>
                      <a:endParaRPr lang="en-NL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extLst>
                  <a:ext uri="{0D108BD9-81ED-4DB2-BD59-A6C34878D82A}">
                    <a16:rowId xmlns:a16="http://schemas.microsoft.com/office/drawing/2014/main" val="3234199589"/>
                  </a:ext>
                </a:extLst>
              </a:tr>
              <a:tr h="155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Iliya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0.865169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0.596899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0.706422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0.987013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0.589147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0.737864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0.853933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0.589147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0.697248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0.86747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0.6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0.70936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0.84337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0.583333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0.689655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>
                          <a:effectLst/>
                        </a:rPr>
                        <a:t>0.000028</a:t>
                      </a:r>
                      <a:endParaRPr lang="en-NL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900" b="1" u="none" strike="noStrike" dirty="0">
                          <a:effectLst/>
                        </a:rPr>
                        <a:t>0.021245</a:t>
                      </a:r>
                      <a:endParaRPr lang="en-NL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extLst>
                  <a:ext uri="{0D108BD9-81ED-4DB2-BD59-A6C34878D82A}">
                    <a16:rowId xmlns:a16="http://schemas.microsoft.com/office/drawing/2014/main" val="893019818"/>
                  </a:ext>
                </a:extLst>
              </a:tr>
              <a:tr h="155097"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extLst>
                  <a:ext uri="{0D108BD9-81ED-4DB2-BD59-A6C34878D82A}">
                    <a16:rowId xmlns:a16="http://schemas.microsoft.com/office/drawing/2014/main" val="781921544"/>
                  </a:ext>
                </a:extLst>
              </a:tr>
              <a:tr h="162852"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u="none" strike="noStrike">
                          <a:effectLst/>
                        </a:rPr>
                        <a:t> </a:t>
                      </a:r>
                      <a:endParaRPr lang="en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Recall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F1-Measure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Recall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F1-Measure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Recall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F1-Measure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Recall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F1-Measure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Precision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Recall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F1-Measure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per model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per article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5" marR="7755" marT="7755" marB="0" anchor="b"/>
                </a:tc>
                <a:extLst>
                  <a:ext uri="{0D108BD9-81ED-4DB2-BD59-A6C34878D82A}">
                    <a16:rowId xmlns:a16="http://schemas.microsoft.com/office/drawing/2014/main" val="26374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8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Work on increasing the recal</a:t>
            </a:r>
            <a:r>
              <a:rPr lang="en-US" dirty="0">
                <a:latin typeface="-apple-system"/>
              </a:rPr>
              <a:t>l of the algorithm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Start working on the results and discussion section of the thesis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Another annotation session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Test the system with a sample of the user annotated Bulgarian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566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199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Thesis Meeting </vt:lpstr>
      <vt:lpstr>What I did last 2 weeks</vt:lpstr>
      <vt:lpstr>SDU AAAI AI - Dataset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 </dc:title>
  <dc:creator>iliya@site.nu</dc:creator>
  <cp:lastModifiedBy>iliya@site.nu</cp:lastModifiedBy>
  <cp:revision>8</cp:revision>
  <dcterms:created xsi:type="dcterms:W3CDTF">2022-05-09T13:36:36Z</dcterms:created>
  <dcterms:modified xsi:type="dcterms:W3CDTF">2022-06-22T08:15:25Z</dcterms:modified>
</cp:coreProperties>
</file>