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340" r:id="rId3"/>
    <p:sldId id="341" r:id="rId4"/>
    <p:sldId id="342" r:id="rId5"/>
    <p:sldId id="343" r:id="rId6"/>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14"/>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0311-C744-1A4B-ABE2-A1B9D2A802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E"/>
          </a:p>
        </p:txBody>
      </p:sp>
      <p:sp>
        <p:nvSpPr>
          <p:cNvPr id="3" name="Subtitle 2">
            <a:extLst>
              <a:ext uri="{FF2B5EF4-FFF2-40B4-BE49-F238E27FC236}">
                <a16:creationId xmlns:a16="http://schemas.microsoft.com/office/drawing/2014/main" id="{38375BE7-9917-034E-9F60-DBA8C5FEF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E"/>
          </a:p>
        </p:txBody>
      </p:sp>
      <p:sp>
        <p:nvSpPr>
          <p:cNvPr id="4" name="Date Placeholder 3">
            <a:extLst>
              <a:ext uri="{FF2B5EF4-FFF2-40B4-BE49-F238E27FC236}">
                <a16:creationId xmlns:a16="http://schemas.microsoft.com/office/drawing/2014/main" id="{533BC288-8050-0547-8A49-8C3262044FE2}"/>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5" name="Footer Placeholder 4">
            <a:extLst>
              <a:ext uri="{FF2B5EF4-FFF2-40B4-BE49-F238E27FC236}">
                <a16:creationId xmlns:a16="http://schemas.microsoft.com/office/drawing/2014/main" id="{22657B7A-AA18-A640-A33A-34DAAA4A71D7}"/>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FC090974-09DA-9E46-B21A-21BD8B811BAB}"/>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360110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3F0C-B7F0-5844-992D-5B35A447A2C8}"/>
              </a:ext>
            </a:extLst>
          </p:cNvPr>
          <p:cNvSpPr>
            <a:spLocks noGrp="1"/>
          </p:cNvSpPr>
          <p:nvPr>
            <p:ph type="title"/>
          </p:nvPr>
        </p:nvSpPr>
        <p:spPr/>
        <p:txBody>
          <a:bodyPr/>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5FD24D76-36DA-3643-87E4-88DDE783A8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C06F8CA6-25B8-344C-B079-ED373A55F023}"/>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5" name="Footer Placeholder 4">
            <a:extLst>
              <a:ext uri="{FF2B5EF4-FFF2-40B4-BE49-F238E27FC236}">
                <a16:creationId xmlns:a16="http://schemas.microsoft.com/office/drawing/2014/main" id="{7C91EFE4-7424-7E40-B796-4C3C8F81AD84}"/>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E1EE7509-6FDF-3744-8F1B-F57D45BC4281}"/>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313339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3355CB-CF22-BE4E-8F2D-0343565FF2D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A18AF8B1-BBDB-7A49-9540-9A25B3884F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9BD3633B-E751-C24F-BDDF-97AC7434EDBE}"/>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5" name="Footer Placeholder 4">
            <a:extLst>
              <a:ext uri="{FF2B5EF4-FFF2-40B4-BE49-F238E27FC236}">
                <a16:creationId xmlns:a16="http://schemas.microsoft.com/office/drawing/2014/main" id="{4CCAFE3A-E05A-824A-BFE7-F144923A539B}"/>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8A0E77E-0943-7F4F-B720-8D71570AB56F}"/>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163545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BFA7-1FE0-7740-8736-E3BD374E607D}"/>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10522F5C-B06C-A149-9661-BCB1F1C51B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3A41E958-517F-FE43-A9A8-DF4631B22D5C}"/>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5" name="Footer Placeholder 4">
            <a:extLst>
              <a:ext uri="{FF2B5EF4-FFF2-40B4-BE49-F238E27FC236}">
                <a16:creationId xmlns:a16="http://schemas.microsoft.com/office/drawing/2014/main" id="{31B16663-C13C-A849-851A-76AD66F44544}"/>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69737228-8C9A-DB45-969B-D80C19418F0A}"/>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104556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704D-D500-0945-B433-63BF33DBE3F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SE"/>
          </a:p>
        </p:txBody>
      </p:sp>
      <p:sp>
        <p:nvSpPr>
          <p:cNvPr id="3" name="Text Placeholder 2">
            <a:extLst>
              <a:ext uri="{FF2B5EF4-FFF2-40B4-BE49-F238E27FC236}">
                <a16:creationId xmlns:a16="http://schemas.microsoft.com/office/drawing/2014/main" id="{34441307-6D6E-F54F-B608-51B1C1869D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2A09C1-8689-6841-A987-0AEEE1D59860}"/>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5" name="Footer Placeholder 4">
            <a:extLst>
              <a:ext uri="{FF2B5EF4-FFF2-40B4-BE49-F238E27FC236}">
                <a16:creationId xmlns:a16="http://schemas.microsoft.com/office/drawing/2014/main" id="{E549F8D1-506A-E047-A4DB-11E6CF55F30F}"/>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FB93C46F-8333-6548-B284-94E4BCF16731}"/>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91584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6DD9-8BBD-4D4B-BD36-1B97F23A77F9}"/>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27DC2253-508F-FB4C-A28E-2F647B18BED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Content Placeholder 3">
            <a:extLst>
              <a:ext uri="{FF2B5EF4-FFF2-40B4-BE49-F238E27FC236}">
                <a16:creationId xmlns:a16="http://schemas.microsoft.com/office/drawing/2014/main" id="{7B8070B8-2BEC-8148-943A-CE58CA0EC7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Date Placeholder 4">
            <a:extLst>
              <a:ext uri="{FF2B5EF4-FFF2-40B4-BE49-F238E27FC236}">
                <a16:creationId xmlns:a16="http://schemas.microsoft.com/office/drawing/2014/main" id="{F5662FF1-69D0-874D-A07F-76A313E96428}"/>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6" name="Footer Placeholder 5">
            <a:extLst>
              <a:ext uri="{FF2B5EF4-FFF2-40B4-BE49-F238E27FC236}">
                <a16:creationId xmlns:a16="http://schemas.microsoft.com/office/drawing/2014/main" id="{625C57B8-26AC-0949-8D7E-245D34F5D26E}"/>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F0B33270-C33B-7343-8988-7D5ECF458857}"/>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34961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D071-689D-B748-8423-3E34BF44A341}"/>
              </a:ext>
            </a:extLst>
          </p:cNvPr>
          <p:cNvSpPr>
            <a:spLocks noGrp="1"/>
          </p:cNvSpPr>
          <p:nvPr>
            <p:ph type="title"/>
          </p:nvPr>
        </p:nvSpPr>
        <p:spPr>
          <a:xfrm>
            <a:off x="839788" y="365125"/>
            <a:ext cx="10515600" cy="1325563"/>
          </a:xfrm>
        </p:spPr>
        <p:txBody>
          <a:bodyPr/>
          <a:lstStyle/>
          <a:p>
            <a:r>
              <a:rPr lang="en-GB"/>
              <a:t>Click to edit Master title style</a:t>
            </a:r>
            <a:endParaRPr lang="en-SE"/>
          </a:p>
        </p:txBody>
      </p:sp>
      <p:sp>
        <p:nvSpPr>
          <p:cNvPr id="3" name="Text Placeholder 2">
            <a:extLst>
              <a:ext uri="{FF2B5EF4-FFF2-40B4-BE49-F238E27FC236}">
                <a16:creationId xmlns:a16="http://schemas.microsoft.com/office/drawing/2014/main" id="{9A44A967-760B-C44E-BE68-9FB1FD777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CD01333-8786-104A-8F7B-4A94335ECF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Text Placeholder 4">
            <a:extLst>
              <a:ext uri="{FF2B5EF4-FFF2-40B4-BE49-F238E27FC236}">
                <a16:creationId xmlns:a16="http://schemas.microsoft.com/office/drawing/2014/main" id="{EF0C3ED1-D1F3-B145-95EE-AD3FB6699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14A41A-DCA4-F441-845C-DD7C834E36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7" name="Date Placeholder 6">
            <a:extLst>
              <a:ext uri="{FF2B5EF4-FFF2-40B4-BE49-F238E27FC236}">
                <a16:creationId xmlns:a16="http://schemas.microsoft.com/office/drawing/2014/main" id="{A9DB491D-3BA6-5A48-96C2-4344D29703B7}"/>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8" name="Footer Placeholder 7">
            <a:extLst>
              <a:ext uri="{FF2B5EF4-FFF2-40B4-BE49-F238E27FC236}">
                <a16:creationId xmlns:a16="http://schemas.microsoft.com/office/drawing/2014/main" id="{9A9B0BBB-E812-C447-94ED-048D276002FD}"/>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E7E3CF48-E36B-3B4D-ADED-365915B21B14}"/>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150710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4D67-69B5-E948-96B0-642151CA86AA}"/>
              </a:ext>
            </a:extLst>
          </p:cNvPr>
          <p:cNvSpPr>
            <a:spLocks noGrp="1"/>
          </p:cNvSpPr>
          <p:nvPr>
            <p:ph type="title"/>
          </p:nvPr>
        </p:nvSpPr>
        <p:spPr/>
        <p:txBody>
          <a:bodyPr/>
          <a:lstStyle/>
          <a:p>
            <a:r>
              <a:rPr lang="en-GB"/>
              <a:t>Click to edit Master title style</a:t>
            </a:r>
            <a:endParaRPr lang="en-SE"/>
          </a:p>
        </p:txBody>
      </p:sp>
      <p:sp>
        <p:nvSpPr>
          <p:cNvPr id="3" name="Date Placeholder 2">
            <a:extLst>
              <a:ext uri="{FF2B5EF4-FFF2-40B4-BE49-F238E27FC236}">
                <a16:creationId xmlns:a16="http://schemas.microsoft.com/office/drawing/2014/main" id="{CAA73568-2A67-2943-87C4-F689F10F51B2}"/>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4" name="Footer Placeholder 3">
            <a:extLst>
              <a:ext uri="{FF2B5EF4-FFF2-40B4-BE49-F238E27FC236}">
                <a16:creationId xmlns:a16="http://schemas.microsoft.com/office/drawing/2014/main" id="{11E44C69-FDA7-F647-AB11-F7A2CC3D0314}"/>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CC8B98BD-9651-CB4B-9330-9AF6894693F3}"/>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20386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2F317D-A5AE-6F4F-9293-D848025E7365}"/>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3" name="Footer Placeholder 2">
            <a:extLst>
              <a:ext uri="{FF2B5EF4-FFF2-40B4-BE49-F238E27FC236}">
                <a16:creationId xmlns:a16="http://schemas.microsoft.com/office/drawing/2014/main" id="{B1B32FBD-E7E7-DF4E-9D00-9D78EB79D483}"/>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3354813D-D812-1745-9A32-4FE092DB26E6}"/>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15920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2BFF-F088-DE4C-A113-40F46300A1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Content Placeholder 2">
            <a:extLst>
              <a:ext uri="{FF2B5EF4-FFF2-40B4-BE49-F238E27FC236}">
                <a16:creationId xmlns:a16="http://schemas.microsoft.com/office/drawing/2014/main" id="{E5C72772-C2D8-7B46-823B-337384220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Text Placeholder 3">
            <a:extLst>
              <a:ext uri="{FF2B5EF4-FFF2-40B4-BE49-F238E27FC236}">
                <a16:creationId xmlns:a16="http://schemas.microsoft.com/office/drawing/2014/main" id="{AEC6424D-6789-1741-9AA5-22CB3167C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00C656-95F8-F643-B6C4-6B565E75BA53}"/>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6" name="Footer Placeholder 5">
            <a:extLst>
              <a:ext uri="{FF2B5EF4-FFF2-40B4-BE49-F238E27FC236}">
                <a16:creationId xmlns:a16="http://schemas.microsoft.com/office/drawing/2014/main" id="{9DB3E310-CCFB-6F46-8868-084FC4E443E7}"/>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E213EAFC-EB2A-AC43-972B-475368E0D72A}"/>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392244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E033-886A-6740-875B-887836741B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Picture Placeholder 2">
            <a:extLst>
              <a:ext uri="{FF2B5EF4-FFF2-40B4-BE49-F238E27FC236}">
                <a16:creationId xmlns:a16="http://schemas.microsoft.com/office/drawing/2014/main" id="{7BFE56C1-8CDE-A84E-BC82-18C439EAEF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6DBA7E68-1AE9-FC45-858F-84E076278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485C41-41BC-8449-BFE7-D372E12805F8}"/>
              </a:ext>
            </a:extLst>
          </p:cNvPr>
          <p:cNvSpPr>
            <a:spLocks noGrp="1"/>
          </p:cNvSpPr>
          <p:nvPr>
            <p:ph type="dt" sz="half" idx="10"/>
          </p:nvPr>
        </p:nvSpPr>
        <p:spPr/>
        <p:txBody>
          <a:bodyPr/>
          <a:lstStyle/>
          <a:p>
            <a:fld id="{080AB132-DD02-8746-8897-5EE0A7F597A7}" type="datetimeFigureOut">
              <a:rPr lang="en-SE" smtClean="0"/>
              <a:t>2021-08-21</a:t>
            </a:fld>
            <a:endParaRPr lang="en-SE"/>
          </a:p>
        </p:txBody>
      </p:sp>
      <p:sp>
        <p:nvSpPr>
          <p:cNvPr id="6" name="Footer Placeholder 5">
            <a:extLst>
              <a:ext uri="{FF2B5EF4-FFF2-40B4-BE49-F238E27FC236}">
                <a16:creationId xmlns:a16="http://schemas.microsoft.com/office/drawing/2014/main" id="{50CF0E78-2C9F-294C-ADD7-58DE06327FE7}"/>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3D246B10-3F82-DF44-9838-56A0C7B84F77}"/>
              </a:ext>
            </a:extLst>
          </p:cNvPr>
          <p:cNvSpPr>
            <a:spLocks noGrp="1"/>
          </p:cNvSpPr>
          <p:nvPr>
            <p:ph type="sldNum" sz="quarter" idx="12"/>
          </p:nvPr>
        </p:nvSpPr>
        <p:spPr/>
        <p:txBody>
          <a:bodyPr/>
          <a:lstStyle/>
          <a:p>
            <a:fld id="{5BFEA4E0-D7E4-FA49-92C0-4E09FF756E69}" type="slidenum">
              <a:rPr lang="en-SE" smtClean="0"/>
              <a:t>‹#›</a:t>
            </a:fld>
            <a:endParaRPr lang="en-SE"/>
          </a:p>
        </p:txBody>
      </p:sp>
    </p:spTree>
    <p:extLst>
      <p:ext uri="{BB962C8B-B14F-4D97-AF65-F5344CB8AC3E}">
        <p14:creationId xmlns:p14="http://schemas.microsoft.com/office/powerpoint/2010/main" val="250479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3E3DF-9D05-6046-A184-12694533B0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SE"/>
          </a:p>
        </p:txBody>
      </p:sp>
      <p:sp>
        <p:nvSpPr>
          <p:cNvPr id="3" name="Text Placeholder 2">
            <a:extLst>
              <a:ext uri="{FF2B5EF4-FFF2-40B4-BE49-F238E27FC236}">
                <a16:creationId xmlns:a16="http://schemas.microsoft.com/office/drawing/2014/main" id="{6CEDBD9D-18B2-2247-9A7C-04FE32BA5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B97EC263-92CE-BD46-ADB7-4296C8A62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AB132-DD02-8746-8897-5EE0A7F597A7}" type="datetimeFigureOut">
              <a:rPr lang="en-SE" smtClean="0"/>
              <a:t>2021-08-21</a:t>
            </a:fld>
            <a:endParaRPr lang="en-SE"/>
          </a:p>
        </p:txBody>
      </p:sp>
      <p:sp>
        <p:nvSpPr>
          <p:cNvPr id="5" name="Footer Placeholder 4">
            <a:extLst>
              <a:ext uri="{FF2B5EF4-FFF2-40B4-BE49-F238E27FC236}">
                <a16:creationId xmlns:a16="http://schemas.microsoft.com/office/drawing/2014/main" id="{F933D918-5906-6747-B264-1800C74F1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D65D4B70-D620-A149-8B5B-4A080BA25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EA4E0-D7E4-FA49-92C0-4E09FF756E69}" type="slidenum">
              <a:rPr lang="en-SE" smtClean="0"/>
              <a:t>‹#›</a:t>
            </a:fld>
            <a:endParaRPr lang="en-SE"/>
          </a:p>
        </p:txBody>
      </p:sp>
    </p:spTree>
    <p:extLst>
      <p:ext uri="{BB962C8B-B14F-4D97-AF65-F5344CB8AC3E}">
        <p14:creationId xmlns:p14="http://schemas.microsoft.com/office/powerpoint/2010/main" val="950715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sgiddy@gmail.com"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analisisdemedios.blogspot.com/2013/05/twitter-recopilara-informacion-personal.html"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harles Darwin - The Beagle voyage | Britannica">
            <a:extLst>
              <a:ext uri="{FF2B5EF4-FFF2-40B4-BE49-F238E27FC236}">
                <a16:creationId xmlns:a16="http://schemas.microsoft.com/office/drawing/2014/main" id="{9505DBA4-210B-014C-A6D3-69EA21BF9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2"/>
            <a:ext cx="12192000" cy="716298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4648044C-D23D-1841-AE40-D48B3D776B12}"/>
              </a:ext>
            </a:extLst>
          </p:cNvPr>
          <p:cNvGrpSpPr/>
          <p:nvPr/>
        </p:nvGrpSpPr>
        <p:grpSpPr>
          <a:xfrm>
            <a:off x="1861312" y="357361"/>
            <a:ext cx="6576646" cy="577528"/>
            <a:chOff x="672762" y="4097642"/>
            <a:chExt cx="3809206" cy="577528"/>
          </a:xfrm>
        </p:grpSpPr>
        <p:sp>
          <p:nvSpPr>
            <p:cNvPr id="7" name="TextBox 6">
              <a:extLst>
                <a:ext uri="{FF2B5EF4-FFF2-40B4-BE49-F238E27FC236}">
                  <a16:creationId xmlns:a16="http://schemas.microsoft.com/office/drawing/2014/main" id="{3C2A2AC7-DE75-F74D-867F-47CD513643A3}"/>
                </a:ext>
              </a:extLst>
            </p:cNvPr>
            <p:cNvSpPr txBox="1"/>
            <p:nvPr/>
          </p:nvSpPr>
          <p:spPr>
            <a:xfrm>
              <a:off x="672762" y="4097642"/>
              <a:ext cx="3809206" cy="461665"/>
            </a:xfrm>
            <a:prstGeom prst="rect">
              <a:avLst/>
            </a:prstGeom>
            <a:noFill/>
          </p:spPr>
          <p:txBody>
            <a:bodyPr wrap="square" rtlCol="0">
              <a:spAutoFit/>
            </a:bodyPr>
            <a:lstStyle/>
            <a:p>
              <a:r>
                <a:rPr lang="en-SE" sz="2400" b="1" dirty="0">
                  <a:latin typeface="Optima" panose="02000503060000020004" pitchFamily="2" charset="0"/>
                </a:rPr>
                <a:t>Python Tools for Oceanography (day 2)</a:t>
              </a:r>
            </a:p>
          </p:txBody>
        </p:sp>
        <p:cxnSp>
          <p:nvCxnSpPr>
            <p:cNvPr id="9" name="Straight Connector 8">
              <a:extLst>
                <a:ext uri="{FF2B5EF4-FFF2-40B4-BE49-F238E27FC236}">
                  <a16:creationId xmlns:a16="http://schemas.microsoft.com/office/drawing/2014/main" id="{8D00818D-5475-CE4B-8A8F-A74898919062}"/>
                </a:ext>
              </a:extLst>
            </p:cNvPr>
            <p:cNvCxnSpPr>
              <a:cxnSpLocks/>
            </p:cNvCxnSpPr>
            <p:nvPr/>
          </p:nvCxnSpPr>
          <p:spPr>
            <a:xfrm>
              <a:off x="672762" y="4675170"/>
              <a:ext cx="3622616" cy="0"/>
            </a:xfrm>
            <a:prstGeom prst="line">
              <a:avLst/>
            </a:prstGeom>
            <a:ln w="41275"/>
          </p:spPr>
          <p:style>
            <a:lnRef idx="2">
              <a:schemeClr val="dk1"/>
            </a:lnRef>
            <a:fillRef idx="0">
              <a:schemeClr val="dk1"/>
            </a:fillRef>
            <a:effectRef idx="1">
              <a:schemeClr val="dk1"/>
            </a:effectRef>
            <a:fontRef idx="minor">
              <a:schemeClr val="tx1"/>
            </a:fontRef>
          </p:style>
        </p:cxnSp>
      </p:grpSp>
      <p:sp>
        <p:nvSpPr>
          <p:cNvPr id="11" name="TextBox 10">
            <a:extLst>
              <a:ext uri="{FF2B5EF4-FFF2-40B4-BE49-F238E27FC236}">
                <a16:creationId xmlns:a16="http://schemas.microsoft.com/office/drawing/2014/main" id="{E24BD4F6-4A83-6346-8114-4F7600849AF5}"/>
              </a:ext>
            </a:extLst>
          </p:cNvPr>
          <p:cNvSpPr txBox="1"/>
          <p:nvPr/>
        </p:nvSpPr>
        <p:spPr>
          <a:xfrm>
            <a:off x="11645705" y="0"/>
            <a:ext cx="682752" cy="369332"/>
          </a:xfrm>
          <a:prstGeom prst="rect">
            <a:avLst/>
          </a:prstGeom>
          <a:noFill/>
        </p:spPr>
        <p:txBody>
          <a:bodyPr wrap="square" rtlCol="0">
            <a:spAutoFit/>
          </a:bodyPr>
          <a:lstStyle/>
          <a:p>
            <a:r>
              <a:rPr lang="en-SE" dirty="0">
                <a:solidFill>
                  <a:schemeClr val="bg1">
                    <a:lumMod val="65000"/>
                  </a:schemeClr>
                </a:solidFill>
              </a:rPr>
              <a:t>| 1</a:t>
            </a:r>
          </a:p>
        </p:txBody>
      </p:sp>
      <p:sp>
        <p:nvSpPr>
          <p:cNvPr id="13" name="TextBox 12">
            <a:extLst>
              <a:ext uri="{FF2B5EF4-FFF2-40B4-BE49-F238E27FC236}">
                <a16:creationId xmlns:a16="http://schemas.microsoft.com/office/drawing/2014/main" id="{59749965-04A5-D442-A5FD-4F33A2E4B0E2}"/>
              </a:ext>
            </a:extLst>
          </p:cNvPr>
          <p:cNvSpPr txBox="1"/>
          <p:nvPr/>
        </p:nvSpPr>
        <p:spPr>
          <a:xfrm>
            <a:off x="88004" y="6413260"/>
            <a:ext cx="2430370" cy="338554"/>
          </a:xfrm>
          <a:prstGeom prst="rect">
            <a:avLst/>
          </a:prstGeom>
          <a:noFill/>
        </p:spPr>
        <p:txBody>
          <a:bodyPr wrap="square" rtlCol="0">
            <a:spAutoFit/>
          </a:bodyPr>
          <a:lstStyle/>
          <a:p>
            <a:r>
              <a:rPr lang="en-SE" sz="1600" dirty="0">
                <a:solidFill>
                  <a:schemeClr val="bg1"/>
                </a:solidFill>
                <a:latin typeface="Optima" panose="02000503060000020004" pitchFamily="2" charset="0"/>
              </a:rPr>
              <a:t>Nasa Earth Observatory</a:t>
            </a:r>
          </a:p>
        </p:txBody>
      </p:sp>
      <p:sp>
        <p:nvSpPr>
          <p:cNvPr id="8" name="TextBox 7">
            <a:extLst>
              <a:ext uri="{FF2B5EF4-FFF2-40B4-BE49-F238E27FC236}">
                <a16:creationId xmlns:a16="http://schemas.microsoft.com/office/drawing/2014/main" id="{2596EBEC-F545-E446-9D2B-C1A34B447FB9}"/>
              </a:ext>
            </a:extLst>
          </p:cNvPr>
          <p:cNvSpPr txBox="1"/>
          <p:nvPr/>
        </p:nvSpPr>
        <p:spPr>
          <a:xfrm>
            <a:off x="88004" y="1409464"/>
            <a:ext cx="8523249" cy="2308324"/>
          </a:xfrm>
          <a:prstGeom prst="rect">
            <a:avLst/>
          </a:prstGeom>
          <a:noFill/>
        </p:spPr>
        <p:txBody>
          <a:bodyPr wrap="square" rtlCol="0">
            <a:spAutoFit/>
          </a:bodyPr>
          <a:lstStyle/>
          <a:p>
            <a:r>
              <a:rPr lang="en-SE" dirty="0">
                <a:solidFill>
                  <a:sysClr val="windowText" lastClr="000000"/>
                </a:solidFill>
                <a:latin typeface="Optima" panose="02000503060000020004" pitchFamily="2" charset="0"/>
              </a:rPr>
              <a:t>Isabelle Giddy</a:t>
            </a:r>
            <a:br>
              <a:rPr lang="en-SE" dirty="0">
                <a:solidFill>
                  <a:sysClr val="windowText" lastClr="000000"/>
                </a:solidFill>
                <a:latin typeface="Optima" panose="02000503060000020004" pitchFamily="2" charset="0"/>
              </a:rPr>
            </a:br>
            <a:r>
              <a:rPr lang="en-SE" dirty="0">
                <a:solidFill>
                  <a:sysClr val="windowText" lastClr="000000"/>
                </a:solidFill>
                <a:latin typeface="Optima" panose="02000503060000020004" pitchFamily="2" charset="0"/>
              </a:rPr>
              <a:t>University of Cape Town | University of Gothenburg | </a:t>
            </a:r>
          </a:p>
          <a:p>
            <a:r>
              <a:rPr lang="en-SE" dirty="0">
                <a:solidFill>
                  <a:sysClr val="windowText" lastClr="000000"/>
                </a:solidFill>
                <a:latin typeface="Optima" panose="02000503060000020004" pitchFamily="2" charset="0"/>
              </a:rPr>
              <a:t>SOCCO, CSIR</a:t>
            </a:r>
          </a:p>
          <a:p>
            <a:r>
              <a:rPr lang="en-SE" dirty="0">
                <a:solidFill>
                  <a:sysClr val="windowText" lastClr="000000"/>
                </a:solidFill>
                <a:latin typeface="Optima" panose="02000503060000020004" pitchFamily="2" charset="0"/>
                <a:hlinkClick r:id="rId3"/>
              </a:rPr>
              <a:t>isgiddy@gmail.com</a:t>
            </a:r>
            <a:endParaRPr lang="en-SE" dirty="0">
              <a:solidFill>
                <a:sysClr val="windowText" lastClr="000000"/>
              </a:solidFill>
              <a:latin typeface="Optima" panose="02000503060000020004" pitchFamily="2" charset="0"/>
            </a:endParaRPr>
          </a:p>
          <a:p>
            <a:r>
              <a:rPr lang="en-SE" dirty="0">
                <a:solidFill>
                  <a:sysClr val="windowText" lastClr="000000"/>
                </a:solidFill>
                <a:latin typeface="Optima" panose="02000503060000020004" pitchFamily="2" charset="0"/>
              </a:rPr>
              <a:t>    @isgiddy</a:t>
            </a:r>
          </a:p>
          <a:p>
            <a:endParaRPr lang="en-SE" dirty="0">
              <a:solidFill>
                <a:sysClr val="windowText" lastClr="000000"/>
              </a:solidFill>
              <a:latin typeface="Optima" panose="02000503060000020004" pitchFamily="2" charset="0"/>
            </a:endParaRPr>
          </a:p>
          <a:p>
            <a:r>
              <a:rPr lang="en-SE" dirty="0">
                <a:solidFill>
                  <a:sysClr val="windowText" lastClr="000000"/>
                </a:solidFill>
                <a:latin typeface="Optima" panose="02000503060000020004" pitchFamily="2" charset="0"/>
              </a:rPr>
              <a:t>Content adapted somewhat from</a:t>
            </a:r>
          </a:p>
          <a:p>
            <a:r>
              <a:rPr lang="en-SE" dirty="0">
                <a:solidFill>
                  <a:sysClr val="windowText" lastClr="000000"/>
                </a:solidFill>
                <a:latin typeface="Optima" panose="02000503060000020004" pitchFamily="2" charset="0"/>
              </a:rPr>
              <a:t>that of J.M. Lilly and R. Abernathy</a:t>
            </a:r>
          </a:p>
        </p:txBody>
      </p:sp>
      <p:pic>
        <p:nvPicPr>
          <p:cNvPr id="17" name="Picture 16" descr="Análisis de Medios: Twitter recopilará información ...">
            <a:extLst>
              <a:ext uri="{FF2B5EF4-FFF2-40B4-BE49-F238E27FC236}">
                <a16:creationId xmlns:a16="http://schemas.microsoft.com/office/drawing/2014/main" id="{A0C04602-03E4-2E40-8D50-963F26B1126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64988" y="2777136"/>
            <a:ext cx="244335" cy="198217"/>
          </a:xfrm>
          <a:prstGeom prst="rect">
            <a:avLst/>
          </a:prstGeom>
        </p:spPr>
      </p:pic>
      <p:pic>
        <p:nvPicPr>
          <p:cNvPr id="2" name="Picture 2">
            <a:extLst>
              <a:ext uri="{FF2B5EF4-FFF2-40B4-BE49-F238E27FC236}">
                <a16:creationId xmlns:a16="http://schemas.microsoft.com/office/drawing/2014/main" id="{0717FD25-EE64-BF4F-B0CD-3BEA7C396B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988" y="82128"/>
            <a:ext cx="1287001" cy="12870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4E08B25-0169-874F-87BA-57C7A9B2489B}"/>
              </a:ext>
            </a:extLst>
          </p:cNvPr>
          <p:cNvSpPr/>
          <p:nvPr/>
        </p:nvSpPr>
        <p:spPr>
          <a:xfrm>
            <a:off x="4663742" y="6673334"/>
            <a:ext cx="7323472" cy="369332"/>
          </a:xfrm>
          <a:prstGeom prst="rect">
            <a:avLst/>
          </a:prstGeom>
          <a:solidFill>
            <a:schemeClr val="tx1">
              <a:lumMod val="50000"/>
              <a:lumOff val="50000"/>
              <a:alpha val="62000"/>
            </a:schemeClr>
          </a:solidFill>
        </p:spPr>
        <p:txBody>
          <a:bodyPr wrap="square">
            <a:spAutoFit/>
          </a:bodyPr>
          <a:lstStyle/>
          <a:p>
            <a:r>
              <a:rPr lang="en-SE" dirty="0">
                <a:solidFill>
                  <a:schemeClr val="bg1"/>
                </a:solidFill>
              </a:rPr>
              <a:t>https://www.britannica.com/biography/Charles-Darwin/The-Beagle-voyage</a:t>
            </a:r>
          </a:p>
        </p:txBody>
      </p:sp>
    </p:spTree>
    <p:extLst>
      <p:ext uri="{BB962C8B-B14F-4D97-AF65-F5344CB8AC3E}">
        <p14:creationId xmlns:p14="http://schemas.microsoft.com/office/powerpoint/2010/main" val="185884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EE75FC-31AF-F440-A4BD-696BB09AE1BE}"/>
              </a:ext>
            </a:extLst>
          </p:cNvPr>
          <p:cNvSpPr txBox="1"/>
          <p:nvPr/>
        </p:nvSpPr>
        <p:spPr>
          <a:xfrm>
            <a:off x="11645705" y="0"/>
            <a:ext cx="682752" cy="369332"/>
          </a:xfrm>
          <a:prstGeom prst="rect">
            <a:avLst/>
          </a:prstGeom>
          <a:noFill/>
        </p:spPr>
        <p:txBody>
          <a:bodyPr wrap="square" rtlCol="0">
            <a:spAutoFit/>
          </a:bodyPr>
          <a:lstStyle/>
          <a:p>
            <a:r>
              <a:rPr lang="en-SE" dirty="0">
                <a:solidFill>
                  <a:schemeClr val="bg1">
                    <a:lumMod val="65000"/>
                  </a:schemeClr>
                </a:solidFill>
              </a:rPr>
              <a:t>| 2</a:t>
            </a:r>
          </a:p>
        </p:txBody>
      </p:sp>
      <p:sp>
        <p:nvSpPr>
          <p:cNvPr id="4" name="TextBox 3">
            <a:extLst>
              <a:ext uri="{FF2B5EF4-FFF2-40B4-BE49-F238E27FC236}">
                <a16:creationId xmlns:a16="http://schemas.microsoft.com/office/drawing/2014/main" id="{C8B8E81B-8939-6E4F-AA29-1C6CC82CC24C}"/>
              </a:ext>
            </a:extLst>
          </p:cNvPr>
          <p:cNvSpPr txBox="1"/>
          <p:nvPr/>
        </p:nvSpPr>
        <p:spPr>
          <a:xfrm>
            <a:off x="329676" y="998506"/>
            <a:ext cx="10571356" cy="9325630"/>
          </a:xfrm>
          <a:prstGeom prst="rect">
            <a:avLst/>
          </a:prstGeom>
          <a:noFill/>
        </p:spPr>
        <p:txBody>
          <a:bodyPr wrap="square" rtlCol="0">
            <a:spAutoFit/>
          </a:bodyPr>
          <a:lstStyle/>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16 August - Introduction, motivation, workflow/ using the terminal and git</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latin typeface="Optima" panose="02000503060000020004" pitchFamily="2" charset="0"/>
                <a:ea typeface="Helvetica Neue" panose="02000503000000020004" pitchFamily="2" charset="0"/>
                <a:cs typeface="Helvetica Neue" panose="02000503000000020004" pitchFamily="2" charset="0"/>
              </a:rPr>
              <a:t>23 August – Python fundamentals</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30 August – Numpy + Functions</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6 September – Matplotlib</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13 September - Pandas/ working with tabular data/ low level statistics</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20 September – Xarray for multidimensional data</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27 September - Making maps/ cartopy </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4 October – Summary / maybe brief intro to interactive plotting </a:t>
            </a: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pPr marL="457200" indent="-457200">
              <a:buAutoNum type="arabicParenR"/>
            </a:pPr>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a:t>
            </a:r>
          </a:p>
          <a:p>
            <a:endParaRPr lang="en-SE" sz="1600" dirty="0">
              <a:solidFill>
                <a:sysClr val="windowText" lastClr="000000"/>
              </a:solidFill>
              <a:latin typeface="Optima" panose="02000503060000020004" pitchFamily="2" charset="0"/>
            </a:endParaRPr>
          </a:p>
          <a:p>
            <a:endParaRPr lang="en-SE" sz="1600" dirty="0">
              <a:solidFill>
                <a:sysClr val="windowText" lastClr="000000"/>
              </a:solidFill>
              <a:latin typeface="Optima" panose="02000503060000020004" pitchFamily="2" charset="0"/>
            </a:endParaRPr>
          </a:p>
          <a:p>
            <a:endParaRPr lang="en-SE" sz="1600" dirty="0">
              <a:solidFill>
                <a:sysClr val="windowText" lastClr="000000"/>
              </a:solidFill>
              <a:latin typeface="Optima" panose="02000503060000020004" pitchFamily="2" charset="0"/>
            </a:endParaRPr>
          </a:p>
        </p:txBody>
      </p:sp>
      <p:grpSp>
        <p:nvGrpSpPr>
          <p:cNvPr id="5" name="Group 4">
            <a:extLst>
              <a:ext uri="{FF2B5EF4-FFF2-40B4-BE49-F238E27FC236}">
                <a16:creationId xmlns:a16="http://schemas.microsoft.com/office/drawing/2014/main" id="{B9E9F3BC-9A85-E74A-BED2-20B72AF9D7F9}"/>
              </a:ext>
            </a:extLst>
          </p:cNvPr>
          <p:cNvGrpSpPr/>
          <p:nvPr/>
        </p:nvGrpSpPr>
        <p:grpSpPr>
          <a:xfrm>
            <a:off x="329676" y="184666"/>
            <a:ext cx="6576646" cy="637752"/>
            <a:chOff x="579467" y="3747486"/>
            <a:chExt cx="3809206" cy="637752"/>
          </a:xfrm>
        </p:grpSpPr>
        <p:sp>
          <p:nvSpPr>
            <p:cNvPr id="6" name="TextBox 5">
              <a:extLst>
                <a:ext uri="{FF2B5EF4-FFF2-40B4-BE49-F238E27FC236}">
                  <a16:creationId xmlns:a16="http://schemas.microsoft.com/office/drawing/2014/main" id="{AC486C11-7F49-2947-A706-25905DDF6980}"/>
                </a:ext>
              </a:extLst>
            </p:cNvPr>
            <p:cNvSpPr txBox="1"/>
            <p:nvPr/>
          </p:nvSpPr>
          <p:spPr>
            <a:xfrm>
              <a:off x="579467" y="3747486"/>
              <a:ext cx="3809206" cy="461665"/>
            </a:xfrm>
            <a:prstGeom prst="rect">
              <a:avLst/>
            </a:prstGeom>
            <a:noFill/>
          </p:spPr>
          <p:txBody>
            <a:bodyPr wrap="square" rtlCol="0">
              <a:spAutoFit/>
            </a:bodyPr>
            <a:lstStyle/>
            <a:p>
              <a:r>
                <a:rPr lang="en-SE" sz="2400" b="1" dirty="0">
                  <a:latin typeface="Optima" panose="02000503060000020004" pitchFamily="2" charset="0"/>
                </a:rPr>
                <a:t>Outline</a:t>
              </a:r>
            </a:p>
          </p:txBody>
        </p:sp>
        <p:cxnSp>
          <p:nvCxnSpPr>
            <p:cNvPr id="7" name="Straight Connector 6">
              <a:extLst>
                <a:ext uri="{FF2B5EF4-FFF2-40B4-BE49-F238E27FC236}">
                  <a16:creationId xmlns:a16="http://schemas.microsoft.com/office/drawing/2014/main" id="{C465B8E7-6F59-FC45-ABB3-604501D4E8F7}"/>
                </a:ext>
              </a:extLst>
            </p:cNvPr>
            <p:cNvCxnSpPr>
              <a:cxnSpLocks/>
            </p:cNvCxnSpPr>
            <p:nvPr/>
          </p:nvCxnSpPr>
          <p:spPr>
            <a:xfrm>
              <a:off x="640412" y="4385238"/>
              <a:ext cx="3622616" cy="0"/>
            </a:xfrm>
            <a:prstGeom prst="line">
              <a:avLst/>
            </a:prstGeom>
            <a:ln w="412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436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EE75FC-31AF-F440-A4BD-696BB09AE1BE}"/>
              </a:ext>
            </a:extLst>
          </p:cNvPr>
          <p:cNvSpPr txBox="1"/>
          <p:nvPr/>
        </p:nvSpPr>
        <p:spPr>
          <a:xfrm>
            <a:off x="11645705" y="0"/>
            <a:ext cx="682752" cy="369332"/>
          </a:xfrm>
          <a:prstGeom prst="rect">
            <a:avLst/>
          </a:prstGeom>
          <a:noFill/>
        </p:spPr>
        <p:txBody>
          <a:bodyPr wrap="square" rtlCol="0">
            <a:spAutoFit/>
          </a:bodyPr>
          <a:lstStyle/>
          <a:p>
            <a:r>
              <a:rPr lang="en-SE" dirty="0">
                <a:solidFill>
                  <a:schemeClr val="bg1">
                    <a:lumMod val="65000"/>
                  </a:schemeClr>
                </a:solidFill>
              </a:rPr>
              <a:t>| 3</a:t>
            </a:r>
          </a:p>
        </p:txBody>
      </p:sp>
      <p:sp>
        <p:nvSpPr>
          <p:cNvPr id="4" name="TextBox 3">
            <a:extLst>
              <a:ext uri="{FF2B5EF4-FFF2-40B4-BE49-F238E27FC236}">
                <a16:creationId xmlns:a16="http://schemas.microsoft.com/office/drawing/2014/main" id="{C8B8E81B-8939-6E4F-AA29-1C6CC82CC24C}"/>
              </a:ext>
            </a:extLst>
          </p:cNvPr>
          <p:cNvSpPr txBox="1"/>
          <p:nvPr/>
        </p:nvSpPr>
        <p:spPr>
          <a:xfrm>
            <a:off x="329676" y="998506"/>
            <a:ext cx="10571356" cy="6001643"/>
          </a:xfrm>
          <a:prstGeom prst="rect">
            <a:avLst/>
          </a:prstGeom>
          <a:noFill/>
        </p:spPr>
        <p:txBody>
          <a:bodyPr wrap="square" rtlCol="0">
            <a:spAutoFit/>
          </a:bodyPr>
          <a:lstStyle/>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latin typeface="Optima" panose="02000503060000020004" pitchFamily="2" charset="0"/>
                <a:ea typeface="Helvetica Neue" panose="02000503000000020004" pitchFamily="2" charset="0"/>
                <a:cs typeface="Helvetica Neue" panose="02000503000000020004" pitchFamily="2" charset="0"/>
              </a:rPr>
              <a:t>23 August – Python fundamentals</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Review Git and github</a:t>
            </a:r>
          </a:p>
          <a:p>
            <a:r>
              <a:rPr lang="en-SE" sz="2400" dirty="0">
                <a:solidFill>
                  <a:schemeClr val="tx1">
                    <a:lumMod val="75000"/>
                    <a:lumOff val="25000"/>
                  </a:schemeClr>
                </a:solidFill>
                <a:latin typeface="Optima" panose="02000503060000020004" pitchFamily="2" charset="0"/>
              </a:rPr>
              <a:t>		- Questions and troubleshooting</a:t>
            </a: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Python fundamentals</a:t>
            </a:r>
          </a:p>
          <a:p>
            <a:pPr marL="457200" indent="-457200">
              <a:buAutoNum type="arabicParenR"/>
            </a:pPr>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a:t>
            </a:r>
          </a:p>
          <a:p>
            <a:endParaRPr lang="en-SE" sz="1600" dirty="0">
              <a:solidFill>
                <a:sysClr val="windowText" lastClr="000000"/>
              </a:solidFill>
              <a:latin typeface="Optima" panose="02000503060000020004" pitchFamily="2" charset="0"/>
            </a:endParaRPr>
          </a:p>
          <a:p>
            <a:endParaRPr lang="en-SE" sz="1600" dirty="0">
              <a:solidFill>
                <a:sysClr val="windowText" lastClr="000000"/>
              </a:solidFill>
              <a:latin typeface="Optima" panose="02000503060000020004" pitchFamily="2" charset="0"/>
            </a:endParaRPr>
          </a:p>
          <a:p>
            <a:endParaRPr lang="en-SE" sz="1600" dirty="0">
              <a:solidFill>
                <a:sysClr val="windowText" lastClr="000000"/>
              </a:solidFill>
              <a:latin typeface="Optima" panose="02000503060000020004" pitchFamily="2" charset="0"/>
            </a:endParaRPr>
          </a:p>
        </p:txBody>
      </p:sp>
      <p:grpSp>
        <p:nvGrpSpPr>
          <p:cNvPr id="5" name="Group 4">
            <a:extLst>
              <a:ext uri="{FF2B5EF4-FFF2-40B4-BE49-F238E27FC236}">
                <a16:creationId xmlns:a16="http://schemas.microsoft.com/office/drawing/2014/main" id="{B9E9F3BC-9A85-E74A-BED2-20B72AF9D7F9}"/>
              </a:ext>
            </a:extLst>
          </p:cNvPr>
          <p:cNvGrpSpPr/>
          <p:nvPr/>
        </p:nvGrpSpPr>
        <p:grpSpPr>
          <a:xfrm>
            <a:off x="329676" y="184666"/>
            <a:ext cx="6576646" cy="637752"/>
            <a:chOff x="579467" y="3747486"/>
            <a:chExt cx="3809206" cy="637752"/>
          </a:xfrm>
        </p:grpSpPr>
        <p:sp>
          <p:nvSpPr>
            <p:cNvPr id="6" name="TextBox 5">
              <a:extLst>
                <a:ext uri="{FF2B5EF4-FFF2-40B4-BE49-F238E27FC236}">
                  <a16:creationId xmlns:a16="http://schemas.microsoft.com/office/drawing/2014/main" id="{AC486C11-7F49-2947-A706-25905DDF6980}"/>
                </a:ext>
              </a:extLst>
            </p:cNvPr>
            <p:cNvSpPr txBox="1"/>
            <p:nvPr/>
          </p:nvSpPr>
          <p:spPr>
            <a:xfrm>
              <a:off x="579467" y="3747486"/>
              <a:ext cx="3809206" cy="461665"/>
            </a:xfrm>
            <a:prstGeom prst="rect">
              <a:avLst/>
            </a:prstGeom>
            <a:noFill/>
          </p:spPr>
          <p:txBody>
            <a:bodyPr wrap="square" rtlCol="0">
              <a:spAutoFit/>
            </a:bodyPr>
            <a:lstStyle/>
            <a:p>
              <a:r>
                <a:rPr lang="en-SE" sz="2400" b="1" dirty="0">
                  <a:latin typeface="Optima" panose="02000503060000020004" pitchFamily="2" charset="0"/>
                </a:rPr>
                <a:t>Outline</a:t>
              </a:r>
            </a:p>
          </p:txBody>
        </p:sp>
        <p:cxnSp>
          <p:nvCxnSpPr>
            <p:cNvPr id="7" name="Straight Connector 6">
              <a:extLst>
                <a:ext uri="{FF2B5EF4-FFF2-40B4-BE49-F238E27FC236}">
                  <a16:creationId xmlns:a16="http://schemas.microsoft.com/office/drawing/2014/main" id="{C465B8E7-6F59-FC45-ABB3-604501D4E8F7}"/>
                </a:ext>
              </a:extLst>
            </p:cNvPr>
            <p:cNvCxnSpPr>
              <a:cxnSpLocks/>
            </p:cNvCxnSpPr>
            <p:nvPr/>
          </p:nvCxnSpPr>
          <p:spPr>
            <a:xfrm>
              <a:off x="640412" y="4385238"/>
              <a:ext cx="3622616" cy="0"/>
            </a:xfrm>
            <a:prstGeom prst="line">
              <a:avLst/>
            </a:prstGeom>
            <a:ln w="41275"/>
          </p:spPr>
          <p:style>
            <a:lnRef idx="2">
              <a:schemeClr val="dk1"/>
            </a:lnRef>
            <a:fillRef idx="0">
              <a:schemeClr val="dk1"/>
            </a:fillRef>
            <a:effectRef idx="1">
              <a:schemeClr val="dk1"/>
            </a:effectRef>
            <a:fontRef idx="minor">
              <a:schemeClr val="tx1"/>
            </a:fontRef>
          </p:style>
        </p:cxnSp>
      </p:grpSp>
      <p:pic>
        <p:nvPicPr>
          <p:cNvPr id="8" name="Picture 6" descr="GitHub logo and symbol, meaning, history, PNG">
            <a:extLst>
              <a:ext uri="{FF2B5EF4-FFF2-40B4-BE49-F238E27FC236}">
                <a16:creationId xmlns:a16="http://schemas.microsoft.com/office/drawing/2014/main" id="{674191D2-F054-8644-BA09-43EBDC2A6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83" y="2476543"/>
            <a:ext cx="1289317" cy="7252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F54EBE2-EFC9-B947-8C3D-BBAC4ED4E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09" y="4018836"/>
            <a:ext cx="883613" cy="88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2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EE75FC-31AF-F440-A4BD-696BB09AE1BE}"/>
              </a:ext>
            </a:extLst>
          </p:cNvPr>
          <p:cNvSpPr txBox="1"/>
          <p:nvPr/>
        </p:nvSpPr>
        <p:spPr>
          <a:xfrm>
            <a:off x="11645705" y="0"/>
            <a:ext cx="682752" cy="369332"/>
          </a:xfrm>
          <a:prstGeom prst="rect">
            <a:avLst/>
          </a:prstGeom>
          <a:noFill/>
        </p:spPr>
        <p:txBody>
          <a:bodyPr wrap="square" rtlCol="0">
            <a:spAutoFit/>
          </a:bodyPr>
          <a:lstStyle/>
          <a:p>
            <a:r>
              <a:rPr lang="en-SE" dirty="0">
                <a:solidFill>
                  <a:schemeClr val="bg1">
                    <a:lumMod val="65000"/>
                  </a:schemeClr>
                </a:solidFill>
              </a:rPr>
              <a:t>| 3</a:t>
            </a:r>
          </a:p>
        </p:txBody>
      </p:sp>
      <p:sp>
        <p:nvSpPr>
          <p:cNvPr id="4" name="TextBox 3">
            <a:extLst>
              <a:ext uri="{FF2B5EF4-FFF2-40B4-BE49-F238E27FC236}">
                <a16:creationId xmlns:a16="http://schemas.microsoft.com/office/drawing/2014/main" id="{C8B8E81B-8939-6E4F-AA29-1C6CC82CC24C}"/>
              </a:ext>
            </a:extLst>
          </p:cNvPr>
          <p:cNvSpPr txBox="1"/>
          <p:nvPr/>
        </p:nvSpPr>
        <p:spPr>
          <a:xfrm>
            <a:off x="329676" y="998506"/>
            <a:ext cx="10571356" cy="8217634"/>
          </a:xfrm>
          <a:prstGeom prst="rect">
            <a:avLst/>
          </a:prstGeom>
          <a:noFill/>
        </p:spPr>
        <p:txBody>
          <a:bodyPr wrap="square" rtlCol="0">
            <a:spAutoFit/>
          </a:bodyPr>
          <a:lstStyle/>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I have made the intro-to-git much more explicit, hopefully everyone can follow. We can work through common and specific issues today </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Fundamentally, git is a version control tool, github is a provider (also others eg bitbucket)</a:t>
            </a: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GB"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rPr>
              <a:t>We are only just dipping into the basic functionalities. git is designed like a tree, with branches. We will mostly use the main branch. Other branches are usually used when collaborating or working on larger projects. We won’t touch on this in the course. But just so you know. </a:t>
            </a:r>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a:t>
            </a: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a:t>
            </a:r>
          </a:p>
          <a:p>
            <a:pPr marL="457200" indent="-457200">
              <a:buAutoNum type="arabicParenR"/>
            </a:pPr>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a:t>
            </a:r>
          </a:p>
          <a:p>
            <a:endParaRPr lang="en-SE" sz="1600" dirty="0">
              <a:solidFill>
                <a:sysClr val="windowText" lastClr="000000"/>
              </a:solidFill>
              <a:latin typeface="Optima" panose="02000503060000020004" pitchFamily="2" charset="0"/>
            </a:endParaRPr>
          </a:p>
          <a:p>
            <a:endParaRPr lang="en-SE" sz="1600" dirty="0">
              <a:solidFill>
                <a:sysClr val="windowText" lastClr="000000"/>
              </a:solidFill>
              <a:latin typeface="Optima" panose="02000503060000020004" pitchFamily="2" charset="0"/>
            </a:endParaRPr>
          </a:p>
          <a:p>
            <a:endParaRPr lang="en-SE" sz="1600" dirty="0">
              <a:solidFill>
                <a:sysClr val="windowText" lastClr="000000"/>
              </a:solidFill>
              <a:latin typeface="Optima" panose="02000503060000020004" pitchFamily="2" charset="0"/>
            </a:endParaRPr>
          </a:p>
        </p:txBody>
      </p:sp>
      <p:grpSp>
        <p:nvGrpSpPr>
          <p:cNvPr id="5" name="Group 4">
            <a:extLst>
              <a:ext uri="{FF2B5EF4-FFF2-40B4-BE49-F238E27FC236}">
                <a16:creationId xmlns:a16="http://schemas.microsoft.com/office/drawing/2014/main" id="{B9E9F3BC-9A85-E74A-BED2-20B72AF9D7F9}"/>
              </a:ext>
            </a:extLst>
          </p:cNvPr>
          <p:cNvGrpSpPr/>
          <p:nvPr/>
        </p:nvGrpSpPr>
        <p:grpSpPr>
          <a:xfrm>
            <a:off x="329676" y="538996"/>
            <a:ext cx="6576646" cy="637752"/>
            <a:chOff x="579467" y="3747486"/>
            <a:chExt cx="3809206" cy="637752"/>
          </a:xfrm>
        </p:grpSpPr>
        <p:sp>
          <p:nvSpPr>
            <p:cNvPr id="6" name="TextBox 5">
              <a:extLst>
                <a:ext uri="{FF2B5EF4-FFF2-40B4-BE49-F238E27FC236}">
                  <a16:creationId xmlns:a16="http://schemas.microsoft.com/office/drawing/2014/main" id="{AC486C11-7F49-2947-A706-25905DDF6980}"/>
                </a:ext>
              </a:extLst>
            </p:cNvPr>
            <p:cNvSpPr txBox="1"/>
            <p:nvPr/>
          </p:nvSpPr>
          <p:spPr>
            <a:xfrm>
              <a:off x="579467" y="3747486"/>
              <a:ext cx="3809206" cy="461665"/>
            </a:xfrm>
            <a:prstGeom prst="rect">
              <a:avLst/>
            </a:prstGeom>
            <a:noFill/>
          </p:spPr>
          <p:txBody>
            <a:bodyPr wrap="square" rtlCol="0">
              <a:spAutoFit/>
            </a:bodyPr>
            <a:lstStyle/>
            <a:p>
              <a:r>
                <a:rPr lang="en-SE" sz="2400" b="1" dirty="0">
                  <a:latin typeface="Optima" panose="02000503060000020004" pitchFamily="2" charset="0"/>
                </a:rPr>
                <a:t>Git and github </a:t>
              </a:r>
            </a:p>
          </p:txBody>
        </p:sp>
        <p:cxnSp>
          <p:nvCxnSpPr>
            <p:cNvPr id="7" name="Straight Connector 6">
              <a:extLst>
                <a:ext uri="{FF2B5EF4-FFF2-40B4-BE49-F238E27FC236}">
                  <a16:creationId xmlns:a16="http://schemas.microsoft.com/office/drawing/2014/main" id="{C465B8E7-6F59-FC45-ABB3-604501D4E8F7}"/>
                </a:ext>
              </a:extLst>
            </p:cNvPr>
            <p:cNvCxnSpPr>
              <a:cxnSpLocks/>
            </p:cNvCxnSpPr>
            <p:nvPr/>
          </p:nvCxnSpPr>
          <p:spPr>
            <a:xfrm>
              <a:off x="640412" y="4385238"/>
              <a:ext cx="3622616" cy="0"/>
            </a:xfrm>
            <a:prstGeom prst="line">
              <a:avLst/>
            </a:prstGeom>
            <a:ln w="41275"/>
          </p:spPr>
          <p:style>
            <a:lnRef idx="2">
              <a:schemeClr val="dk1"/>
            </a:lnRef>
            <a:fillRef idx="0">
              <a:schemeClr val="dk1"/>
            </a:fillRef>
            <a:effectRef idx="1">
              <a:schemeClr val="dk1"/>
            </a:effectRef>
            <a:fontRef idx="minor">
              <a:schemeClr val="tx1"/>
            </a:fontRef>
          </p:style>
        </p:cxnSp>
      </p:grpSp>
      <p:pic>
        <p:nvPicPr>
          <p:cNvPr id="10" name="Picture 6" descr="GitHub logo and symbol, meaning, history, PNG">
            <a:extLst>
              <a:ext uri="{FF2B5EF4-FFF2-40B4-BE49-F238E27FC236}">
                <a16:creationId xmlns:a16="http://schemas.microsoft.com/office/drawing/2014/main" id="{090F18FE-1EAA-FD40-A298-D0B1A7636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563" y="273265"/>
            <a:ext cx="1289317" cy="7252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t Branches: List, Create, Switch to, Merge, Push, &amp;amp; Delete">
            <a:extLst>
              <a:ext uri="{FF2B5EF4-FFF2-40B4-BE49-F238E27FC236}">
                <a16:creationId xmlns:a16="http://schemas.microsoft.com/office/drawing/2014/main" id="{66A9536A-50F1-6D4F-A3D6-C820F0593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396" y="204501"/>
            <a:ext cx="2731770" cy="139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9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EE75FC-31AF-F440-A4BD-696BB09AE1BE}"/>
              </a:ext>
            </a:extLst>
          </p:cNvPr>
          <p:cNvSpPr txBox="1"/>
          <p:nvPr/>
        </p:nvSpPr>
        <p:spPr>
          <a:xfrm>
            <a:off x="11645705" y="0"/>
            <a:ext cx="682752" cy="369332"/>
          </a:xfrm>
          <a:prstGeom prst="rect">
            <a:avLst/>
          </a:prstGeom>
          <a:noFill/>
        </p:spPr>
        <p:txBody>
          <a:bodyPr wrap="square" rtlCol="0">
            <a:spAutoFit/>
          </a:bodyPr>
          <a:lstStyle/>
          <a:p>
            <a:r>
              <a:rPr lang="en-SE" dirty="0">
                <a:solidFill>
                  <a:schemeClr val="bg1">
                    <a:lumMod val="65000"/>
                  </a:schemeClr>
                </a:solidFill>
              </a:rPr>
              <a:t>| 4</a:t>
            </a:r>
          </a:p>
        </p:txBody>
      </p:sp>
      <p:sp>
        <p:nvSpPr>
          <p:cNvPr id="4" name="TextBox 3">
            <a:extLst>
              <a:ext uri="{FF2B5EF4-FFF2-40B4-BE49-F238E27FC236}">
                <a16:creationId xmlns:a16="http://schemas.microsoft.com/office/drawing/2014/main" id="{C8B8E81B-8939-6E4F-AA29-1C6CC82CC24C}"/>
              </a:ext>
            </a:extLst>
          </p:cNvPr>
          <p:cNvSpPr txBox="1"/>
          <p:nvPr/>
        </p:nvSpPr>
        <p:spPr>
          <a:xfrm>
            <a:off x="329676" y="998506"/>
            <a:ext cx="10571356" cy="6370975"/>
          </a:xfrm>
          <a:prstGeom prst="rect">
            <a:avLst/>
          </a:prstGeom>
          <a:noFill/>
        </p:spPr>
        <p:txBody>
          <a:bodyPr wrap="square" rtlCol="0">
            <a:spAutoFit/>
          </a:bodyPr>
          <a:lstStyle/>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endParaRPr lang="en-SE" sz="2400" dirty="0">
              <a:solidFill>
                <a:schemeClr val="tx1">
                  <a:lumMod val="50000"/>
                  <a:lumOff val="50000"/>
                </a:schemeClr>
              </a:solidFill>
              <a:latin typeface="Optima" panose="02000503060000020004" pitchFamily="2" charset="0"/>
              <a:ea typeface="Helvetica Neue" panose="02000503000000020004" pitchFamily="2" charset="0"/>
              <a:cs typeface="Helvetica Neue" panose="02000503000000020004" pitchFamily="2" charset="0"/>
            </a:endParaRPr>
          </a:p>
          <a:p>
            <a:r>
              <a:rPr lang="en-SE" sz="2400" dirty="0">
                <a:solidFill>
                  <a:schemeClr val="tx1">
                    <a:lumMod val="75000"/>
                    <a:lumOff val="25000"/>
                  </a:schemeClr>
                </a:solidFill>
                <a:latin typeface="Optima" panose="02000503060000020004" pitchFamily="2" charset="0"/>
              </a:rPr>
              <a:t>Python is object orientated. It thinks a little like us. We see tables, chairs, computers and do things with them. Similarly, python functions are grouped as objects. (other languages may use features/ networks).</a:t>
            </a: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a:t>
            </a:r>
          </a:p>
          <a:p>
            <a:pPr marL="457200" indent="-457200">
              <a:buAutoNum type="arabicParenR"/>
            </a:pPr>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endParaRPr lang="en-SE" sz="2400" dirty="0">
              <a:solidFill>
                <a:schemeClr val="tx1">
                  <a:lumMod val="75000"/>
                  <a:lumOff val="25000"/>
                </a:schemeClr>
              </a:solidFill>
              <a:latin typeface="Optima" panose="02000503060000020004" pitchFamily="2" charset="0"/>
            </a:endParaRPr>
          </a:p>
          <a:p>
            <a:r>
              <a:rPr lang="en-SE" sz="2400" dirty="0">
                <a:solidFill>
                  <a:schemeClr val="tx1">
                    <a:lumMod val="75000"/>
                    <a:lumOff val="25000"/>
                  </a:schemeClr>
                </a:solidFill>
                <a:latin typeface="Optima" panose="02000503060000020004" pitchFamily="2" charset="0"/>
              </a:rPr>
              <a:t> </a:t>
            </a:r>
          </a:p>
          <a:p>
            <a:endParaRPr lang="en-SE" sz="1600" dirty="0">
              <a:solidFill>
                <a:sysClr val="windowText" lastClr="000000"/>
              </a:solidFill>
              <a:latin typeface="Optima" panose="02000503060000020004" pitchFamily="2" charset="0"/>
            </a:endParaRPr>
          </a:p>
          <a:p>
            <a:endParaRPr lang="en-SE" sz="1600" dirty="0">
              <a:solidFill>
                <a:sysClr val="windowText" lastClr="000000"/>
              </a:solidFill>
              <a:latin typeface="Optima" panose="02000503060000020004" pitchFamily="2" charset="0"/>
            </a:endParaRPr>
          </a:p>
          <a:p>
            <a:endParaRPr lang="en-SE" sz="1600" dirty="0">
              <a:solidFill>
                <a:sysClr val="windowText" lastClr="000000"/>
              </a:solidFill>
              <a:latin typeface="Optima" panose="02000503060000020004" pitchFamily="2" charset="0"/>
            </a:endParaRPr>
          </a:p>
        </p:txBody>
      </p:sp>
      <p:grpSp>
        <p:nvGrpSpPr>
          <p:cNvPr id="5" name="Group 4">
            <a:extLst>
              <a:ext uri="{FF2B5EF4-FFF2-40B4-BE49-F238E27FC236}">
                <a16:creationId xmlns:a16="http://schemas.microsoft.com/office/drawing/2014/main" id="{B9E9F3BC-9A85-E74A-BED2-20B72AF9D7F9}"/>
              </a:ext>
            </a:extLst>
          </p:cNvPr>
          <p:cNvGrpSpPr/>
          <p:nvPr/>
        </p:nvGrpSpPr>
        <p:grpSpPr>
          <a:xfrm>
            <a:off x="329676" y="538996"/>
            <a:ext cx="6576646" cy="637752"/>
            <a:chOff x="579467" y="3747486"/>
            <a:chExt cx="3809206" cy="637752"/>
          </a:xfrm>
        </p:grpSpPr>
        <p:sp>
          <p:nvSpPr>
            <p:cNvPr id="6" name="TextBox 5">
              <a:extLst>
                <a:ext uri="{FF2B5EF4-FFF2-40B4-BE49-F238E27FC236}">
                  <a16:creationId xmlns:a16="http://schemas.microsoft.com/office/drawing/2014/main" id="{AC486C11-7F49-2947-A706-25905DDF6980}"/>
                </a:ext>
              </a:extLst>
            </p:cNvPr>
            <p:cNvSpPr txBox="1"/>
            <p:nvPr/>
          </p:nvSpPr>
          <p:spPr>
            <a:xfrm>
              <a:off x="579467" y="3747486"/>
              <a:ext cx="3809206" cy="461665"/>
            </a:xfrm>
            <a:prstGeom prst="rect">
              <a:avLst/>
            </a:prstGeom>
            <a:noFill/>
          </p:spPr>
          <p:txBody>
            <a:bodyPr wrap="square" rtlCol="0">
              <a:spAutoFit/>
            </a:bodyPr>
            <a:lstStyle/>
            <a:p>
              <a:r>
                <a:rPr lang="en-SE" sz="2400" b="1" dirty="0">
                  <a:latin typeface="Optima" panose="02000503060000020004" pitchFamily="2" charset="0"/>
                </a:rPr>
                <a:t>Python fundamentals</a:t>
              </a:r>
            </a:p>
          </p:txBody>
        </p:sp>
        <p:cxnSp>
          <p:nvCxnSpPr>
            <p:cNvPr id="7" name="Straight Connector 6">
              <a:extLst>
                <a:ext uri="{FF2B5EF4-FFF2-40B4-BE49-F238E27FC236}">
                  <a16:creationId xmlns:a16="http://schemas.microsoft.com/office/drawing/2014/main" id="{C465B8E7-6F59-FC45-ABB3-604501D4E8F7}"/>
                </a:ext>
              </a:extLst>
            </p:cNvPr>
            <p:cNvCxnSpPr>
              <a:cxnSpLocks/>
            </p:cNvCxnSpPr>
            <p:nvPr/>
          </p:nvCxnSpPr>
          <p:spPr>
            <a:xfrm>
              <a:off x="640412" y="4385238"/>
              <a:ext cx="3622616" cy="0"/>
            </a:xfrm>
            <a:prstGeom prst="line">
              <a:avLst/>
            </a:prstGeom>
            <a:ln w="41275"/>
          </p:spPr>
          <p:style>
            <a:lnRef idx="2">
              <a:schemeClr val="dk1"/>
            </a:lnRef>
            <a:fillRef idx="0">
              <a:schemeClr val="dk1"/>
            </a:fillRef>
            <a:effectRef idx="1">
              <a:schemeClr val="dk1"/>
            </a:effectRef>
            <a:fontRef idx="minor">
              <a:schemeClr val="tx1"/>
            </a:fontRef>
          </p:style>
        </p:cxnSp>
      </p:grpSp>
      <p:pic>
        <p:nvPicPr>
          <p:cNvPr id="9" name="Picture 2">
            <a:extLst>
              <a:ext uri="{FF2B5EF4-FFF2-40B4-BE49-F238E27FC236}">
                <a16:creationId xmlns:a16="http://schemas.microsoft.com/office/drawing/2014/main" id="{1224D973-E96D-E24A-90B5-30A4E5DD6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129" y="205091"/>
            <a:ext cx="883613" cy="88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375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318</Words>
  <Application>Microsoft Macintosh PowerPoint</Application>
  <PresentationFormat>Widescreen</PresentationFormat>
  <Paragraphs>88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Optima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2021-08-21T05:13:33Z</dcterms:created>
  <dcterms:modified xsi:type="dcterms:W3CDTF">2021-08-21T11:39:07Z</dcterms:modified>
</cp:coreProperties>
</file>