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62" r:id="rId6"/>
    <p:sldId id="263" r:id="rId7"/>
    <p:sldId id="265" r:id="rId8"/>
    <p:sldId id="264" r:id="rId9"/>
    <p:sldId id="271" r:id="rId10"/>
    <p:sldId id="258" r:id="rId11"/>
    <p:sldId id="259" r:id="rId12"/>
    <p:sldId id="266" r:id="rId13"/>
    <p:sldId id="260" r:id="rId14"/>
    <p:sldId id="26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6302-C14C-42D4-B04A-8B7C1C05C18A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D474-5C86-4DA5-A94A-74D911ACAA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674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6302-C14C-42D4-B04A-8B7C1C05C18A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D474-5C86-4DA5-A94A-74D911ACAA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1821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6302-C14C-42D4-B04A-8B7C1C05C18A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D474-5C86-4DA5-A94A-74D911ACAAFA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228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6302-C14C-42D4-B04A-8B7C1C05C18A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D474-5C86-4DA5-A94A-74D911ACAA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965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6302-C14C-42D4-B04A-8B7C1C05C18A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D474-5C86-4DA5-A94A-74D911ACAAFA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767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6302-C14C-42D4-B04A-8B7C1C05C18A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D474-5C86-4DA5-A94A-74D911ACAA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5411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6302-C14C-42D4-B04A-8B7C1C05C18A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D474-5C86-4DA5-A94A-74D911ACAA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1064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6302-C14C-42D4-B04A-8B7C1C05C18A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D474-5C86-4DA5-A94A-74D911ACAA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0808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6302-C14C-42D4-B04A-8B7C1C05C18A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D474-5C86-4DA5-A94A-74D911ACAA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9741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6302-C14C-42D4-B04A-8B7C1C05C18A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D474-5C86-4DA5-A94A-74D911ACAA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2671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6302-C14C-42D4-B04A-8B7C1C05C18A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D474-5C86-4DA5-A94A-74D911ACAA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841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6302-C14C-42D4-B04A-8B7C1C05C18A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D474-5C86-4DA5-A94A-74D911ACAA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365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6302-C14C-42D4-B04A-8B7C1C05C18A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D474-5C86-4DA5-A94A-74D911ACAA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5144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6302-C14C-42D4-B04A-8B7C1C05C18A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D474-5C86-4DA5-A94A-74D911ACAA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844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6302-C14C-42D4-B04A-8B7C1C05C18A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D474-5C86-4DA5-A94A-74D911ACAA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8439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6302-C14C-42D4-B04A-8B7C1C05C18A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D474-5C86-4DA5-A94A-74D911ACAA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59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6302-C14C-42D4-B04A-8B7C1C05C18A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A9D474-5C86-4DA5-A94A-74D911ACAA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463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CC29F-52E1-4E95-A9A4-E5DD44D6E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156033"/>
            <a:ext cx="9144000" cy="2387600"/>
          </a:xfrm>
        </p:spPr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Diseño conceptual de una base de datos</a:t>
            </a:r>
            <a:endParaRPr lang="es-MX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292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A9D213-67EF-4BBA-A379-67D28F04F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39" y="160377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ES" sz="2800" dirty="0"/>
              <a:t>El modelo es una representación de la realidad que conserva sólo los detalles relevantes. Para modelar una base de datos se requiere de: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b="1" dirty="0"/>
              <a:t>Modelo conceptual</a:t>
            </a:r>
          </a:p>
          <a:p>
            <a:r>
              <a:rPr lang="es-ES" sz="2800" b="1" dirty="0"/>
              <a:t>Modelo lógico</a:t>
            </a:r>
          </a:p>
          <a:p>
            <a:r>
              <a:rPr lang="es-ES" sz="2800" b="1" dirty="0"/>
              <a:t>Modelo físico. </a:t>
            </a:r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BE90648-5F18-4163-B2F2-1B7B1A3E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Modelado de base de datos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5661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F5FC1-7EC2-4FA5-A8F4-4F78DDEA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conceptual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3EEC25-36FC-4B96-9CD8-F6D65645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4385"/>
            <a:ext cx="8596668" cy="3880773"/>
          </a:xfrm>
        </p:spPr>
        <p:txBody>
          <a:bodyPr>
            <a:normAutofit/>
          </a:bodyPr>
          <a:lstStyle/>
          <a:p>
            <a:r>
              <a:rPr lang="es-ES" sz="2800" dirty="0"/>
              <a:t>Modelo entidad-relación: propuesto por Peter Chen en 1976.</a:t>
            </a:r>
          </a:p>
          <a:p>
            <a:pPr marL="0" indent="0">
              <a:buNone/>
            </a:pPr>
            <a:endParaRPr lang="es-ES" sz="2800" dirty="0"/>
          </a:p>
          <a:p>
            <a:pPr marL="514350" indent="-514350" algn="just">
              <a:buFont typeface="+mj-lt"/>
              <a:buAutoNum type="arabicPeriod"/>
            </a:pPr>
            <a:r>
              <a:rPr lang="es-ES" sz="2800" dirty="0"/>
              <a:t>Refleja tan solo la existencia de los datos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800" dirty="0"/>
              <a:t>Independiente del Sistema Gestor de Base de Datos</a:t>
            </a:r>
          </a:p>
          <a:p>
            <a:endParaRPr lang="es-MX" sz="28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2011043-4895-4E0B-8B8E-C5F2F286B141}"/>
              </a:ext>
            </a:extLst>
          </p:cNvPr>
          <p:cNvSpPr/>
          <p:nvPr/>
        </p:nvSpPr>
        <p:spPr>
          <a:xfrm>
            <a:off x="7525974" y="4705765"/>
            <a:ext cx="1152940" cy="469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BCF40D6-C4C0-4BEE-94D8-B9BC212A99A3}"/>
              </a:ext>
            </a:extLst>
          </p:cNvPr>
          <p:cNvSpPr/>
          <p:nvPr/>
        </p:nvSpPr>
        <p:spPr>
          <a:xfrm>
            <a:off x="5120252" y="4258017"/>
            <a:ext cx="549966" cy="469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440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F525C-BFD2-4DB7-ADD0-6859FFD2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6900"/>
            <a:ext cx="8596668" cy="1320800"/>
          </a:xfrm>
        </p:spPr>
        <p:txBody>
          <a:bodyPr/>
          <a:lstStyle/>
          <a:p>
            <a:r>
              <a:rPr lang="es-ES" dirty="0"/>
              <a:t>Al cliente lo que pide…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30902D-5709-4842-A14C-2C1142E8B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 profesor enseña a ninguno o muchos alumnos y un alumno tiene exactamente 1 tutor.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F76946-DA5D-4946-81E3-20E64D78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474" y="2952384"/>
            <a:ext cx="6325260" cy="168995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8AAB4F7-1EC7-4F68-B303-6955B9C90A90}"/>
              </a:ext>
            </a:extLst>
          </p:cNvPr>
          <p:cNvSpPr/>
          <p:nvPr/>
        </p:nvSpPr>
        <p:spPr>
          <a:xfrm>
            <a:off x="4164138" y="3882581"/>
            <a:ext cx="966662" cy="1941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Enseña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50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22D75-6903-4D18-A1B2-E4F7B0C6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lógico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D27C24-BB99-4A63-B882-6BAAE9D1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s-ES" sz="2800" dirty="0"/>
              <a:t>Modelo relacional: éste modelo sirve para cualquier tipo de SGBD.</a:t>
            </a:r>
            <a:endParaRPr lang="es-MX" sz="2800" dirty="0"/>
          </a:p>
        </p:txBody>
      </p:sp>
      <p:pic>
        <p:nvPicPr>
          <p:cNvPr id="5" name="Picture 2" descr="Resultado de imagen para cardinalidad">
            <a:extLst>
              <a:ext uri="{FF2B5EF4-FFF2-40B4-BE49-F238E27FC236}">
                <a16:creationId xmlns:a16="http://schemas.microsoft.com/office/drawing/2014/main" id="{2389ED0B-BCB6-47D5-A285-00F408470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430" y="2695415"/>
            <a:ext cx="6993531" cy="355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80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58EE8-3F1A-4329-84F9-14EC3B61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físico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E71CDC-E065-44C8-BB17-254AE197E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s-ES" sz="2400" dirty="0"/>
              <a:t>Se transforman las entidades en tablas, las instancias en filas y los atributos en columnas.</a:t>
            </a:r>
            <a:endParaRPr lang="es-MX" sz="2400" dirty="0"/>
          </a:p>
        </p:txBody>
      </p:sp>
      <p:pic>
        <p:nvPicPr>
          <p:cNvPr id="5122" name="Picture 2" descr="Resultado de imagen para diseÃ±o fÃ­sico base de datos">
            <a:extLst>
              <a:ext uri="{FF2B5EF4-FFF2-40B4-BE49-F238E27FC236}">
                <a16:creationId xmlns:a16="http://schemas.microsoft.com/office/drawing/2014/main" id="{C0AA7E88-CEF9-4AA7-884C-C83F6182A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40" y="2824989"/>
            <a:ext cx="7353387" cy="34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56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FEB62-8075-45F9-8A51-E1B73763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765" y="764209"/>
            <a:ext cx="8596668" cy="1320800"/>
          </a:xfrm>
        </p:spPr>
        <p:txBody>
          <a:bodyPr/>
          <a:lstStyle/>
          <a:p>
            <a:r>
              <a:rPr lang="es-ES" dirty="0"/>
              <a:t>Funciones básicas de una base de datos</a:t>
            </a:r>
            <a:endParaRPr lang="es-MX" dirty="0"/>
          </a:p>
        </p:txBody>
      </p:sp>
      <p:pic>
        <p:nvPicPr>
          <p:cNvPr id="4098" name="Picture 2" descr="Resultado de imagen para crud de base de datos">
            <a:extLst>
              <a:ext uri="{FF2B5EF4-FFF2-40B4-BE49-F238E27FC236}">
                <a16:creationId xmlns:a16="http://schemas.microsoft.com/office/drawing/2014/main" id="{C3A47761-6B22-49AA-936A-5055AC04E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74" y="1686479"/>
            <a:ext cx="9322459" cy="3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0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144C2-40BF-4834-8FC1-9367FA2A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una base de datos?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E2C27-ADC4-4BFF-8413-8D544069C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9286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Es un “almacén” que nos permite guardar grandes cantidades de información de forma organizada para que luego podamos encontrar y utilizar fácilmente.</a:t>
            </a:r>
            <a:endParaRPr lang="es-MX" sz="2400" dirty="0"/>
          </a:p>
        </p:txBody>
      </p:sp>
      <p:pic>
        <p:nvPicPr>
          <p:cNvPr id="1026" name="Picture 2" descr="Resultado de imagen para base de datos">
            <a:extLst>
              <a:ext uri="{FF2B5EF4-FFF2-40B4-BE49-F238E27FC236}">
                <a16:creationId xmlns:a16="http://schemas.microsoft.com/office/drawing/2014/main" id="{2B100CE9-939F-4C49-B0B9-B6FD8E814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918" y="3429000"/>
            <a:ext cx="4760163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605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E4723-1BE5-4FE2-89F3-839C83B8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qué sirve una base de datos?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35E58-1B95-4D32-BA6B-92F33E1E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dirty="0"/>
              <a:t>Surgen de la necesidad humana de almacenar la información, es decir, de preservarla contra el tiempo y el deterioro con el fin de poder acudir a ella.</a:t>
            </a:r>
            <a:endParaRPr lang="es-MX" sz="2400" dirty="0"/>
          </a:p>
        </p:txBody>
      </p:sp>
      <p:pic>
        <p:nvPicPr>
          <p:cNvPr id="2050" name="Picture 2" descr="Resultado de imagen para base de datos">
            <a:extLst>
              <a:ext uri="{FF2B5EF4-FFF2-40B4-BE49-F238E27FC236}">
                <a16:creationId xmlns:a16="http://schemas.microsoft.com/office/drawing/2014/main" id="{A64D6EF0-EB0B-4798-8A3E-CC87350EB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62" y="3706456"/>
            <a:ext cx="4911968" cy="254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28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750C1-FA27-4E8B-8839-8FE2CABD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Ejemplos:</a:t>
            </a:r>
            <a:endParaRPr lang="es-MX" dirty="0"/>
          </a:p>
        </p:txBody>
      </p:sp>
      <p:pic>
        <p:nvPicPr>
          <p:cNvPr id="1026" name="Picture 2" descr="Resultado de imagen para guÃ­a telefonica">
            <a:extLst>
              <a:ext uri="{FF2B5EF4-FFF2-40B4-BE49-F238E27FC236}">
                <a16:creationId xmlns:a16="http://schemas.microsoft.com/office/drawing/2014/main" id="{F4A6F9F3-A342-43BB-ABB5-D303F34FB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90" y="1540004"/>
            <a:ext cx="3386724" cy="208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29D52699-63C2-4358-A664-156127ECF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84" y="1540004"/>
            <a:ext cx="2696170" cy="227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registro de libros biblioteca">
            <a:extLst>
              <a:ext uri="{FF2B5EF4-FFF2-40B4-BE49-F238E27FC236}">
                <a16:creationId xmlns:a16="http://schemas.microsoft.com/office/drawing/2014/main" id="{81CBB448-96A2-4E95-B9FA-B3BC67CBF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95"/>
          <a:stretch/>
        </p:blipFill>
        <p:spPr bwMode="auto">
          <a:xfrm>
            <a:off x="2420214" y="3923498"/>
            <a:ext cx="4793002" cy="257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89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5BE72-7784-4C45-8CA7-1A001571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Una base de datos se compone de: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AF2D1D-5FDA-4754-ACBE-F958B0B5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800" b="1" dirty="0"/>
              <a:t>Entidades</a:t>
            </a:r>
          </a:p>
          <a:p>
            <a:r>
              <a:rPr lang="es-MX" sz="2800" b="1" dirty="0"/>
              <a:t>Atributos</a:t>
            </a:r>
          </a:p>
          <a:p>
            <a:r>
              <a:rPr lang="es-MX" sz="2800" b="1" dirty="0"/>
              <a:t>Relaciones, cardinalidad</a:t>
            </a:r>
          </a:p>
          <a:p>
            <a:r>
              <a:rPr lang="es-MX" sz="2800" b="1" dirty="0"/>
              <a:t>Claves</a:t>
            </a:r>
          </a:p>
          <a:p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53200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1887C-ADCF-4CE5-975F-5BB4FC2D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Entidad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8E9A2E-A781-471B-8FF8-7FD2EA0F0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757"/>
            <a:ext cx="8596668" cy="4477605"/>
          </a:xfrm>
        </p:spPr>
        <p:txBody>
          <a:bodyPr>
            <a:normAutofit/>
          </a:bodyPr>
          <a:lstStyle/>
          <a:p>
            <a:pPr algn="just"/>
            <a:r>
              <a:rPr lang="es-ES" sz="2400" b="1" dirty="0"/>
              <a:t>Entidad</a:t>
            </a:r>
            <a:r>
              <a:rPr lang="es-ES" sz="2400" dirty="0"/>
              <a:t> Cualquier objeto o concepto sobre el que se recoge información: cosa, persona, concepto abstracto o suceso. Ej. Profesor, materia, población.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Hay dos tipos de entidades: fuertes y débiles. Una </a:t>
            </a:r>
            <a:r>
              <a:rPr lang="es-ES" sz="2400" i="1" dirty="0"/>
              <a:t>entidad débil</a:t>
            </a:r>
            <a:r>
              <a:rPr lang="es-ES" sz="2400" dirty="0"/>
              <a:t> es una entidad cuya existencia depende de la existencia de otra entidad. </a:t>
            </a:r>
          </a:p>
          <a:p>
            <a:pPr algn="just"/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098833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86383-F965-4776-AD96-4C59690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EE4FB-21AD-40FB-B688-6893F6A5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5791"/>
            <a:ext cx="8596668" cy="3880773"/>
          </a:xfrm>
        </p:spPr>
        <p:txBody>
          <a:bodyPr>
            <a:normAutofit/>
          </a:bodyPr>
          <a:lstStyle/>
          <a:p>
            <a:r>
              <a:rPr lang="es-ES" sz="2800" dirty="0"/>
              <a:t>Son características de interés sobre una entidad. Ej. id, nombre, apellidos, peso.</a:t>
            </a:r>
          </a:p>
          <a:p>
            <a:endParaRPr lang="es-ES" sz="2800" dirty="0"/>
          </a:p>
          <a:p>
            <a:r>
              <a:rPr lang="es-ES" sz="2800" dirty="0"/>
              <a:t>Existen de tipo </a:t>
            </a:r>
            <a:r>
              <a:rPr lang="es-ES" sz="2800" i="1" dirty="0" err="1"/>
              <a:t>monovaluado</a:t>
            </a:r>
            <a:r>
              <a:rPr lang="es-ES" sz="2800" dirty="0"/>
              <a:t> que se refieren a un solo valor, y </a:t>
            </a:r>
            <a:r>
              <a:rPr lang="es-ES" sz="2800" i="1" dirty="0"/>
              <a:t>multivaluados</a:t>
            </a:r>
            <a:r>
              <a:rPr lang="es-ES" sz="2800" dirty="0"/>
              <a:t> que representan varios valores. Ej. peso vs teléfono.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24209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70B62-6541-4132-8E5E-9E8EC98E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72CE2-EAF2-4901-BBD6-7FE81C56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Es una correspondencia o asociación entre dos o más entidades.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La </a:t>
            </a:r>
            <a:r>
              <a:rPr lang="es-ES" sz="2400" i="1" dirty="0"/>
              <a:t>cardinalidad </a:t>
            </a:r>
            <a:r>
              <a:rPr lang="es-ES" sz="2400" dirty="0"/>
              <a:t>especifica el número mínimo y el número máximo de correspondencias en las que puede tomar parte cada ocurrencia de dicha entidad. Las reglas que definen la cardinalidad de las relaciones son las </a:t>
            </a:r>
            <a:r>
              <a:rPr lang="es-ES" sz="2400" i="1" dirty="0"/>
              <a:t>reglas de negocio</a:t>
            </a:r>
            <a:r>
              <a:rPr lang="es-ES" sz="2400" dirty="0"/>
              <a:t>. 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957171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E861D-DB92-43F7-A519-B60F0185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0DD6DD-02C6-4BCA-A534-BA989860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(1,1) Uno a uno.</a:t>
            </a:r>
          </a:p>
          <a:p>
            <a:r>
              <a:rPr lang="es-ES" sz="2400" dirty="0"/>
              <a:t>(1,n)  Uno a muchos</a:t>
            </a:r>
          </a:p>
          <a:p>
            <a:r>
              <a:rPr lang="es-ES" sz="2400" dirty="0"/>
              <a:t>(n,1) Muchos a uno</a:t>
            </a:r>
          </a:p>
          <a:p>
            <a:r>
              <a:rPr lang="es-ES" sz="2400" dirty="0"/>
              <a:t>(</a:t>
            </a:r>
            <a:r>
              <a:rPr lang="es-ES" sz="2400" dirty="0" err="1"/>
              <a:t>n,n</a:t>
            </a:r>
            <a:r>
              <a:rPr lang="es-ES" sz="2400" dirty="0"/>
              <a:t>) Muchos a muchos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75570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2351</TotalTime>
  <Words>301</Words>
  <Application>Microsoft Office PowerPoint</Application>
  <PresentationFormat>Panorámica</PresentationFormat>
  <Paragraphs>48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Faceta</vt:lpstr>
      <vt:lpstr>Diseño conceptual de una base de datos</vt:lpstr>
      <vt:lpstr>¿Qué es una base de datos?</vt:lpstr>
      <vt:lpstr>¿Para qué sirve una base de datos?</vt:lpstr>
      <vt:lpstr>Ejemplos:</vt:lpstr>
      <vt:lpstr>Una base de datos se compone de:</vt:lpstr>
      <vt:lpstr>Entidad</vt:lpstr>
      <vt:lpstr>Atributos</vt:lpstr>
      <vt:lpstr>Relación</vt:lpstr>
      <vt:lpstr>Relación</vt:lpstr>
      <vt:lpstr>Modelado de base de datos</vt:lpstr>
      <vt:lpstr>Modelo conceptual</vt:lpstr>
      <vt:lpstr>Al cliente lo que pide…</vt:lpstr>
      <vt:lpstr>Modelo lógico</vt:lpstr>
      <vt:lpstr>Modelo físico</vt:lpstr>
      <vt:lpstr>Funciones básicas de una 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C.G.</dc:creator>
  <cp:lastModifiedBy>Alicia C.G.</cp:lastModifiedBy>
  <cp:revision>15</cp:revision>
  <dcterms:created xsi:type="dcterms:W3CDTF">2019-05-07T03:24:42Z</dcterms:created>
  <dcterms:modified xsi:type="dcterms:W3CDTF">2019-06-19T11:12:56Z</dcterms:modified>
</cp:coreProperties>
</file>