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ckVqYJ3NxUPMrep5Oc+rybtgS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65463b08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5965463b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bca5b2cf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5bca5b2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2935670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5b293567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29356705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5b293567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29356705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5b293567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29356705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5b293567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65463b0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5965463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ca5b2cf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ca5b2c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25"/>
              <a:buFont typeface="Baumans"/>
              <a:buNone/>
              <a:defRPr b="0" i="0" sz="8625" u="none" cap="none" strike="noStrike">
                <a:solidFill>
                  <a:schemeClr val="lt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1430508" y="5991226"/>
            <a:ext cx="29480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  <a:defRPr b="0" i="0" sz="33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1" type="ftr"/>
          </p:nvPr>
        </p:nvSpPr>
        <p:spPr>
          <a:xfrm>
            <a:off x="102870" y="211015"/>
            <a:ext cx="2186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822175" y="1973075"/>
            <a:ext cx="57648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Baumans"/>
              <a:buNone/>
            </a:pPr>
            <a:r>
              <a:rPr lang="es-MX" sz="6200"/>
              <a:t>Control de flujo</a:t>
            </a:r>
            <a:endParaRPr sz="6200"/>
          </a:p>
        </p:txBody>
      </p:sp>
      <p:sp>
        <p:nvSpPr>
          <p:cNvPr id="44" name="Google Shape;44;p1"/>
          <p:cNvSpPr txBox="1"/>
          <p:nvPr>
            <p:ph idx="1" type="subTitle"/>
          </p:nvPr>
        </p:nvSpPr>
        <p:spPr>
          <a:xfrm>
            <a:off x="2405966" y="5085408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s-MX" sz="2900"/>
              <a:t>Intersemestral Python Básico</a:t>
            </a:r>
            <a:endParaRPr sz="2900"/>
          </a:p>
        </p:txBody>
      </p:sp>
      <p:sp>
        <p:nvSpPr>
          <p:cNvPr id="45" name="Google Shape;45;p1"/>
          <p:cNvSpPr/>
          <p:nvPr/>
        </p:nvSpPr>
        <p:spPr>
          <a:xfrm>
            <a:off x="2405975" y="3147401"/>
            <a:ext cx="4684500" cy="1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b="0" i="0" lang="es-MX" sz="4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Python</a:t>
            </a:r>
            <a:endParaRPr b="0" i="0" sz="45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65463b08_0_5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	</a:t>
            </a:r>
            <a:r>
              <a:rPr b="1" lang="es-MX" sz="2200"/>
              <a:t>break: </a:t>
            </a:r>
            <a:r>
              <a:rPr lang="es-MX" sz="2200"/>
              <a:t>termina el ciclo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 sz="2200"/>
              <a:t>	continue: </a:t>
            </a:r>
            <a:r>
              <a:rPr lang="es-MX" sz="2200"/>
              <a:t>ignora todo el código que le </a:t>
            </a:r>
            <a:endParaRPr sz="2200"/>
          </a:p>
          <a:p>
            <a:pPr indent="45720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 sz="2200"/>
              <a:t>prosiga dentro del ciclo pero regresa y</a:t>
            </a:r>
            <a:endParaRPr sz="2200"/>
          </a:p>
          <a:p>
            <a:pPr indent="45720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 sz="2200"/>
              <a:t> ejecutar principio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 sz="2200"/>
              <a:t>	pass: </a:t>
            </a:r>
            <a:r>
              <a:rPr lang="es-MX" sz="2200"/>
              <a:t>evita errores en el caso de que </a:t>
            </a:r>
            <a:endParaRPr sz="2200"/>
          </a:p>
          <a:p>
            <a:pPr indent="45720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 sz="2200"/>
              <a:t>queramos que no pase nada si se da una </a:t>
            </a:r>
            <a:endParaRPr sz="2200"/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 sz="2200"/>
              <a:t>condición. Generalmente lo usan </a:t>
            </a:r>
            <a:endParaRPr sz="2200"/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 sz="2200"/>
              <a:t>desarrolladores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2458085" y="357505"/>
            <a:ext cx="5436235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Ciclo For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s-MX"/>
              <a:t>Un bucle for se usa para iterar sobre una secuencia (es decir, una lista, una tupla, un diccionario, un conjunto o una cadena).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s-MX"/>
              <a:t>Con el bucle for podemos ejecutar un conjunto de sentencias, una vez para cada elemento en una lista, tupla, conjunto, etc.</a:t>
            </a:r>
            <a:endParaRPr/>
          </a:p>
        </p:txBody>
      </p:sp>
      <p:pic>
        <p:nvPicPr>
          <p:cNvPr descr="Resultado de imagen para for loop python"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920" y="4313207"/>
            <a:ext cx="6571340" cy="191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s-MX"/>
              <a:t>For theBird in birds: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s-MX"/>
              <a:t>		print(theBird)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s-MX"/>
              <a:t>Else: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s-MX"/>
              <a:t>		print(“…”)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s-MX"/>
              <a:t>For consonante in abecedario: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s-MX"/>
              <a:t>		print(“caracter: “,consonante)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Funcion range()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s-MX"/>
              <a:t>La función range () devuelve una secuencia de números, comenzando desde 0 de forma predeterminada e incrementa en 1 (de forma predeterminada), y termina en un número específico.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Resultado de imagen para for in range python" id="117" name="Google Shape;1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7932" y="3398300"/>
            <a:ext cx="3864118" cy="283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Funcion range()</a:t>
            </a:r>
            <a:endParaRPr/>
          </a:p>
        </p:txBody>
      </p:sp>
      <p:pic>
        <p:nvPicPr>
          <p:cNvPr descr="Resultado de imagen para python for" id="123" name="Google Shape;1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445" y="1570008"/>
            <a:ext cx="5867682" cy="4166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Listas por comprensión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s-MX"/>
              <a:t>Las listas por comprensión no sólo suponen un modo más elegante y rápido de escribir código, sino que además se ejecutan más rápidamente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s-MX"/>
              <a:t>Las listas por comprensión están compuestas por corchetes, los cuales encierran una expresión seguida por una cláusula </a:t>
            </a:r>
            <a:r>
              <a:rPr b="1" lang="es-MX"/>
              <a:t>for</a:t>
            </a:r>
            <a:r>
              <a:rPr lang="es-MX"/>
              <a:t> y, a continuación cero o más cláusulas </a:t>
            </a:r>
            <a:r>
              <a:rPr b="1" lang="es-MX"/>
              <a:t>for</a:t>
            </a:r>
            <a:r>
              <a:rPr lang="es-MX"/>
              <a:t> o cláusulas </a:t>
            </a:r>
            <a:r>
              <a:rPr b="1" lang="es-MX"/>
              <a:t>if</a:t>
            </a:r>
            <a:r>
              <a:rPr lang="es-MX"/>
              <a:t>.</a:t>
            </a:r>
            <a:endParaRPr/>
          </a:p>
        </p:txBody>
      </p:sp>
      <p:pic>
        <p:nvPicPr>
          <p:cNvPr descr="Resultado de imagen para listas por comprensiÃ³n python" id="130" name="Google Shape;130;p13"/>
          <p:cNvPicPr preferRelativeResize="0"/>
          <p:nvPr/>
        </p:nvPicPr>
        <p:blipFill rotWithShape="1">
          <a:blip r:embed="rId3">
            <a:alphaModFix/>
          </a:blip>
          <a:srcRect b="38096" l="6524" r="2341" t="41295"/>
          <a:stretch/>
        </p:blipFill>
        <p:spPr>
          <a:xfrm>
            <a:off x="1820823" y="3234905"/>
            <a:ext cx="6423786" cy="109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bca5b2cf0_0_0"/>
          <p:cNvSpPr txBox="1"/>
          <p:nvPr>
            <p:ph type="title"/>
          </p:nvPr>
        </p:nvSpPr>
        <p:spPr>
          <a:xfrm>
            <a:off x="5019250" y="496950"/>
            <a:ext cx="3685200" cy="64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Control de flujo</a:t>
            </a:r>
            <a:endParaRPr/>
          </a:p>
        </p:txBody>
      </p:sp>
      <p:sp>
        <p:nvSpPr>
          <p:cNvPr id="51" name="Google Shape;51;g5bca5b2cf0_0_0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E</a:t>
            </a:r>
            <a:r>
              <a:rPr lang="es-MX"/>
              <a:t>s un bloque de código que permite agrupar instrucciones de manera controlada.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Existen dos tipos: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	1)Condicional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	2)Iterativa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2474660" y="506605"/>
            <a:ext cx="54363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MX" sz="3600"/>
              <a:t>Control de flujo</a:t>
            </a:r>
            <a:endParaRPr sz="3600"/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MX" sz="2400"/>
              <a:t>Condicional</a:t>
            </a:r>
            <a:r>
              <a:rPr lang="es-MX" sz="2400"/>
              <a:t>:  evalúa un requerimiento (o condición) para  ejecutar cierto código.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MX" sz="2400"/>
              <a:t>		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MX" sz="2400"/>
              <a:t>Iterativo: </a:t>
            </a:r>
            <a:r>
              <a:rPr lang="es-MX" sz="2400"/>
              <a:t>También son  conocidos como ciclos o bucles.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MX" sz="2400"/>
              <a:t>			</a:t>
            </a:r>
            <a:r>
              <a:rPr b="1" lang="es-MX" sz="2400"/>
              <a:t>iteración = repetición</a:t>
            </a:r>
            <a:endParaRPr b="1"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MX" sz="2400"/>
              <a:t>ejecuta varias veces cierto código mientras se cumpla una condición.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29356705_0_1"/>
          <p:cNvSpPr txBox="1"/>
          <p:nvPr>
            <p:ph type="title"/>
          </p:nvPr>
        </p:nvSpPr>
        <p:spPr>
          <a:xfrm>
            <a:off x="4545525" y="480400"/>
            <a:ext cx="29751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Condicional </a:t>
            </a:r>
            <a:endParaRPr b="1"/>
          </a:p>
        </p:txBody>
      </p:sp>
      <p:sp>
        <p:nvSpPr>
          <p:cNvPr id="63" name="Google Shape;63;g5b29356705_0_1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MX" sz="2400"/>
              <a:t>Para evaluar la condición se usan if y else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400"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2400"/>
              <a:t>if condicion:</a:t>
            </a:r>
            <a:endParaRPr b="1" sz="2400"/>
          </a:p>
          <a:p>
            <a:pPr indent="45720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2400"/>
              <a:t>#Código</a:t>
            </a:r>
            <a:endParaRPr b="1" sz="2400"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2400"/>
              <a:t>else:</a:t>
            </a:r>
            <a:endParaRPr b="1" sz="2400"/>
          </a:p>
          <a:p>
            <a:pPr indent="45720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s-MX" sz="2400"/>
              <a:t>#Código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s-MX" sz="2400"/>
              <a:t>				</a:t>
            </a:r>
            <a:r>
              <a:rPr b="1" lang="es-MX" sz="2400">
                <a:solidFill>
                  <a:schemeClr val="accent5"/>
                </a:solidFill>
              </a:rPr>
              <a:t>si tengo hambre: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s-MX" sz="2400">
                <a:solidFill>
                  <a:schemeClr val="accent5"/>
                </a:solidFill>
              </a:rPr>
              <a:t>					comer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s-MX" sz="2400">
                <a:solidFill>
                  <a:schemeClr val="accent5"/>
                </a:solidFill>
              </a:rPr>
              <a:t>				de otro modo: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s-MX" sz="2400">
                <a:solidFill>
                  <a:schemeClr val="accent5"/>
                </a:solidFill>
              </a:rPr>
              <a:t>					no comer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/>
              <a:t>Regresa verdadero o falso (booleano)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29356705_0_19"/>
          <p:cNvSpPr txBox="1"/>
          <p:nvPr>
            <p:ph type="title"/>
          </p:nvPr>
        </p:nvSpPr>
        <p:spPr>
          <a:xfrm>
            <a:off x="2458325" y="397573"/>
            <a:ext cx="62460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Para evaluar condiciones</a:t>
            </a:r>
            <a:endParaRPr/>
          </a:p>
        </p:txBody>
      </p:sp>
      <p:sp>
        <p:nvSpPr>
          <p:cNvPr id="69" name="Google Shape;69;g5b29356705_0_19"/>
          <p:cNvSpPr txBox="1"/>
          <p:nvPr>
            <p:ph idx="1" type="body"/>
          </p:nvPr>
        </p:nvSpPr>
        <p:spPr>
          <a:xfrm>
            <a:off x="1645925" y="1732350"/>
            <a:ext cx="67737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Igual que					</a:t>
            </a:r>
            <a:r>
              <a:rPr b="1" lang="es-MX"/>
              <a:t>==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Diferente que				</a:t>
            </a:r>
            <a:r>
              <a:rPr b="1" lang="es-MX"/>
              <a:t>=!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Menor que				</a:t>
            </a:r>
            <a:r>
              <a:rPr b="1" lang="es-MX"/>
              <a:t>&lt;	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Mayor que				</a:t>
            </a:r>
            <a:r>
              <a:rPr b="1" lang="es-MX"/>
              <a:t>&gt;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Menor o igual que		</a:t>
            </a:r>
            <a:r>
              <a:rPr b="1" lang="es-MX"/>
              <a:t>&lt;=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Mayor o igual que 		</a:t>
            </a:r>
            <a:r>
              <a:rPr b="1" lang="es-MX"/>
              <a:t>&gt;=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29356705_0_26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Se pueden hacer evaluar varias condiciones con los operadores lógicos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/>
              <a:t>and 	</a:t>
            </a:r>
            <a:r>
              <a:rPr lang="es-MX"/>
              <a:t>ambas deben ser verdaderas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/>
              <a:t>or 		</a:t>
            </a:r>
            <a:r>
              <a:rPr lang="es-MX"/>
              <a:t>alguna de las dos 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/>
              <a:t>not		</a:t>
            </a:r>
            <a:r>
              <a:rPr lang="es-MX"/>
              <a:t>la primera condición debe ser  </a:t>
            </a:r>
            <a:endParaRPr/>
          </a:p>
          <a:p>
            <a:pPr indent="457200" lvl="0" marL="9144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      verdadera y la segunda 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29356705_0_8"/>
          <p:cNvSpPr txBox="1"/>
          <p:nvPr>
            <p:ph type="title"/>
          </p:nvPr>
        </p:nvSpPr>
        <p:spPr>
          <a:xfrm>
            <a:off x="2474904" y="376665"/>
            <a:ext cx="6246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Iterativas </a:t>
            </a:r>
            <a:endParaRPr/>
          </a:p>
        </p:txBody>
      </p:sp>
      <p:sp>
        <p:nvSpPr>
          <p:cNvPr id="80" name="Google Shape;80;g5b29356705_0_8"/>
          <p:cNvSpPr txBox="1"/>
          <p:nvPr>
            <p:ph idx="1" type="body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MX" sz="2400"/>
              <a:t>Ejecuta varias veces cierto código mientras se cumpla una condición.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MX" sz="2400"/>
              <a:t>ciclo while</a:t>
            </a:r>
            <a:endParaRPr b="1"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s-MX" sz="2400"/>
              <a:t>		</a:t>
            </a:r>
            <a:endParaRPr b="1"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400"/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MX" sz="2400"/>
              <a:t>ciclo for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65463b08_0_0"/>
          <p:cNvSpPr txBox="1"/>
          <p:nvPr>
            <p:ph type="title"/>
          </p:nvPr>
        </p:nvSpPr>
        <p:spPr>
          <a:xfrm>
            <a:off x="2458329" y="442915"/>
            <a:ext cx="6246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s-MX"/>
              <a:t>Ciclo while</a:t>
            </a:r>
            <a:endParaRPr/>
          </a:p>
        </p:txBody>
      </p:sp>
      <p:sp>
        <p:nvSpPr>
          <p:cNvPr id="86" name="Google Shape;86;g5965463b08_0_0"/>
          <p:cNvSpPr txBox="1"/>
          <p:nvPr>
            <p:ph idx="1" type="body"/>
          </p:nvPr>
        </p:nvSpPr>
        <p:spPr>
          <a:xfrm>
            <a:off x="1645925" y="1606825"/>
            <a:ext cx="70584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Permite que se repita la ejecución de cierto bloque de código siempre y cuando se cumpla una condición.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/>
              <a:t>		</a:t>
            </a:r>
            <a:r>
              <a:rPr b="1" lang="es-MX"/>
              <a:t>while x&lt;10: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/>
              <a:t>			#Código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/>
              <a:t>		</a:t>
            </a:r>
            <a:r>
              <a:rPr b="1" lang="es-MX">
                <a:solidFill>
                  <a:schemeClr val="accent5"/>
                </a:solidFill>
              </a:rPr>
              <a:t>mientras x sea menor que 10: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>
                <a:solidFill>
                  <a:schemeClr val="accent5"/>
                </a:solidFill>
              </a:rPr>
              <a:t>			imprimir el valor de x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s-MX">
                <a:solidFill>
                  <a:schemeClr val="accent5"/>
                </a:solidFill>
              </a:rPr>
              <a:t>			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s-MX">
                <a:solidFill>
                  <a:srgbClr val="434343"/>
                </a:solidFill>
              </a:rPr>
              <a:t>Se necesita una condición que no siempre se cumpla para no tener un ciclo infinito.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7" name="Google Shape;87;g5965463b08_0_0"/>
          <p:cNvSpPr txBox="1"/>
          <p:nvPr/>
        </p:nvSpPr>
        <p:spPr>
          <a:xfrm>
            <a:off x="4721075" y="2683575"/>
            <a:ext cx="3561600" cy="8613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Ambos ejemplos llevan a ciclos infinitos</a:t>
            </a:r>
            <a:endParaRPr sz="2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ca5b2cf0_0_12"/>
          <p:cNvSpPr txBox="1"/>
          <p:nvPr>
            <p:ph idx="1" type="body"/>
          </p:nvPr>
        </p:nvSpPr>
        <p:spPr>
          <a:xfrm>
            <a:off x="1645925" y="1616400"/>
            <a:ext cx="6773700" cy="461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Debe estar cambiando la condición dada para que no haya ciclos infinitos.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	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s-MX"/>
              <a:t>	</a:t>
            </a:r>
            <a:r>
              <a:rPr b="1" lang="es-MX"/>
              <a:t>x=0   </a:t>
            </a:r>
            <a:endParaRPr b="1"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s-MX"/>
              <a:t>	</a:t>
            </a:r>
            <a:r>
              <a:rPr b="1" lang="es-MX"/>
              <a:t>while x&lt;10:</a:t>
            </a:r>
            <a:endParaRPr b="1"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s-MX"/>
              <a:t>			print(x)</a:t>
            </a:r>
            <a:endParaRPr b="1"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s-MX"/>
              <a:t>			x=x+1</a:t>
            </a:r>
            <a:endParaRPr b="1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s-MX"/>
              <a:t>		</a:t>
            </a:r>
            <a:endParaRPr b="1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s-MX"/>
              <a:t>		</a:t>
            </a:r>
            <a:r>
              <a:rPr b="1" lang="es-MX">
                <a:solidFill>
                  <a:schemeClr val="accent5"/>
                </a:solidFill>
              </a:rPr>
              <a:t>mientras x sea menor que 10: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accent5"/>
                </a:solidFill>
              </a:rPr>
              <a:t>			imprimir el valor de x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s-MX">
                <a:solidFill>
                  <a:schemeClr val="accent5"/>
                </a:solidFill>
              </a:rPr>
              <a:t>			cambia el valor de x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s-MX">
                <a:solidFill>
                  <a:schemeClr val="accent5"/>
                </a:solidFill>
              </a:rPr>
              <a:t>			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