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5" r:id="rId5"/>
    <p:sldId id="284" r:id="rId6"/>
    <p:sldId id="283" r:id="rId7"/>
    <p:sldId id="266" r:id="rId8"/>
    <p:sldId id="267" r:id="rId9"/>
    <p:sldId id="288" r:id="rId10"/>
    <p:sldId id="282" r:id="rId11"/>
    <p:sldId id="268" r:id="rId12"/>
    <p:sldId id="286" r:id="rId13"/>
    <p:sldId id="258" r:id="rId14"/>
    <p:sldId id="277" r:id="rId15"/>
    <p:sldId id="290" r:id="rId16"/>
    <p:sldId id="276" r:id="rId17"/>
    <p:sldId id="279" r:id="rId18"/>
    <p:sldId id="259" r:id="rId19"/>
    <p:sldId id="261" r:id="rId20"/>
    <p:sldId id="287" r:id="rId21"/>
    <p:sldId id="260" r:id="rId22"/>
    <p:sldId id="28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2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5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4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87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9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2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1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1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7889-6DBE-4681-80F3-66DE9CF80135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10F-6E65-47A6-89CC-2DBB9C5BD8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gitty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INTRODUCTION TO EPIGENOME-WIDE ASSOCIATION STUDIES (EWAS)</a:t>
            </a:r>
            <a:br>
              <a:rPr lang="es-ES" sz="4400" dirty="0" smtClean="0">
                <a:solidFill>
                  <a:schemeClr val="bg1"/>
                </a:solidFill>
              </a:rPr>
            </a:b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3. EPIGENOME-WIDE ASSOCIATION STUDIES (EWAS)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(THEORY)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EPIGENOME-WIDE ASSOCIATION STUDY (EWAS)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 smtClean="0"/>
              <a:t>Workflow</a:t>
            </a:r>
            <a:endParaRPr lang="es-ES" b="1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Scientific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</a:t>
            </a:r>
            <a:endParaRPr lang="es-ES" sz="2400" dirty="0"/>
          </a:p>
          <a:p>
            <a:pPr marL="514350" indent="-514350">
              <a:buAutoNum type="arabicPeriod"/>
            </a:pPr>
            <a:r>
              <a:rPr lang="es-ES" sz="2400" dirty="0" err="1" smtClean="0"/>
              <a:t>Study</a:t>
            </a:r>
            <a:r>
              <a:rPr lang="es-ES" sz="2400" dirty="0" smtClean="0"/>
              <a:t> </a:t>
            </a:r>
            <a:r>
              <a:rPr lang="es-ES" sz="2400" dirty="0" err="1" smtClean="0"/>
              <a:t>population</a:t>
            </a:r>
            <a:endParaRPr lang="es-ES" sz="2400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 smtClean="0"/>
              <a:t>sample</a:t>
            </a:r>
            <a:endParaRPr lang="es-E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DNA </a:t>
            </a:r>
            <a:r>
              <a:rPr lang="es-ES" sz="2400" dirty="0" err="1"/>
              <a:t>methylation</a:t>
            </a:r>
            <a:r>
              <a:rPr lang="es-ES" sz="2400" dirty="0"/>
              <a:t> data </a:t>
            </a:r>
            <a:r>
              <a:rPr lang="es-ES" sz="2400" dirty="0" err="1"/>
              <a:t>acquisition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Quality</a:t>
            </a:r>
            <a:r>
              <a:rPr lang="es-ES" sz="2400" dirty="0" smtClean="0"/>
              <a:t> </a:t>
            </a:r>
            <a:r>
              <a:rPr lang="es-ES" sz="2400" dirty="0"/>
              <a:t>control of DNA </a:t>
            </a:r>
            <a:r>
              <a:rPr lang="es-ES" sz="2400" dirty="0" err="1"/>
              <a:t>methylation</a:t>
            </a:r>
            <a:r>
              <a:rPr lang="es-ES" sz="2400" dirty="0"/>
              <a:t>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 smtClean="0">
                <a:solidFill>
                  <a:srgbClr val="00B050"/>
                </a:solidFill>
              </a:rPr>
              <a:t>Epigenome-wide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association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study</a:t>
            </a:r>
            <a:r>
              <a:rPr lang="es-ES" b="1" dirty="0">
                <a:solidFill>
                  <a:srgbClr val="00B050"/>
                </a:solidFill>
              </a:rPr>
              <a:t> (EWAS)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Meta-EWAS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replication</a:t>
            </a:r>
            <a:r>
              <a:rPr lang="es-ES" sz="2400" dirty="0"/>
              <a:t> / </a:t>
            </a:r>
            <a:r>
              <a:rPr lang="es-ES" sz="2400" dirty="0" err="1"/>
              <a:t>validation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/>
              <a:t>interpretation</a:t>
            </a:r>
            <a:endParaRPr lang="es-ES" sz="2400" dirty="0"/>
          </a:p>
          <a:p>
            <a:endParaRPr lang="es-ES" dirty="0" smtClean="0"/>
          </a:p>
        </p:txBody>
      </p:sp>
      <p:pic>
        <p:nvPicPr>
          <p:cNvPr id="5" name="Picture 2" descr="Manhattan plo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19" y="1200369"/>
            <a:ext cx="4944776" cy="19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5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Types</a:t>
            </a:r>
            <a:r>
              <a:rPr lang="es-ES" b="1" dirty="0" smtClean="0"/>
              <a:t> of DNA </a:t>
            </a:r>
            <a:r>
              <a:rPr lang="es-ES" b="1" dirty="0" err="1" smtClean="0"/>
              <a:t>methylation</a:t>
            </a:r>
            <a:r>
              <a:rPr lang="es-ES" b="1" dirty="0" smtClean="0"/>
              <a:t> </a:t>
            </a:r>
            <a:r>
              <a:rPr lang="es-ES" b="1" dirty="0" err="1" smtClean="0"/>
              <a:t>analyses</a:t>
            </a:r>
            <a:endParaRPr lang="es-ES" b="1" dirty="0" smtClean="0"/>
          </a:p>
          <a:p>
            <a:r>
              <a:rPr lang="es-ES" sz="2400" dirty="0" err="1" smtClean="0"/>
              <a:t>By</a:t>
            </a:r>
            <a:r>
              <a:rPr lang="es-ES" sz="2400" dirty="0" smtClean="0"/>
              <a:t> position: </a:t>
            </a:r>
            <a:r>
              <a:rPr lang="es-ES" sz="2400" dirty="0" err="1" smtClean="0"/>
              <a:t>differently</a:t>
            </a:r>
            <a:r>
              <a:rPr lang="es-ES" sz="2400" dirty="0" smtClean="0"/>
              <a:t> </a:t>
            </a:r>
            <a:r>
              <a:rPr lang="es-ES" sz="2400" dirty="0" err="1" smtClean="0"/>
              <a:t>methylated</a:t>
            </a:r>
            <a:r>
              <a:rPr lang="es-ES" sz="2400" dirty="0" smtClean="0"/>
              <a:t> position (DMP)</a:t>
            </a:r>
          </a:p>
          <a:p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region</a:t>
            </a:r>
            <a:r>
              <a:rPr lang="es-ES" sz="2400" dirty="0" smtClean="0"/>
              <a:t>: </a:t>
            </a:r>
            <a:r>
              <a:rPr lang="es-ES" sz="2400" dirty="0" err="1" smtClean="0"/>
              <a:t>differently</a:t>
            </a:r>
            <a:r>
              <a:rPr lang="es-ES" sz="2400" dirty="0" smtClean="0"/>
              <a:t> </a:t>
            </a:r>
            <a:r>
              <a:rPr lang="es-ES" sz="2400" dirty="0" err="1" smtClean="0"/>
              <a:t>methylated</a:t>
            </a:r>
            <a:r>
              <a:rPr lang="es-ES" sz="2400" dirty="0" smtClean="0"/>
              <a:t> </a:t>
            </a:r>
            <a:r>
              <a:rPr lang="es-ES" sz="2400" dirty="0" err="1" smtClean="0"/>
              <a:t>region</a:t>
            </a:r>
            <a:r>
              <a:rPr lang="es-ES" sz="2400" dirty="0" smtClean="0"/>
              <a:t> (DMR)</a:t>
            </a:r>
          </a:p>
          <a:p>
            <a:r>
              <a:rPr lang="es-ES" sz="2400" dirty="0" err="1" smtClean="0"/>
              <a:t>All</a:t>
            </a:r>
            <a:r>
              <a:rPr lang="es-ES" sz="2400" dirty="0" smtClean="0"/>
              <a:t> </a:t>
            </a:r>
            <a:r>
              <a:rPr lang="es-ES" sz="2400" dirty="0" err="1" smtClean="0"/>
              <a:t>methylation</a:t>
            </a:r>
            <a:r>
              <a:rPr lang="es-ES" sz="2400" dirty="0" smtClean="0"/>
              <a:t>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: </a:t>
            </a:r>
            <a:r>
              <a:rPr lang="es-ES" sz="2400" dirty="0" err="1" smtClean="0"/>
              <a:t>cluster</a:t>
            </a:r>
            <a:r>
              <a:rPr lang="es-ES" sz="2400" dirty="0" smtClean="0"/>
              <a:t> </a:t>
            </a:r>
            <a:r>
              <a:rPr lang="es-ES" sz="2400" dirty="0" err="1" smtClean="0"/>
              <a:t>analysis</a:t>
            </a:r>
            <a:r>
              <a:rPr lang="es-ES" sz="2400" dirty="0" smtClean="0"/>
              <a:t>, </a:t>
            </a:r>
            <a:r>
              <a:rPr lang="es-ES" sz="2400" dirty="0" err="1" smtClean="0"/>
              <a:t>heatmap</a:t>
            </a:r>
            <a:r>
              <a:rPr lang="en-150" sz="2400" dirty="0" smtClean="0"/>
              <a:t>…</a:t>
            </a:r>
            <a:endParaRPr lang="es-ES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989682" y="2268476"/>
            <a:ext cx="1847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9" name="AutoShape 2" descr="Differentially methylated region (DMR, boxed CpGs) in CpG island near UBD and GABBR1 genes. Tracks listed from the top of browser: A. CpG sites as detected by whole genome bisulfite sequencing (Roadmap WGBS, methylation level indicated by height of red bar); B. CpGs on Illumina 450 K array, reference cg numbers listed; C. ENCODE project identified transcription factor binding as detected by ChIP-seq, green line indicates position of the TF binding motif sequence; D. ENCODE project enhancer related histone modification measurements layered by color to show multiple cell types (red = GM12878 B cell, tan = H1-hESC stem cell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Picture 4" descr="fig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" r="45740" b="48536"/>
          <a:stretch/>
        </p:blipFill>
        <p:spPr bwMode="auto">
          <a:xfrm>
            <a:off x="7194047" y="3064186"/>
            <a:ext cx="3529376" cy="34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NA methylation -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1" t="24781" b="24934"/>
          <a:stretch/>
        </p:blipFill>
        <p:spPr bwMode="auto">
          <a:xfrm>
            <a:off x="7547897" y="803565"/>
            <a:ext cx="4200757" cy="15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32" y="3648913"/>
            <a:ext cx="3951004" cy="26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5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Types</a:t>
            </a:r>
            <a:r>
              <a:rPr lang="es-ES" b="1" dirty="0" smtClean="0"/>
              <a:t> of DNA </a:t>
            </a:r>
            <a:r>
              <a:rPr lang="es-ES" b="1" dirty="0" err="1" smtClean="0"/>
              <a:t>methylation</a:t>
            </a:r>
            <a:r>
              <a:rPr lang="es-ES" b="1" dirty="0" smtClean="0"/>
              <a:t> </a:t>
            </a:r>
            <a:r>
              <a:rPr lang="es-ES" b="1" dirty="0" err="1" smtClean="0"/>
              <a:t>analyses</a:t>
            </a:r>
            <a:endParaRPr lang="es-ES" b="1" dirty="0" smtClean="0"/>
          </a:p>
          <a:p>
            <a:r>
              <a:rPr lang="es-ES" sz="2400" b="1" dirty="0" err="1" smtClean="0">
                <a:solidFill>
                  <a:srgbClr val="00B050"/>
                </a:solidFill>
              </a:rPr>
              <a:t>By</a:t>
            </a:r>
            <a:r>
              <a:rPr lang="es-ES" sz="2400" b="1" dirty="0" smtClean="0">
                <a:solidFill>
                  <a:srgbClr val="00B050"/>
                </a:solidFill>
              </a:rPr>
              <a:t> position: </a:t>
            </a:r>
            <a:r>
              <a:rPr lang="es-ES" sz="2400" b="1" dirty="0" err="1" smtClean="0">
                <a:solidFill>
                  <a:srgbClr val="00B050"/>
                </a:solidFill>
              </a:rPr>
              <a:t>differently</a:t>
            </a:r>
            <a:r>
              <a:rPr lang="es-ES" sz="2400" b="1" dirty="0" smtClean="0">
                <a:solidFill>
                  <a:srgbClr val="00B050"/>
                </a:solidFill>
              </a:rPr>
              <a:t> </a:t>
            </a:r>
            <a:r>
              <a:rPr lang="es-ES" sz="2400" b="1" dirty="0" err="1" smtClean="0">
                <a:solidFill>
                  <a:srgbClr val="00B050"/>
                </a:solidFill>
              </a:rPr>
              <a:t>methylated</a:t>
            </a:r>
            <a:r>
              <a:rPr lang="es-ES" sz="2400" b="1" dirty="0" smtClean="0">
                <a:solidFill>
                  <a:srgbClr val="00B050"/>
                </a:solidFill>
              </a:rPr>
              <a:t> position (DMP)</a:t>
            </a:r>
          </a:p>
          <a:p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region</a:t>
            </a:r>
            <a:r>
              <a:rPr lang="es-ES" sz="2400" dirty="0" smtClean="0"/>
              <a:t>: </a:t>
            </a:r>
            <a:r>
              <a:rPr lang="es-ES" sz="2400" dirty="0" err="1" smtClean="0"/>
              <a:t>differently</a:t>
            </a:r>
            <a:r>
              <a:rPr lang="es-ES" sz="2400" dirty="0" smtClean="0"/>
              <a:t> </a:t>
            </a:r>
            <a:r>
              <a:rPr lang="es-ES" sz="2400" dirty="0" err="1" smtClean="0"/>
              <a:t>methylated</a:t>
            </a:r>
            <a:r>
              <a:rPr lang="es-ES" sz="2400" dirty="0" smtClean="0"/>
              <a:t> </a:t>
            </a:r>
            <a:r>
              <a:rPr lang="es-ES" sz="2400" dirty="0" err="1" smtClean="0"/>
              <a:t>region</a:t>
            </a:r>
            <a:r>
              <a:rPr lang="es-ES" sz="2400" dirty="0" smtClean="0"/>
              <a:t> (DMR)</a:t>
            </a:r>
          </a:p>
          <a:p>
            <a:r>
              <a:rPr lang="es-ES" sz="2400" dirty="0" err="1" smtClean="0"/>
              <a:t>All</a:t>
            </a:r>
            <a:r>
              <a:rPr lang="es-ES" sz="2400" dirty="0" smtClean="0"/>
              <a:t> </a:t>
            </a:r>
            <a:r>
              <a:rPr lang="es-ES" sz="2400" dirty="0" err="1" smtClean="0"/>
              <a:t>methylation</a:t>
            </a:r>
            <a:r>
              <a:rPr lang="es-ES" sz="2400" dirty="0" smtClean="0"/>
              <a:t> </a:t>
            </a:r>
            <a:r>
              <a:rPr lang="es-ES" sz="2400" dirty="0" err="1" smtClean="0"/>
              <a:t>dataset</a:t>
            </a:r>
            <a:r>
              <a:rPr lang="es-ES" sz="2400" dirty="0" smtClean="0"/>
              <a:t>: </a:t>
            </a:r>
            <a:r>
              <a:rPr lang="es-ES" sz="2400" dirty="0" err="1" smtClean="0"/>
              <a:t>cluster</a:t>
            </a:r>
            <a:r>
              <a:rPr lang="es-ES" sz="2400" dirty="0" smtClean="0"/>
              <a:t> </a:t>
            </a:r>
            <a:r>
              <a:rPr lang="es-ES" sz="2400" dirty="0" err="1" smtClean="0"/>
              <a:t>analysis</a:t>
            </a:r>
            <a:r>
              <a:rPr lang="es-ES" sz="2400" dirty="0" smtClean="0"/>
              <a:t>, </a:t>
            </a:r>
            <a:r>
              <a:rPr lang="es-ES" sz="2400" dirty="0" err="1" smtClean="0"/>
              <a:t>heatmap</a:t>
            </a:r>
            <a:r>
              <a:rPr lang="en-150" sz="2400" dirty="0" smtClean="0"/>
              <a:t>…</a:t>
            </a:r>
            <a:endParaRPr lang="es-ES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989682" y="2268476"/>
            <a:ext cx="1847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9" name="AutoShape 2" descr="Differentially methylated region (DMR, boxed CpGs) in CpG island near UBD and GABBR1 genes. Tracks listed from the top of browser: A. CpG sites as detected by whole genome bisulfite sequencing (Roadmap WGBS, methylation level indicated by height of red bar); B. CpGs on Illumina 450 K array, reference cg numbers listed; C. ENCODE project identified transcription factor binding as detected by ChIP-seq, green line indicates position of the TF binding motif sequence; D. ENCODE project enhancer related histone modification measurements layered by color to show multiple cell types (red = GM12878 B cell, tan = H1-hESC stem cell)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5" name="Picture 4" descr="fig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" r="45740" b="48536"/>
          <a:stretch/>
        </p:blipFill>
        <p:spPr bwMode="auto">
          <a:xfrm>
            <a:off x="7194047" y="3064186"/>
            <a:ext cx="3529376" cy="34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NA methylation -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1" t="24781" b="24934"/>
          <a:stretch/>
        </p:blipFill>
        <p:spPr bwMode="auto">
          <a:xfrm>
            <a:off x="7547897" y="803565"/>
            <a:ext cx="4200757" cy="15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32" y="3648913"/>
            <a:ext cx="3951004" cy="26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000" b="1" dirty="0" err="1" smtClean="0"/>
              <a:t>Statistical</a:t>
            </a:r>
            <a:r>
              <a:rPr lang="es-ES" sz="3000" b="1" dirty="0" smtClean="0"/>
              <a:t> test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sz="2000" b="1" dirty="0" err="1" smtClean="0"/>
              <a:t>Methylation</a:t>
            </a:r>
            <a:r>
              <a:rPr lang="es-ES" sz="2000" b="1" dirty="0" smtClean="0"/>
              <a:t> as </a:t>
            </a:r>
            <a:r>
              <a:rPr lang="es-ES" sz="2000" b="1" dirty="0" err="1" smtClean="0"/>
              <a:t>outcome</a:t>
            </a:r>
            <a:r>
              <a:rPr lang="es-ES" sz="2000" b="1" dirty="0" smtClean="0"/>
              <a:t> </a:t>
            </a:r>
            <a:r>
              <a:rPr lang="es-ES" sz="2000" b="1" dirty="0" smtClean="0">
                <a:solidFill>
                  <a:srgbClr val="FF0000"/>
                </a:solidFill>
              </a:rPr>
              <a:t>(</a:t>
            </a:r>
            <a:r>
              <a:rPr lang="es-ES" sz="2000" b="1" dirty="0" err="1" smtClean="0">
                <a:solidFill>
                  <a:srgbClr val="FF0000"/>
                </a:solidFill>
              </a:rPr>
              <a:t>better</a:t>
            </a:r>
            <a:r>
              <a:rPr lang="es-ES" sz="2000" b="1" dirty="0" smtClean="0">
                <a:solidFill>
                  <a:srgbClr val="FF0000"/>
                </a:solidFill>
              </a:rPr>
              <a:t> to </a:t>
            </a:r>
            <a:r>
              <a:rPr lang="es-ES" sz="2000" b="1" dirty="0" err="1" smtClean="0">
                <a:solidFill>
                  <a:srgbClr val="FF0000"/>
                </a:solidFill>
              </a:rPr>
              <a:t>model</a:t>
            </a:r>
            <a:r>
              <a:rPr lang="es-ES" sz="2000" b="1" dirty="0" smtClean="0">
                <a:solidFill>
                  <a:srgbClr val="FF0000"/>
                </a:solidFill>
              </a:rPr>
              <a:t>):</a:t>
            </a:r>
          </a:p>
          <a:p>
            <a:r>
              <a:rPr lang="es-ES" sz="2000" dirty="0" smtClean="0"/>
              <a:t>Linear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robust</a:t>
            </a:r>
            <a:r>
              <a:rPr lang="es-ES" sz="2000" dirty="0" smtClean="0"/>
              <a:t> linear </a:t>
            </a:r>
            <a:r>
              <a:rPr lang="es-ES" sz="2000" dirty="0" err="1" smtClean="0"/>
              <a:t>regression</a:t>
            </a:r>
            <a:r>
              <a:rPr lang="es-ES" sz="2000" dirty="0" smtClean="0"/>
              <a:t> </a:t>
            </a:r>
            <a:r>
              <a:rPr lang="es-ES" sz="2000" dirty="0" err="1" smtClean="0"/>
              <a:t>models</a:t>
            </a:r>
            <a:r>
              <a:rPr lang="es-ES" sz="2000" dirty="0" smtClean="0"/>
              <a:t> (</a:t>
            </a:r>
            <a:r>
              <a:rPr lang="es-ES" sz="2000" dirty="0" err="1" smtClean="0"/>
              <a:t>one</a:t>
            </a:r>
            <a:r>
              <a:rPr lang="es-ES" sz="2000" dirty="0" smtClean="0"/>
              <a:t> per </a:t>
            </a:r>
            <a:r>
              <a:rPr lang="es-ES" sz="2000" dirty="0" err="1" smtClean="0"/>
              <a:t>each</a:t>
            </a:r>
            <a:r>
              <a:rPr lang="es-ES" sz="2000" dirty="0" smtClean="0"/>
              <a:t> </a:t>
            </a:r>
            <a:r>
              <a:rPr lang="es-ES" sz="2000" dirty="0" err="1" smtClean="0"/>
              <a:t>CpG</a:t>
            </a:r>
            <a:r>
              <a:rPr lang="es-ES" sz="2000" dirty="0" smtClean="0"/>
              <a:t>)</a:t>
            </a:r>
          </a:p>
          <a:p>
            <a:r>
              <a:rPr lang="es-ES" sz="2000" dirty="0" err="1" smtClean="0"/>
              <a:t>Effect</a:t>
            </a:r>
            <a:r>
              <a:rPr lang="es-ES" sz="2000" dirty="0" smtClean="0"/>
              <a:t> </a:t>
            </a:r>
            <a:r>
              <a:rPr lang="es-ES" sz="2000" dirty="0" err="1" smtClean="0"/>
              <a:t>size</a:t>
            </a:r>
            <a:r>
              <a:rPr lang="es-ES" sz="2000" dirty="0" smtClean="0"/>
              <a:t>: </a:t>
            </a:r>
          </a:p>
          <a:p>
            <a:pPr lvl="1"/>
            <a:r>
              <a:rPr lang="es-ES" sz="2000" dirty="0" err="1" smtClean="0"/>
              <a:t>change</a:t>
            </a:r>
            <a:r>
              <a:rPr lang="es-ES" sz="2000" dirty="0" smtClean="0"/>
              <a:t> in </a:t>
            </a:r>
            <a:r>
              <a:rPr lang="es-ES" sz="2000" dirty="0" err="1" smtClean="0"/>
              <a:t>methyl</a:t>
            </a:r>
            <a:r>
              <a:rPr lang="es-ES" sz="2000" dirty="0" smtClean="0"/>
              <a:t> (</a:t>
            </a:r>
            <a:r>
              <a:rPr lang="es-ES" sz="2000" dirty="0" err="1" smtClean="0"/>
              <a:t>from</a:t>
            </a:r>
            <a:r>
              <a:rPr lang="es-ES" sz="2000" dirty="0" smtClean="0"/>
              <a:t> 0 to 1)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trait</a:t>
            </a:r>
            <a:r>
              <a:rPr lang="es-ES" sz="2000" dirty="0" smtClean="0"/>
              <a:t> </a:t>
            </a:r>
            <a:r>
              <a:rPr lang="es-ES" sz="2000" dirty="0" err="1" smtClean="0"/>
              <a:t>category</a:t>
            </a:r>
            <a:r>
              <a:rPr lang="es-ES" sz="2000" dirty="0" smtClean="0"/>
              <a:t> (</a:t>
            </a:r>
            <a:r>
              <a:rPr lang="es-ES" sz="2000" dirty="0" err="1" smtClean="0"/>
              <a:t>smoker</a:t>
            </a:r>
            <a:r>
              <a:rPr lang="es-ES" sz="2000" dirty="0" smtClean="0"/>
              <a:t>/non-</a:t>
            </a:r>
            <a:r>
              <a:rPr lang="es-ES" sz="2000" dirty="0" err="1" smtClean="0"/>
              <a:t>smoker</a:t>
            </a:r>
            <a:r>
              <a:rPr lang="es-ES" sz="2000" dirty="0" smtClean="0"/>
              <a:t>) </a:t>
            </a:r>
          </a:p>
          <a:p>
            <a:pPr lvl="1"/>
            <a:r>
              <a:rPr lang="es-ES" sz="2000" dirty="0" err="1" smtClean="0"/>
              <a:t>change</a:t>
            </a:r>
            <a:r>
              <a:rPr lang="es-ES" sz="2000" dirty="0" smtClean="0"/>
              <a:t> in </a:t>
            </a:r>
            <a:r>
              <a:rPr lang="es-ES" sz="2000" dirty="0" err="1" smtClean="0"/>
              <a:t>methyl</a:t>
            </a:r>
            <a:r>
              <a:rPr lang="es-ES" sz="2000" dirty="0" smtClean="0"/>
              <a:t> (</a:t>
            </a:r>
            <a:r>
              <a:rPr lang="es-ES" sz="2000" dirty="0" err="1" smtClean="0"/>
              <a:t>from</a:t>
            </a:r>
            <a:r>
              <a:rPr lang="es-ES" sz="2000" dirty="0" smtClean="0"/>
              <a:t> 0 to 1)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trait</a:t>
            </a:r>
            <a:r>
              <a:rPr lang="es-ES" sz="2000" dirty="0" smtClean="0"/>
              <a:t> </a:t>
            </a:r>
            <a:r>
              <a:rPr lang="es-ES" sz="2000" dirty="0" err="1" smtClean="0"/>
              <a:t>unit</a:t>
            </a:r>
            <a:r>
              <a:rPr lang="es-ES" sz="2000" dirty="0" smtClean="0"/>
              <a:t> (</a:t>
            </a:r>
            <a:r>
              <a:rPr lang="es-ES" sz="2000" dirty="0" err="1" smtClean="0"/>
              <a:t>unit</a:t>
            </a:r>
            <a:r>
              <a:rPr lang="es-ES" sz="2000" dirty="0" smtClean="0"/>
              <a:t> of </a:t>
            </a:r>
            <a:r>
              <a:rPr lang="es-ES" sz="2000" dirty="0" err="1" smtClean="0"/>
              <a:t>cotinine</a:t>
            </a:r>
            <a:r>
              <a:rPr lang="es-ES" sz="2000" dirty="0" smtClean="0"/>
              <a:t>)</a:t>
            </a:r>
          </a:p>
          <a:p>
            <a:pPr marL="0" indent="0">
              <a:buNone/>
            </a:pPr>
            <a:endParaRPr lang="es-ES" sz="2000" b="1" dirty="0" smtClean="0"/>
          </a:p>
          <a:p>
            <a:pPr marL="0" indent="0">
              <a:buNone/>
            </a:pPr>
            <a:r>
              <a:rPr lang="es-ES" sz="2000" b="1" dirty="0" err="1" smtClean="0"/>
              <a:t>Methylation</a:t>
            </a:r>
            <a:r>
              <a:rPr lang="es-ES" sz="2000" b="1" dirty="0" smtClean="0"/>
              <a:t> as predictor:</a:t>
            </a:r>
          </a:p>
          <a:p>
            <a:r>
              <a:rPr lang="es-ES" sz="2000" dirty="0" smtClean="0"/>
              <a:t>Linear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logistic</a:t>
            </a:r>
            <a:r>
              <a:rPr lang="es-ES" sz="2000" dirty="0" smtClean="0"/>
              <a:t> </a:t>
            </a:r>
            <a:r>
              <a:rPr lang="es-ES" sz="2000" dirty="0" err="1" smtClean="0"/>
              <a:t>regression</a:t>
            </a:r>
            <a:r>
              <a:rPr lang="es-ES" sz="2000" dirty="0" smtClean="0"/>
              <a:t> </a:t>
            </a:r>
            <a:r>
              <a:rPr lang="es-ES" sz="2000" dirty="0" err="1" smtClean="0"/>
              <a:t>models</a:t>
            </a:r>
            <a:r>
              <a:rPr lang="es-ES" sz="2000" dirty="0" smtClean="0"/>
              <a:t> (</a:t>
            </a:r>
            <a:r>
              <a:rPr lang="es-ES" sz="2000" dirty="0" err="1" smtClean="0"/>
              <a:t>one</a:t>
            </a:r>
            <a:r>
              <a:rPr lang="es-ES" sz="2000" dirty="0" smtClean="0"/>
              <a:t> per </a:t>
            </a:r>
            <a:r>
              <a:rPr lang="es-ES" sz="2000" dirty="0" err="1" smtClean="0"/>
              <a:t>each</a:t>
            </a:r>
            <a:r>
              <a:rPr lang="es-ES" sz="2000" dirty="0" smtClean="0"/>
              <a:t> </a:t>
            </a:r>
            <a:r>
              <a:rPr lang="es-ES" sz="2000" dirty="0" err="1" smtClean="0"/>
              <a:t>CpG</a:t>
            </a:r>
            <a:r>
              <a:rPr lang="es-ES" sz="2000" dirty="0" smtClean="0"/>
              <a:t>)</a:t>
            </a:r>
          </a:p>
          <a:p>
            <a:r>
              <a:rPr lang="es-ES" sz="2000" dirty="0" err="1"/>
              <a:t>Effect</a:t>
            </a:r>
            <a:r>
              <a:rPr lang="es-ES" sz="2000" dirty="0"/>
              <a:t> </a:t>
            </a:r>
            <a:r>
              <a:rPr lang="es-ES" sz="2000" dirty="0" err="1"/>
              <a:t>size</a:t>
            </a:r>
            <a:r>
              <a:rPr lang="es-ES" sz="2000" dirty="0"/>
              <a:t>: </a:t>
            </a:r>
          </a:p>
          <a:p>
            <a:pPr lvl="1"/>
            <a:r>
              <a:rPr lang="es-ES" sz="2000" dirty="0" err="1" smtClean="0"/>
              <a:t>Cont</a:t>
            </a:r>
            <a:r>
              <a:rPr lang="es-ES" sz="2000" dirty="0" smtClean="0"/>
              <a:t>: </a:t>
            </a:r>
            <a:r>
              <a:rPr lang="es-ES" sz="2000" dirty="0" err="1" smtClean="0"/>
              <a:t>change</a:t>
            </a:r>
            <a:r>
              <a:rPr lang="es-ES" sz="2000" dirty="0" smtClean="0"/>
              <a:t> in </a:t>
            </a:r>
            <a:r>
              <a:rPr lang="es-ES" sz="2000" dirty="0" err="1" smtClean="0"/>
              <a:t>units</a:t>
            </a:r>
            <a:r>
              <a:rPr lang="es-ES" sz="2000" dirty="0" smtClean="0"/>
              <a:t> of </a:t>
            </a:r>
            <a:r>
              <a:rPr lang="es-ES" sz="2000" dirty="0" err="1" smtClean="0"/>
              <a:t>disease</a:t>
            </a:r>
            <a:r>
              <a:rPr lang="es-ES" sz="2000" dirty="0" smtClean="0"/>
              <a:t> </a:t>
            </a:r>
            <a:r>
              <a:rPr lang="es-ES" sz="2000" dirty="0" err="1" smtClean="0"/>
              <a:t>trait</a:t>
            </a:r>
            <a:r>
              <a:rPr lang="es-ES" sz="2000" dirty="0" smtClean="0"/>
              <a:t> (kg) 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methyl</a:t>
            </a:r>
            <a:r>
              <a:rPr lang="es-ES" sz="2000" dirty="0" smtClean="0"/>
              <a:t> </a:t>
            </a:r>
            <a:r>
              <a:rPr lang="es-ES" sz="2000" dirty="0" err="1" smtClean="0"/>
              <a:t>unit</a:t>
            </a:r>
            <a:r>
              <a:rPr lang="es-ES" sz="2000" dirty="0" smtClean="0"/>
              <a:t> (</a:t>
            </a:r>
            <a:r>
              <a:rPr lang="es-ES" sz="2000" dirty="0" err="1" smtClean="0"/>
              <a:t>from</a:t>
            </a:r>
            <a:r>
              <a:rPr lang="es-ES" sz="2000" dirty="0" smtClean="0"/>
              <a:t> 0 to 1)</a:t>
            </a:r>
          </a:p>
          <a:p>
            <a:pPr lvl="1"/>
            <a:r>
              <a:rPr lang="es-ES" sz="2000" dirty="0" err="1" smtClean="0">
                <a:solidFill>
                  <a:srgbClr val="FF0000"/>
                </a:solidFill>
              </a:rPr>
              <a:t>Cat</a:t>
            </a:r>
            <a:r>
              <a:rPr lang="es-ES" sz="2000" dirty="0" smtClean="0">
                <a:solidFill>
                  <a:srgbClr val="FF0000"/>
                </a:solidFill>
              </a:rPr>
              <a:t>: </a:t>
            </a:r>
            <a:r>
              <a:rPr lang="es-ES" sz="2000" dirty="0" err="1" smtClean="0">
                <a:solidFill>
                  <a:srgbClr val="FF0000"/>
                </a:solidFill>
              </a:rPr>
              <a:t>change</a:t>
            </a:r>
            <a:r>
              <a:rPr lang="es-ES" sz="2000" dirty="0" smtClean="0">
                <a:solidFill>
                  <a:srgbClr val="FF0000"/>
                </a:solidFill>
              </a:rPr>
              <a:t> in </a:t>
            </a:r>
            <a:r>
              <a:rPr lang="es-ES" sz="2000" dirty="0" err="1" smtClean="0">
                <a:solidFill>
                  <a:srgbClr val="FF0000"/>
                </a:solidFill>
              </a:rPr>
              <a:t>disease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odds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by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 smtClean="0">
                <a:solidFill>
                  <a:srgbClr val="FF0000"/>
                </a:solidFill>
              </a:rPr>
              <a:t>methyl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unit</a:t>
            </a:r>
            <a:r>
              <a:rPr lang="es-ES" sz="2000" dirty="0">
                <a:solidFill>
                  <a:srgbClr val="FF0000"/>
                </a:solidFill>
              </a:rPr>
              <a:t> (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0 to 1</a:t>
            </a:r>
            <a:r>
              <a:rPr lang="es-ES" sz="2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s-E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2000" b="1" dirty="0" err="1"/>
              <a:t>Tool</a:t>
            </a:r>
            <a:r>
              <a:rPr lang="es-ES" sz="2000" b="1" dirty="0"/>
              <a:t>: </a:t>
            </a:r>
            <a:r>
              <a:rPr lang="es-ES" sz="2000" b="1" dirty="0" err="1">
                <a:solidFill>
                  <a:srgbClr val="00B050"/>
                </a:solidFill>
              </a:rPr>
              <a:t>meffil</a:t>
            </a:r>
            <a:r>
              <a:rPr lang="es-ES" sz="2000" b="1" dirty="0" smtClean="0">
                <a:solidFill>
                  <a:srgbClr val="00B050"/>
                </a:solidFill>
              </a:rPr>
              <a:t> </a:t>
            </a:r>
            <a:r>
              <a:rPr lang="es-ES" sz="2000" b="1" dirty="0">
                <a:solidFill>
                  <a:srgbClr val="00B050"/>
                </a:solidFill>
              </a:rPr>
              <a:t>R </a:t>
            </a:r>
            <a:r>
              <a:rPr lang="es-ES" sz="2000" b="1" dirty="0" err="1">
                <a:solidFill>
                  <a:srgbClr val="00B050"/>
                </a:solidFill>
              </a:rPr>
              <a:t>package</a:t>
            </a:r>
            <a:r>
              <a:rPr lang="es-ES" sz="2000" b="1" dirty="0">
                <a:solidFill>
                  <a:srgbClr val="00B050"/>
                </a:solidFill>
              </a:rPr>
              <a:t> </a:t>
            </a:r>
            <a:r>
              <a:rPr lang="es-ES" sz="2000" dirty="0" smtClean="0"/>
              <a:t>(linear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dirty="0" err="1" smtClean="0"/>
              <a:t>robust</a:t>
            </a:r>
            <a:r>
              <a:rPr lang="es-ES" sz="2000" dirty="0" smtClean="0"/>
              <a:t> </a:t>
            </a:r>
            <a:r>
              <a:rPr lang="es-ES" sz="2000" dirty="0" err="1" smtClean="0"/>
              <a:t>regression</a:t>
            </a:r>
            <a:r>
              <a:rPr lang="es-ES" sz="2000" dirty="0"/>
              <a:t>)</a:t>
            </a:r>
          </a:p>
          <a:p>
            <a:pPr lvl="1"/>
            <a:endParaRPr lang="es-ES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497454" y="2105891"/>
            <a:ext cx="3173048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Methyl</a:t>
            </a:r>
            <a:r>
              <a:rPr lang="es-ES" dirty="0" smtClean="0"/>
              <a:t> CpG1 (</a:t>
            </a:r>
            <a:r>
              <a:rPr lang="es-ES" dirty="0" err="1" smtClean="0"/>
              <a:t>cont</a:t>
            </a:r>
            <a:r>
              <a:rPr lang="es-ES" dirty="0" smtClean="0"/>
              <a:t>) = </a:t>
            </a:r>
            <a:r>
              <a:rPr lang="es-ES" dirty="0" err="1" smtClean="0"/>
              <a:t>trait</a:t>
            </a:r>
            <a:r>
              <a:rPr lang="es-ES" dirty="0" smtClean="0"/>
              <a:t> + </a:t>
            </a:r>
            <a:r>
              <a:rPr lang="es-ES" dirty="0" err="1" smtClean="0"/>
              <a:t>cov</a:t>
            </a:r>
            <a:endParaRPr lang="es-ES" dirty="0" smtClean="0"/>
          </a:p>
          <a:p>
            <a:r>
              <a:rPr lang="es-ES" dirty="0" err="1" smtClean="0"/>
              <a:t>Methyl</a:t>
            </a:r>
            <a:r>
              <a:rPr lang="es-ES" dirty="0" smtClean="0"/>
              <a:t> CpG2 (</a:t>
            </a:r>
            <a:r>
              <a:rPr lang="es-ES" dirty="0" err="1" smtClean="0"/>
              <a:t>cont</a:t>
            </a:r>
            <a:r>
              <a:rPr lang="es-ES" dirty="0" smtClean="0"/>
              <a:t>) = </a:t>
            </a:r>
            <a:r>
              <a:rPr lang="es-ES" dirty="0" err="1" smtClean="0"/>
              <a:t>trait</a:t>
            </a:r>
            <a:r>
              <a:rPr lang="es-ES" dirty="0" smtClean="0"/>
              <a:t> + </a:t>
            </a:r>
            <a:r>
              <a:rPr lang="es-ES" dirty="0" err="1" smtClean="0"/>
              <a:t>cov</a:t>
            </a:r>
            <a:endParaRPr lang="es-ES" dirty="0" smtClean="0"/>
          </a:p>
          <a:p>
            <a:r>
              <a:rPr lang="en-150" dirty="0" smtClean="0"/>
              <a:t>…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900239" y="4137890"/>
            <a:ext cx="3770263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Trait</a:t>
            </a:r>
            <a:r>
              <a:rPr lang="es-ES" dirty="0" smtClean="0"/>
              <a:t> (</a:t>
            </a:r>
            <a:r>
              <a:rPr lang="es-ES" dirty="0" err="1" smtClean="0"/>
              <a:t>cont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cat</a:t>
            </a:r>
            <a:r>
              <a:rPr lang="es-ES" dirty="0" smtClean="0"/>
              <a:t>) = </a:t>
            </a:r>
            <a:r>
              <a:rPr lang="es-ES" dirty="0" err="1" smtClean="0"/>
              <a:t>methyl</a:t>
            </a:r>
            <a:r>
              <a:rPr lang="es-ES" dirty="0" smtClean="0"/>
              <a:t> CpG1 + </a:t>
            </a:r>
            <a:r>
              <a:rPr lang="es-ES" dirty="0" err="1" smtClean="0"/>
              <a:t>cov</a:t>
            </a:r>
            <a:endParaRPr lang="es-ES" dirty="0" smtClean="0"/>
          </a:p>
          <a:p>
            <a:r>
              <a:rPr lang="es-ES" dirty="0" err="1" smtClean="0"/>
              <a:t>Trait</a:t>
            </a:r>
            <a:r>
              <a:rPr lang="es-ES" dirty="0" smtClean="0"/>
              <a:t> (</a:t>
            </a:r>
            <a:r>
              <a:rPr lang="es-ES" dirty="0" err="1" smtClean="0"/>
              <a:t>cont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cat</a:t>
            </a:r>
            <a:r>
              <a:rPr lang="es-ES" dirty="0" smtClean="0"/>
              <a:t>) = </a:t>
            </a:r>
            <a:r>
              <a:rPr lang="es-ES" dirty="0" err="1" smtClean="0"/>
              <a:t>methyl</a:t>
            </a:r>
            <a:r>
              <a:rPr lang="es-ES" dirty="0" smtClean="0"/>
              <a:t> CpG2 + </a:t>
            </a:r>
            <a:r>
              <a:rPr lang="es-ES" dirty="0" err="1" smtClean="0"/>
              <a:t>cov</a:t>
            </a:r>
            <a:endParaRPr lang="es-ES" dirty="0" smtClean="0"/>
          </a:p>
          <a:p>
            <a:r>
              <a:rPr lang="en-150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4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4" y="1099126"/>
            <a:ext cx="6447667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solidFill>
                  <a:srgbClr val="00B050"/>
                </a:solidFill>
              </a:rPr>
              <a:t>Differently </a:t>
            </a:r>
            <a:r>
              <a:rPr lang="en-GB" sz="2000" b="1" dirty="0">
                <a:solidFill>
                  <a:srgbClr val="00B050"/>
                </a:solidFill>
              </a:rPr>
              <a:t>from GWAS, EWAS can be confounded by </a:t>
            </a:r>
            <a:r>
              <a:rPr lang="en-GB" sz="2000" b="1" dirty="0" smtClean="0">
                <a:solidFill>
                  <a:srgbClr val="00B050"/>
                </a:solidFill>
              </a:rPr>
              <a:t>several variables </a:t>
            </a:r>
            <a:r>
              <a:rPr lang="en-GB" sz="2000" b="1" dirty="0">
                <a:solidFill>
                  <a:srgbClr val="00B050"/>
                </a:solidFill>
              </a:rPr>
              <a:t>and </a:t>
            </a:r>
            <a:r>
              <a:rPr lang="en-GB" sz="2000" b="1" dirty="0" smtClean="0">
                <a:solidFill>
                  <a:srgbClr val="00B050"/>
                </a:solidFill>
              </a:rPr>
              <a:t>can suffer </a:t>
            </a:r>
            <a:r>
              <a:rPr lang="en-GB" sz="2000" b="1" dirty="0">
                <a:solidFill>
                  <a:srgbClr val="00B050"/>
                </a:solidFill>
              </a:rPr>
              <a:t>from reverse causation.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000" b="1" dirty="0" err="1" smtClean="0"/>
              <a:t>Confounding</a:t>
            </a:r>
            <a:endParaRPr lang="es-ES" sz="2000" b="1" dirty="0" smtClean="0"/>
          </a:p>
          <a:p>
            <a:r>
              <a:rPr lang="en-GB" sz="2000" dirty="0" smtClean="0"/>
              <a:t>A measured or </a:t>
            </a:r>
            <a:r>
              <a:rPr lang="en-GB" sz="2000" dirty="0"/>
              <a:t>unmeasured </a:t>
            </a:r>
            <a:r>
              <a:rPr lang="en-GB" sz="2000" dirty="0" smtClean="0"/>
              <a:t>third variable</a:t>
            </a:r>
            <a:r>
              <a:rPr lang="en-GB" sz="2000" dirty="0"/>
              <a:t> that influences both the supposed cause and the supposed </a:t>
            </a:r>
            <a:r>
              <a:rPr lang="en-GB" sz="2000" dirty="0" smtClean="0"/>
              <a:t>effect.</a:t>
            </a:r>
          </a:p>
          <a:p>
            <a:pPr>
              <a:lnSpc>
                <a:spcPct val="100000"/>
              </a:lnSpc>
            </a:pPr>
            <a:r>
              <a:rPr lang="es-ES" sz="2000" dirty="0" err="1"/>
              <a:t>How</a:t>
            </a:r>
            <a:r>
              <a:rPr lang="es-ES" sz="2000" dirty="0"/>
              <a:t> to 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confounders</a:t>
            </a:r>
            <a:r>
              <a:rPr lang="es-ES" sz="2000" dirty="0"/>
              <a:t>:</a:t>
            </a:r>
          </a:p>
          <a:p>
            <a:pPr lvl="1"/>
            <a:r>
              <a:rPr lang="es-ES" sz="2000" dirty="0" smtClean="0"/>
              <a:t>A priori </a:t>
            </a:r>
            <a:r>
              <a:rPr lang="es-ES" sz="2000" dirty="0" err="1" smtClean="0"/>
              <a:t>knowledge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literature</a:t>
            </a:r>
            <a:endParaRPr lang="es-ES" sz="2000" dirty="0" smtClean="0"/>
          </a:p>
          <a:p>
            <a:pPr lvl="1"/>
            <a:r>
              <a:rPr lang="es-ES" sz="2000" dirty="0" err="1" smtClean="0"/>
              <a:t>Directed</a:t>
            </a:r>
            <a:r>
              <a:rPr lang="es-ES" sz="2000" dirty="0" smtClean="0"/>
              <a:t> </a:t>
            </a:r>
            <a:r>
              <a:rPr lang="es-ES" sz="2000" dirty="0" err="1" smtClean="0"/>
              <a:t>Acyclic</a:t>
            </a:r>
            <a:r>
              <a:rPr lang="es-ES" sz="2000" dirty="0" smtClean="0"/>
              <a:t> </a:t>
            </a:r>
            <a:r>
              <a:rPr lang="es-ES" sz="2000" dirty="0" err="1" smtClean="0"/>
              <a:t>Graph</a:t>
            </a:r>
            <a:r>
              <a:rPr lang="es-ES" sz="2000" dirty="0" smtClean="0"/>
              <a:t> (DAG</a:t>
            </a:r>
            <a:r>
              <a:rPr lang="es-ES" sz="2000" dirty="0"/>
              <a:t>) (</a:t>
            </a:r>
            <a:r>
              <a:rPr lang="es-ES" sz="2000" dirty="0">
                <a:hlinkClick r:id="rId2"/>
              </a:rPr>
              <a:t>https://www.dagitty.net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)</a:t>
            </a:r>
          </a:p>
          <a:p>
            <a:pPr lvl="1"/>
            <a:r>
              <a:rPr lang="es-ES" sz="2000" dirty="0" err="1" smtClean="0"/>
              <a:t>Cell</a:t>
            </a:r>
            <a:r>
              <a:rPr lang="es-ES" sz="2000" dirty="0" smtClean="0"/>
              <a:t> </a:t>
            </a:r>
            <a:r>
              <a:rPr lang="es-ES" sz="2000" dirty="0" err="1" smtClean="0"/>
              <a:t>types</a:t>
            </a:r>
            <a:endParaRPr lang="es-ES" sz="2000" dirty="0" smtClean="0"/>
          </a:p>
          <a:p>
            <a:pPr lvl="1"/>
            <a:r>
              <a:rPr lang="es-ES" sz="2000" dirty="0" err="1" smtClean="0"/>
              <a:t>Surrogate</a:t>
            </a:r>
            <a:r>
              <a:rPr lang="es-ES" sz="2000" dirty="0" smtClean="0"/>
              <a:t> variables</a:t>
            </a:r>
            <a:endParaRPr lang="es-ES" sz="20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s-ES" sz="2400" b="1" dirty="0" smtClean="0"/>
          </a:p>
          <a:p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370618" y="1163782"/>
            <a:ext cx="104406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Exposure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vitD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647382" y="1163782"/>
            <a:ext cx="105035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Outcome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obesity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13" name="Conector recto 12"/>
          <p:cNvCxnSpPr>
            <a:stCxn id="5" idx="3"/>
            <a:endCxn id="12" idx="1"/>
          </p:cNvCxnSpPr>
          <p:nvPr/>
        </p:nvCxnSpPr>
        <p:spPr>
          <a:xfrm>
            <a:off x="8414686" y="1486948"/>
            <a:ext cx="1232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370618" y="2133279"/>
            <a:ext cx="104406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Exposure</a:t>
            </a:r>
            <a:endParaRPr lang="es-ES" dirty="0" smtClean="0"/>
          </a:p>
          <a:p>
            <a:pPr algn="ctr"/>
            <a:r>
              <a:rPr lang="es-ES" dirty="0"/>
              <a:t>(</a:t>
            </a:r>
            <a:r>
              <a:rPr lang="es-ES" dirty="0" err="1"/>
              <a:t>vitD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647382" y="2133279"/>
            <a:ext cx="105035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Outcome</a:t>
            </a:r>
            <a:endParaRPr lang="es-ES" dirty="0" smtClean="0"/>
          </a:p>
          <a:p>
            <a:pPr algn="ctr"/>
            <a:r>
              <a:rPr lang="es-ES" dirty="0"/>
              <a:t>(</a:t>
            </a:r>
            <a:r>
              <a:rPr lang="es-ES" dirty="0" err="1"/>
              <a:t>obesity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370618" y="3074486"/>
            <a:ext cx="104406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Exposure</a:t>
            </a:r>
            <a:endParaRPr lang="es-ES" dirty="0" smtClean="0"/>
          </a:p>
          <a:p>
            <a:pPr algn="ctr"/>
            <a:r>
              <a:rPr lang="es-ES" dirty="0"/>
              <a:t>(</a:t>
            </a:r>
            <a:r>
              <a:rPr lang="es-ES" dirty="0" err="1"/>
              <a:t>vitD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647382" y="3074486"/>
            <a:ext cx="105035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Outcome</a:t>
            </a:r>
            <a:endParaRPr lang="es-ES" dirty="0" smtClean="0"/>
          </a:p>
          <a:p>
            <a:pPr algn="ctr"/>
            <a:r>
              <a:rPr lang="es-ES" dirty="0"/>
              <a:t>(</a:t>
            </a:r>
            <a:r>
              <a:rPr lang="es-ES" dirty="0" err="1"/>
              <a:t>obesity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5" idx="3"/>
            <a:endCxn id="16" idx="1"/>
          </p:cNvCxnSpPr>
          <p:nvPr/>
        </p:nvCxnSpPr>
        <p:spPr>
          <a:xfrm>
            <a:off x="8414686" y="2456445"/>
            <a:ext cx="1232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9" idx="1"/>
            <a:endCxn id="18" idx="3"/>
          </p:cNvCxnSpPr>
          <p:nvPr/>
        </p:nvCxnSpPr>
        <p:spPr>
          <a:xfrm flipH="1">
            <a:off x="8414686" y="3397652"/>
            <a:ext cx="1232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7370618" y="5820972"/>
            <a:ext cx="104406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Exposure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vitD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647382" y="5820972"/>
            <a:ext cx="105035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Outcome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obesity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30" name="Conector recto 29"/>
          <p:cNvCxnSpPr/>
          <p:nvPr/>
        </p:nvCxnSpPr>
        <p:spPr>
          <a:xfrm>
            <a:off x="8414686" y="6139842"/>
            <a:ext cx="1232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557923" y="5345732"/>
            <a:ext cx="93820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Exercise</a:t>
            </a:r>
            <a:endParaRPr lang="es-ES" dirty="0"/>
          </a:p>
        </p:txBody>
      </p:sp>
      <p:cxnSp>
        <p:nvCxnSpPr>
          <p:cNvPr id="33" name="Conector recto de flecha 32"/>
          <p:cNvCxnSpPr>
            <a:stCxn id="31" idx="1"/>
            <a:endCxn id="25" idx="0"/>
          </p:cNvCxnSpPr>
          <p:nvPr/>
        </p:nvCxnSpPr>
        <p:spPr>
          <a:xfrm flipH="1">
            <a:off x="7892652" y="5530398"/>
            <a:ext cx="665271" cy="29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31" idx="3"/>
            <a:endCxn id="26" idx="0"/>
          </p:cNvCxnSpPr>
          <p:nvPr/>
        </p:nvCxnSpPr>
        <p:spPr>
          <a:xfrm>
            <a:off x="9496129" y="5530398"/>
            <a:ext cx="676429" cy="29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7370618" y="4530629"/>
            <a:ext cx="104406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Exposure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vitD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9647382" y="4530629"/>
            <a:ext cx="105035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Outcome</a:t>
            </a:r>
            <a:endParaRPr lang="es-ES" dirty="0" smtClean="0"/>
          </a:p>
          <a:p>
            <a:pPr algn="ctr"/>
            <a:r>
              <a:rPr lang="es-ES" dirty="0" smtClean="0"/>
              <a:t>(</a:t>
            </a:r>
            <a:r>
              <a:rPr lang="es-ES" dirty="0" err="1" smtClean="0"/>
              <a:t>obesity</a:t>
            </a:r>
            <a:r>
              <a:rPr lang="es-ES" dirty="0" smtClean="0"/>
              <a:t>)</a:t>
            </a:r>
            <a:endParaRPr lang="es-ES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414686" y="4849499"/>
            <a:ext cx="12326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557923" y="4055389"/>
            <a:ext cx="97013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ES" dirty="0" err="1" smtClean="0"/>
              <a:t>Immune</a:t>
            </a:r>
            <a:endParaRPr lang="es-ES" dirty="0"/>
          </a:p>
        </p:txBody>
      </p:sp>
      <p:cxnSp>
        <p:nvCxnSpPr>
          <p:cNvPr id="41" name="Conector recto de flecha 40"/>
          <p:cNvCxnSpPr>
            <a:endCxn id="40" idx="1"/>
          </p:cNvCxnSpPr>
          <p:nvPr/>
        </p:nvCxnSpPr>
        <p:spPr>
          <a:xfrm flipV="1">
            <a:off x="7864324" y="4240055"/>
            <a:ext cx="693599" cy="29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40" idx="3"/>
            <a:endCxn id="38" idx="0"/>
          </p:cNvCxnSpPr>
          <p:nvPr/>
        </p:nvCxnSpPr>
        <p:spPr>
          <a:xfrm>
            <a:off x="9528060" y="4240055"/>
            <a:ext cx="644498" cy="29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10880078" y="213327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Causal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10880078" y="3074486"/>
            <a:ext cx="108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Reverse </a:t>
            </a:r>
          </a:p>
          <a:p>
            <a:r>
              <a:rPr lang="es-ES" dirty="0" err="1" smtClean="0"/>
              <a:t>causation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0736841" y="4544676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 </a:t>
            </a:r>
            <a:r>
              <a:rPr lang="es-ES" dirty="0" err="1" smtClean="0"/>
              <a:t>Mediation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0691450" y="5860343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 </a:t>
            </a:r>
            <a:r>
              <a:rPr lang="es-ES" dirty="0" err="1" smtClean="0"/>
              <a:t>Confounding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85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4" y="1099126"/>
            <a:ext cx="11249890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Surrogate</a:t>
            </a:r>
            <a:r>
              <a:rPr lang="es-ES" b="1" dirty="0"/>
              <a:t> variables (</a:t>
            </a:r>
            <a:r>
              <a:rPr lang="es-ES" b="1" dirty="0" err="1"/>
              <a:t>SVs</a:t>
            </a:r>
            <a:r>
              <a:rPr lang="es-ES" b="1" dirty="0" smtClean="0"/>
              <a:t>) in EWAS</a:t>
            </a:r>
            <a:endParaRPr lang="es-ES" b="1" dirty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n-GB" sz="2000" dirty="0" smtClean="0"/>
              <a:t>Surrogate </a:t>
            </a:r>
            <a:r>
              <a:rPr lang="en-GB" sz="2000" dirty="0"/>
              <a:t>variables are covariates constructed directly from high-dimensional data </a:t>
            </a:r>
            <a:r>
              <a:rPr lang="en-GB" sz="2000" dirty="0" smtClean="0"/>
              <a:t>(ex. DNA methylation) </a:t>
            </a:r>
            <a:r>
              <a:rPr lang="en-GB" sz="2000" dirty="0"/>
              <a:t>that can be used in subsequent analyses to adjust for unknown, </a:t>
            </a:r>
            <a:r>
              <a:rPr lang="en-GB" sz="2000" dirty="0" err="1"/>
              <a:t>unmodeled</a:t>
            </a:r>
            <a:r>
              <a:rPr lang="en-GB" sz="2000" dirty="0"/>
              <a:t>, or latent sources of </a:t>
            </a:r>
            <a:r>
              <a:rPr lang="en-GB" sz="2000" dirty="0" smtClean="0"/>
              <a:t>noise.</a:t>
            </a:r>
          </a:p>
          <a:p>
            <a:pPr marL="0" indent="0">
              <a:buNone/>
            </a:pPr>
            <a:endParaRPr lang="en-GB" sz="2000" dirty="0" smtClean="0"/>
          </a:p>
          <a:p>
            <a:pPr>
              <a:buFontTx/>
              <a:buChar char="-"/>
            </a:pPr>
            <a:r>
              <a:rPr lang="en-GB" sz="2000" dirty="0" smtClean="0"/>
              <a:t>Biological variables: sex, cell type proportions, ancestry, </a:t>
            </a:r>
            <a:r>
              <a:rPr lang="en-GB" sz="2000" dirty="0" err="1" smtClean="0"/>
              <a:t>etc</a:t>
            </a:r>
            <a:r>
              <a:rPr lang="en-150" sz="2000" dirty="0" smtClean="0"/>
              <a:t>…</a:t>
            </a:r>
            <a:endParaRPr lang="en-GB" sz="2000" dirty="0" smtClean="0"/>
          </a:p>
          <a:p>
            <a:pPr>
              <a:buFontTx/>
              <a:buChar char="-"/>
            </a:pPr>
            <a:r>
              <a:rPr lang="en-GB" sz="2000" dirty="0" smtClean="0"/>
              <a:t>Technical variables: slide, plate, etc...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sva</a:t>
            </a:r>
            <a:r>
              <a:rPr lang="en-GB" sz="2000" dirty="0" smtClean="0"/>
              <a:t> R package</a:t>
            </a: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s-ES" sz="2400" b="1" dirty="0" smtClean="0"/>
          </a:p>
          <a:p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8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5635" y="1013395"/>
            <a:ext cx="11249891" cy="5495637"/>
          </a:xfrm>
        </p:spPr>
        <p:txBody>
          <a:bodyPr/>
          <a:lstStyle/>
          <a:p>
            <a:pPr marL="0" lvl="0" indent="0">
              <a:buNone/>
            </a:pPr>
            <a:r>
              <a:rPr lang="es-ES" b="1" dirty="0" err="1" smtClean="0"/>
              <a:t>Cell</a:t>
            </a:r>
            <a:r>
              <a:rPr lang="es-ES" b="1" dirty="0" smtClean="0"/>
              <a:t> </a:t>
            </a:r>
            <a:r>
              <a:rPr lang="es-ES" b="1" dirty="0" err="1" smtClean="0"/>
              <a:t>type</a:t>
            </a:r>
            <a:r>
              <a:rPr lang="es-ES" b="1" dirty="0" smtClean="0"/>
              <a:t> </a:t>
            </a:r>
            <a:r>
              <a:rPr lang="es-ES" b="1" dirty="0" err="1" smtClean="0"/>
              <a:t>proportion</a:t>
            </a:r>
            <a:r>
              <a:rPr lang="es-ES" b="1" dirty="0" smtClean="0"/>
              <a:t> in EWAS: </a:t>
            </a:r>
            <a:r>
              <a:rPr lang="es-ES" b="1" dirty="0" err="1" smtClean="0"/>
              <a:t>confounding</a:t>
            </a:r>
            <a:r>
              <a:rPr lang="es-ES" b="1" dirty="0" smtClean="0"/>
              <a:t> and </a:t>
            </a:r>
            <a:r>
              <a:rPr lang="es-ES" b="1" dirty="0" err="1" smtClean="0"/>
              <a:t>mediation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21" name="Google Shape;561;p67"/>
          <p:cNvSpPr txBox="1">
            <a:spLocks/>
          </p:cNvSpPr>
          <p:nvPr/>
        </p:nvSpPr>
        <p:spPr>
          <a:xfrm>
            <a:off x="680897" y="1577390"/>
            <a:ext cx="10515600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32" name="Google Shape;572;p67"/>
          <p:cNvSpPr/>
          <p:nvPr/>
        </p:nvSpPr>
        <p:spPr>
          <a:xfrm rot="-3575159">
            <a:off x="861080" y="3391986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CuadroTexto 42"/>
          <p:cNvSpPr txBox="1"/>
          <p:nvPr/>
        </p:nvSpPr>
        <p:spPr>
          <a:xfrm>
            <a:off x="415635" y="3932104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Exposure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667013" y="3906483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Methyl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930460" y="6043578"/>
            <a:ext cx="2165145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Methyl</a:t>
            </a:r>
            <a:r>
              <a:rPr lang="es-ES" sz="2000" dirty="0" smtClean="0"/>
              <a:t> = </a:t>
            </a:r>
            <a:r>
              <a:rPr lang="es-ES" sz="2000" dirty="0" err="1" smtClean="0"/>
              <a:t>Exp</a:t>
            </a:r>
            <a:r>
              <a:rPr lang="es-ES" sz="2000" dirty="0" smtClean="0"/>
              <a:t> + </a:t>
            </a:r>
            <a:r>
              <a:rPr lang="es-ES" sz="2000" dirty="0" err="1" smtClean="0"/>
              <a:t>Cov</a:t>
            </a:r>
            <a:endParaRPr lang="es-ES" sz="20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416563" y="4636112"/>
            <a:ext cx="3518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Smoking -&gt; </a:t>
            </a:r>
            <a:r>
              <a:rPr lang="es-ES" dirty="0" err="1" smtClean="0"/>
              <a:t>Inflamation</a:t>
            </a:r>
            <a:r>
              <a:rPr lang="es-ES" dirty="0" smtClean="0"/>
              <a:t> -&gt; </a:t>
            </a:r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%</a:t>
            </a:r>
          </a:p>
          <a:p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% -&gt; </a:t>
            </a:r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methyl</a:t>
            </a:r>
            <a:endParaRPr lang="es-ES" dirty="0"/>
          </a:p>
        </p:txBody>
      </p:sp>
      <p:sp>
        <p:nvSpPr>
          <p:cNvPr id="55" name="Google Shape;572;p67"/>
          <p:cNvSpPr/>
          <p:nvPr/>
        </p:nvSpPr>
        <p:spPr>
          <a:xfrm rot="3059423">
            <a:off x="2416040" y="3383697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72;p67"/>
          <p:cNvSpPr/>
          <p:nvPr/>
        </p:nvSpPr>
        <p:spPr>
          <a:xfrm>
            <a:off x="1698688" y="3960130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72;p67"/>
          <p:cNvSpPr/>
          <p:nvPr/>
        </p:nvSpPr>
        <p:spPr>
          <a:xfrm rot="-3575159">
            <a:off x="4708750" y="3349127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CuadroTexto 58"/>
          <p:cNvSpPr txBox="1"/>
          <p:nvPr/>
        </p:nvSpPr>
        <p:spPr>
          <a:xfrm>
            <a:off x="4263305" y="3889245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Exposure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6514683" y="3863624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Methyl</a:t>
            </a:r>
            <a:endParaRPr lang="es-ES" dirty="0"/>
          </a:p>
        </p:txBody>
      </p:sp>
      <p:sp>
        <p:nvSpPr>
          <p:cNvPr id="61" name="Google Shape;572;p67"/>
          <p:cNvSpPr/>
          <p:nvPr/>
        </p:nvSpPr>
        <p:spPr>
          <a:xfrm rot="13846197">
            <a:off x="6263710" y="3340838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72;p67"/>
          <p:cNvSpPr/>
          <p:nvPr/>
        </p:nvSpPr>
        <p:spPr>
          <a:xfrm>
            <a:off x="5546358" y="3917271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CuadroTexto 62"/>
          <p:cNvSpPr txBox="1"/>
          <p:nvPr/>
        </p:nvSpPr>
        <p:spPr>
          <a:xfrm>
            <a:off x="4219540" y="4584030"/>
            <a:ext cx="3476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Smoking -&gt; </a:t>
            </a:r>
            <a:r>
              <a:rPr lang="es-ES" dirty="0" err="1"/>
              <a:t>Diff</a:t>
            </a:r>
            <a:r>
              <a:rPr lang="es-ES" dirty="0"/>
              <a:t> </a:t>
            </a:r>
            <a:r>
              <a:rPr lang="es-ES" dirty="0" err="1" smtClean="0"/>
              <a:t>methyl</a:t>
            </a:r>
            <a:r>
              <a:rPr lang="es-ES" dirty="0" smtClean="0"/>
              <a:t> -&gt; </a:t>
            </a:r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/>
              <a:t>%</a:t>
            </a:r>
            <a:endParaRPr lang="es-ES" dirty="0" smtClean="0"/>
          </a:p>
          <a:p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% -&gt; </a:t>
            </a:r>
            <a:r>
              <a:rPr lang="es-ES" dirty="0" err="1" smtClean="0"/>
              <a:t>Inflamation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4899498" y="5950461"/>
            <a:ext cx="2165145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Methyl</a:t>
            </a:r>
            <a:r>
              <a:rPr lang="es-ES" sz="2000" dirty="0" smtClean="0"/>
              <a:t> = </a:t>
            </a:r>
            <a:r>
              <a:rPr lang="es-ES" sz="2000" dirty="0" err="1" smtClean="0"/>
              <a:t>Exp</a:t>
            </a:r>
            <a:r>
              <a:rPr lang="es-ES" sz="2000" dirty="0" smtClean="0"/>
              <a:t> + </a:t>
            </a:r>
            <a:r>
              <a:rPr lang="es-ES" sz="2000" dirty="0" err="1" smtClean="0"/>
              <a:t>Cov</a:t>
            </a:r>
            <a:endParaRPr lang="es-ES" sz="20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623878" y="1477331"/>
            <a:ext cx="219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/>
              <a:t>Causation</a:t>
            </a:r>
            <a:endParaRPr lang="es-ES" b="1" dirty="0" smtClean="0"/>
          </a:p>
          <a:p>
            <a:pPr algn="ctr"/>
            <a:r>
              <a:rPr lang="es-ES" b="1" dirty="0" smtClean="0"/>
              <a:t>(</a:t>
            </a:r>
            <a:r>
              <a:rPr lang="es-ES" b="1" dirty="0" err="1" smtClean="0"/>
              <a:t>cell</a:t>
            </a:r>
            <a:r>
              <a:rPr lang="es-ES" b="1" dirty="0" smtClean="0"/>
              <a:t>% final </a:t>
            </a:r>
            <a:r>
              <a:rPr lang="es-ES" b="1" dirty="0" err="1" smtClean="0"/>
              <a:t>outcome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71" name="CuadroTexto 70"/>
          <p:cNvSpPr txBox="1"/>
          <p:nvPr/>
        </p:nvSpPr>
        <p:spPr>
          <a:xfrm>
            <a:off x="875483" y="1577390"/>
            <a:ext cx="213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/>
              <a:t>Causation</a:t>
            </a:r>
            <a:endParaRPr lang="es-ES" b="1" dirty="0" smtClean="0"/>
          </a:p>
          <a:p>
            <a:pPr algn="ctr"/>
            <a:r>
              <a:rPr lang="es-ES" b="1" dirty="0" smtClean="0"/>
              <a:t>(</a:t>
            </a:r>
            <a:r>
              <a:rPr lang="es-ES" b="1" dirty="0" err="1" smtClean="0"/>
              <a:t>mediation</a:t>
            </a:r>
            <a:r>
              <a:rPr lang="es-ES" b="1" dirty="0" smtClean="0"/>
              <a:t> </a:t>
            </a:r>
            <a:r>
              <a:rPr lang="es-ES" b="1" dirty="0" err="1"/>
              <a:t>by</a:t>
            </a:r>
            <a:r>
              <a:rPr lang="es-ES" b="1" dirty="0"/>
              <a:t> </a:t>
            </a:r>
            <a:r>
              <a:rPr lang="es-ES" b="1" dirty="0" err="1"/>
              <a:t>cell</a:t>
            </a:r>
            <a:r>
              <a:rPr lang="es-ES" b="1" dirty="0"/>
              <a:t>%)</a:t>
            </a:r>
          </a:p>
        </p:txBody>
      </p:sp>
      <p:pic>
        <p:nvPicPr>
          <p:cNvPr id="33" name="Picture 2" descr="Difference Between Monocytes and Lymphocytes Under Microscop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/>
          <a:stretch/>
        </p:blipFill>
        <p:spPr bwMode="auto">
          <a:xfrm>
            <a:off x="712338" y="2212226"/>
            <a:ext cx="2461682" cy="1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572;p67"/>
          <p:cNvSpPr/>
          <p:nvPr/>
        </p:nvSpPr>
        <p:spPr>
          <a:xfrm rot="7623592">
            <a:off x="8704870" y="3355411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CuadroTexto 34"/>
          <p:cNvSpPr txBox="1"/>
          <p:nvPr/>
        </p:nvSpPr>
        <p:spPr>
          <a:xfrm>
            <a:off x="8261818" y="387317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Disease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0513196" y="3847557"/>
            <a:ext cx="84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Methyl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476542" y="5957206"/>
            <a:ext cx="289290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Methyl</a:t>
            </a:r>
            <a:r>
              <a:rPr lang="es-ES" sz="2000" dirty="0" smtClean="0"/>
              <a:t> = </a:t>
            </a:r>
            <a:r>
              <a:rPr lang="es-ES" sz="2000" dirty="0" err="1" smtClean="0"/>
              <a:t>Exp</a:t>
            </a:r>
            <a:r>
              <a:rPr lang="es-ES" sz="2000" dirty="0" smtClean="0"/>
              <a:t> + </a:t>
            </a:r>
            <a:r>
              <a:rPr lang="es-ES" sz="2000" dirty="0" err="1" smtClean="0"/>
              <a:t>Cov</a:t>
            </a:r>
            <a:r>
              <a:rPr lang="es-ES" sz="2000" dirty="0" smtClean="0"/>
              <a:t> + </a:t>
            </a:r>
            <a:r>
              <a:rPr lang="es-ES" sz="2000" dirty="0" err="1" smtClean="0"/>
              <a:t>Cells</a:t>
            </a:r>
            <a:endParaRPr lang="es-ES" sz="20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262746" y="4577186"/>
            <a:ext cx="336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Inflamation</a:t>
            </a:r>
            <a:r>
              <a:rPr lang="es-ES" dirty="0" smtClean="0"/>
              <a:t> -&gt; </a:t>
            </a:r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/>
              <a:t>%</a:t>
            </a:r>
            <a:r>
              <a:rPr lang="es-ES" dirty="0" smtClean="0"/>
              <a:t> -&gt; </a:t>
            </a:r>
            <a:r>
              <a:rPr lang="es-ES" dirty="0" err="1" smtClean="0"/>
              <a:t>Allergy</a:t>
            </a:r>
            <a:endParaRPr lang="es-ES" dirty="0" smtClean="0"/>
          </a:p>
          <a:p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cell</a:t>
            </a:r>
            <a:r>
              <a:rPr lang="es-ES" dirty="0" smtClean="0"/>
              <a:t>% -&gt; </a:t>
            </a:r>
            <a:r>
              <a:rPr lang="es-ES" dirty="0" err="1" smtClean="0"/>
              <a:t>Diff</a:t>
            </a:r>
            <a:r>
              <a:rPr lang="es-ES" dirty="0" smtClean="0"/>
              <a:t> </a:t>
            </a:r>
            <a:r>
              <a:rPr lang="es-ES" dirty="0" err="1" smtClean="0"/>
              <a:t>methyl</a:t>
            </a:r>
            <a:endParaRPr lang="es-ES" dirty="0"/>
          </a:p>
        </p:txBody>
      </p:sp>
      <p:sp>
        <p:nvSpPr>
          <p:cNvPr id="40" name="Google Shape;572;p67"/>
          <p:cNvSpPr/>
          <p:nvPr/>
        </p:nvSpPr>
        <p:spPr>
          <a:xfrm rot="3059423">
            <a:off x="10262223" y="3324771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72;p67"/>
          <p:cNvSpPr/>
          <p:nvPr/>
        </p:nvSpPr>
        <p:spPr>
          <a:xfrm>
            <a:off x="9544871" y="3901204"/>
            <a:ext cx="659562" cy="3442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CuadroTexto 46"/>
          <p:cNvSpPr txBox="1"/>
          <p:nvPr/>
        </p:nvSpPr>
        <p:spPr>
          <a:xfrm>
            <a:off x="9087022" y="1723712"/>
            <a:ext cx="14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/>
              <a:t>Confounding</a:t>
            </a:r>
            <a:endParaRPr lang="es-ES" b="1" dirty="0"/>
          </a:p>
        </p:txBody>
      </p:sp>
      <p:pic>
        <p:nvPicPr>
          <p:cNvPr id="48" name="Picture 2" descr="Difference Between Monocytes and Lymphocytes Under Microscop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/>
          <a:stretch/>
        </p:blipFill>
        <p:spPr bwMode="auto">
          <a:xfrm>
            <a:off x="8558521" y="2153300"/>
            <a:ext cx="2461682" cy="1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Difference Between Monocytes and Lymphocytes Under Microscop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/>
          <a:stretch/>
        </p:blipFill>
        <p:spPr bwMode="auto">
          <a:xfrm>
            <a:off x="4623878" y="2153300"/>
            <a:ext cx="2461682" cy="1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54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5635" y="1013395"/>
            <a:ext cx="11249891" cy="5495637"/>
          </a:xfrm>
        </p:spPr>
        <p:txBody>
          <a:bodyPr/>
          <a:lstStyle/>
          <a:p>
            <a:pPr marL="0" lvl="0" indent="0">
              <a:buNone/>
            </a:pPr>
            <a:r>
              <a:rPr lang="es-ES" b="1" dirty="0" err="1"/>
              <a:t>Cell</a:t>
            </a:r>
            <a:r>
              <a:rPr lang="es-ES" b="1" dirty="0"/>
              <a:t> </a:t>
            </a:r>
            <a:r>
              <a:rPr lang="es-ES" b="1" dirty="0" err="1"/>
              <a:t>type</a:t>
            </a:r>
            <a:r>
              <a:rPr lang="es-ES" b="1" dirty="0"/>
              <a:t> </a:t>
            </a:r>
            <a:r>
              <a:rPr lang="es-ES" b="1" dirty="0" err="1"/>
              <a:t>proportion</a:t>
            </a:r>
            <a:r>
              <a:rPr lang="es-ES" b="1" dirty="0"/>
              <a:t> in EWAS: </a:t>
            </a:r>
            <a:r>
              <a:rPr lang="es-ES" b="1" dirty="0" err="1" smtClean="0"/>
              <a:t>interaction</a:t>
            </a:r>
            <a:r>
              <a:rPr lang="es-ES" b="1" dirty="0" smtClean="0"/>
              <a:t> </a:t>
            </a:r>
            <a:r>
              <a:rPr lang="es-ES" b="1" dirty="0" err="1" smtClean="0"/>
              <a:t>or</a:t>
            </a:r>
            <a:r>
              <a:rPr lang="es-ES" b="1" dirty="0" smtClean="0"/>
              <a:t> </a:t>
            </a:r>
            <a:r>
              <a:rPr lang="es-ES" b="1" dirty="0" err="1" smtClean="0"/>
              <a:t>cell</a:t>
            </a:r>
            <a:r>
              <a:rPr lang="es-ES" b="1" dirty="0" smtClean="0"/>
              <a:t> </a:t>
            </a:r>
            <a:r>
              <a:rPr lang="es-ES" b="1" dirty="0" err="1" smtClean="0"/>
              <a:t>type</a:t>
            </a:r>
            <a:r>
              <a:rPr lang="es-ES" b="1" dirty="0" smtClean="0"/>
              <a:t> </a:t>
            </a:r>
            <a:r>
              <a:rPr lang="es-ES" b="1" dirty="0" err="1" smtClean="0"/>
              <a:t>specific</a:t>
            </a:r>
            <a:r>
              <a:rPr lang="es-ES" b="1" dirty="0" smtClean="0"/>
              <a:t> </a:t>
            </a:r>
            <a:r>
              <a:rPr lang="es-ES" b="1" dirty="0" err="1" smtClean="0"/>
              <a:t>effects</a:t>
            </a:r>
            <a:endParaRPr lang="es-ES" dirty="0"/>
          </a:p>
          <a:p>
            <a:pPr marL="0" lvl="0" indent="0">
              <a:buNone/>
            </a:pPr>
            <a:endParaRPr lang="es-ES" b="1" dirty="0" smtClean="0"/>
          </a:p>
          <a:p>
            <a:pPr marL="0" lvl="0" indent="0">
              <a:buNone/>
            </a:pPr>
            <a:r>
              <a:rPr lang="es-ES" sz="2400" b="1" dirty="0" err="1" smtClean="0"/>
              <a:t>Example</a:t>
            </a:r>
            <a:r>
              <a:rPr lang="es-ES" sz="2400" b="1" dirty="0" smtClean="0"/>
              <a:t>: </a:t>
            </a:r>
            <a:r>
              <a:rPr lang="es-ES" sz="2400" dirty="0" smtClean="0"/>
              <a:t>smoking </a:t>
            </a:r>
            <a:r>
              <a:rPr lang="es-ES" sz="2400" dirty="0" err="1" smtClean="0"/>
              <a:t>affects</a:t>
            </a:r>
            <a:r>
              <a:rPr lang="es-ES" sz="2400" dirty="0" smtClean="0"/>
              <a:t> DNA </a:t>
            </a:r>
            <a:r>
              <a:rPr lang="es-ES" sz="2400" dirty="0" err="1" smtClean="0"/>
              <a:t>methylation</a:t>
            </a:r>
            <a:r>
              <a:rPr lang="es-ES" sz="2400" dirty="0"/>
              <a:t> </a:t>
            </a:r>
            <a:r>
              <a:rPr lang="es-ES" sz="2400" dirty="0" smtClean="0"/>
              <a:t>in CpG1, </a:t>
            </a:r>
            <a:r>
              <a:rPr lang="es-ES" sz="2400" dirty="0" err="1" smtClean="0"/>
              <a:t>only</a:t>
            </a:r>
            <a:r>
              <a:rPr lang="es-ES" sz="2400" dirty="0" smtClean="0"/>
              <a:t> in </a:t>
            </a:r>
            <a:r>
              <a:rPr lang="es-ES" sz="2400" dirty="0" err="1" smtClean="0"/>
              <a:t>monocytes</a:t>
            </a:r>
            <a:endParaRPr lang="es-ES" sz="2400" dirty="0" smtClean="0"/>
          </a:p>
          <a:p>
            <a:pPr marL="0" lvl="0" indent="0">
              <a:buNone/>
            </a:pPr>
            <a:endParaRPr lang="es-ES" sz="2400" dirty="0"/>
          </a:p>
          <a:p>
            <a:pPr marL="0" lvl="0" indent="0">
              <a:buNone/>
            </a:pPr>
            <a:endParaRPr lang="es-ES" sz="2400" dirty="0" smtClean="0"/>
          </a:p>
          <a:p>
            <a:pPr marL="0" lvl="0" indent="0">
              <a:buNone/>
            </a:pPr>
            <a:endParaRPr lang="es-ES" sz="2400" dirty="0" smtClean="0"/>
          </a:p>
          <a:p>
            <a:pPr marL="0" lvl="0" indent="0">
              <a:buNone/>
            </a:pPr>
            <a:endParaRPr lang="es-ES" sz="2400" dirty="0"/>
          </a:p>
          <a:p>
            <a:pPr marL="0" lvl="0" indent="0">
              <a:buNone/>
            </a:pPr>
            <a:endParaRPr lang="es-ES" sz="2400" b="1" dirty="0" smtClean="0"/>
          </a:p>
          <a:p>
            <a:pPr marL="0" lvl="0" indent="0">
              <a:buNone/>
            </a:pPr>
            <a:r>
              <a:rPr lang="es-ES" sz="2400" b="1" dirty="0" smtClean="0"/>
              <a:t>Tools:</a:t>
            </a:r>
          </a:p>
          <a:p>
            <a:pPr lvl="0"/>
            <a:r>
              <a:rPr lang="es-ES" sz="2400" dirty="0" err="1" smtClean="0"/>
              <a:t>EpiDISH</a:t>
            </a:r>
            <a:r>
              <a:rPr lang="es-ES" sz="2400" dirty="0" smtClean="0"/>
              <a:t> (</a:t>
            </a:r>
            <a:r>
              <a:rPr lang="es-ES" sz="2400" dirty="0" err="1"/>
              <a:t>CellDMC</a:t>
            </a:r>
            <a:r>
              <a:rPr lang="es-ES" sz="2400" dirty="0"/>
              <a:t>)</a:t>
            </a:r>
          </a:p>
          <a:p>
            <a:pPr lvl="0"/>
            <a:r>
              <a:rPr lang="es-ES" sz="2400" dirty="0" err="1">
                <a:sym typeface="Verdana"/>
              </a:rPr>
              <a:t>RaMWAS</a:t>
            </a:r>
            <a:endParaRPr lang="es-ES" sz="2400" dirty="0"/>
          </a:p>
          <a:p>
            <a:pPr marL="0" lvl="0" indent="0">
              <a:buNone/>
            </a:pPr>
            <a:endParaRPr lang="es-ES" sz="2400" dirty="0" smtClean="0"/>
          </a:p>
        </p:txBody>
      </p:sp>
      <p:sp>
        <p:nvSpPr>
          <p:cNvPr id="21" name="Google Shape;561;p67"/>
          <p:cNvSpPr txBox="1">
            <a:spLocks/>
          </p:cNvSpPr>
          <p:nvPr/>
        </p:nvSpPr>
        <p:spPr>
          <a:xfrm>
            <a:off x="680897" y="1577390"/>
            <a:ext cx="10515600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229090" y="4050378"/>
            <a:ext cx="358989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ES" sz="2000" dirty="0" err="1" smtClean="0"/>
              <a:t>Methyl</a:t>
            </a:r>
            <a:r>
              <a:rPr lang="es-ES" sz="2000" dirty="0" smtClean="0"/>
              <a:t> = </a:t>
            </a:r>
            <a:r>
              <a:rPr lang="es-ES" sz="2000" dirty="0" err="1" smtClean="0"/>
              <a:t>Trait</a:t>
            </a:r>
            <a:r>
              <a:rPr lang="es-ES" sz="2000" dirty="0" smtClean="0"/>
              <a:t> * </a:t>
            </a:r>
            <a:r>
              <a:rPr lang="es-ES" sz="2000" dirty="0" err="1" smtClean="0"/>
              <a:t>Cell</a:t>
            </a:r>
            <a:r>
              <a:rPr lang="es-ES" sz="2000" dirty="0"/>
              <a:t> </a:t>
            </a:r>
            <a:r>
              <a:rPr lang="es-ES" sz="2000" dirty="0" err="1" smtClean="0"/>
              <a:t>type</a:t>
            </a:r>
            <a:r>
              <a:rPr lang="es-ES" sz="2000" dirty="0" smtClean="0"/>
              <a:t>% + </a:t>
            </a:r>
            <a:r>
              <a:rPr lang="es-ES" sz="2000" dirty="0" err="1" smtClean="0"/>
              <a:t>Cov</a:t>
            </a:r>
            <a:endParaRPr lang="es-ES" sz="2000" dirty="0"/>
          </a:p>
        </p:txBody>
      </p:sp>
      <p:pic>
        <p:nvPicPr>
          <p:cNvPr id="1026" name="Picture 2" descr="Difference Between Monocytes and Lymphocytes Under Microscop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/>
          <a:stretch/>
        </p:blipFill>
        <p:spPr bwMode="auto">
          <a:xfrm>
            <a:off x="2323574" y="2827124"/>
            <a:ext cx="2461682" cy="1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ifference Between Monocytes and Lymphocytes Under Microscope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/>
          <a:stretch/>
        </p:blipFill>
        <p:spPr bwMode="auto">
          <a:xfrm>
            <a:off x="5446435" y="2798896"/>
            <a:ext cx="2461682" cy="10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886783" y="2496268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Non-</a:t>
            </a:r>
            <a:r>
              <a:rPr lang="es-ES" dirty="0" err="1" smtClean="0"/>
              <a:t>smokers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180338" y="249626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Smokers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456449" y="2858590"/>
            <a:ext cx="639342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Methyl</a:t>
            </a:r>
            <a:endParaRPr lang="es-ES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111065" y="2872540"/>
            <a:ext cx="814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Unmethyl</a:t>
            </a:r>
            <a:endParaRPr lang="es-ES" sz="1200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072714" y="2872540"/>
            <a:ext cx="814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Unmethyl</a:t>
            </a:r>
            <a:endParaRPr lang="es-ES" sz="12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163641" y="2897876"/>
            <a:ext cx="814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b="1" dirty="0" err="1" smtClean="0"/>
              <a:t>Unmethyl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787336" y="6411085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You</a:t>
            </a:r>
            <a:r>
              <a:rPr lang="es-ES" sz="1400" dirty="0" smtClean="0"/>
              <a:t> et al. </a:t>
            </a:r>
            <a:r>
              <a:rPr lang="es-ES" sz="1400" dirty="0" err="1" smtClean="0"/>
              <a:t>Nat</a:t>
            </a:r>
            <a:r>
              <a:rPr lang="es-ES" sz="1400" dirty="0" smtClean="0"/>
              <a:t> </a:t>
            </a:r>
            <a:r>
              <a:rPr lang="es-ES" sz="1400" dirty="0" err="1" smtClean="0"/>
              <a:t>Comm</a:t>
            </a:r>
            <a:r>
              <a:rPr lang="es-ES" sz="1400" dirty="0" smtClean="0"/>
              <a:t> 2020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435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/>
              <a:t>Multiple-testing</a:t>
            </a:r>
            <a:r>
              <a:rPr lang="es-ES" b="1" dirty="0" smtClean="0"/>
              <a:t> </a:t>
            </a:r>
            <a:r>
              <a:rPr lang="es-ES" b="1" dirty="0" err="1" smtClean="0"/>
              <a:t>correction</a:t>
            </a:r>
            <a:endParaRPr lang="es-ES" b="1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400" b="1" dirty="0" err="1"/>
              <a:t>Methods</a:t>
            </a:r>
            <a:endParaRPr lang="es-ES" sz="2400" b="1" dirty="0"/>
          </a:p>
          <a:p>
            <a:r>
              <a:rPr lang="es-ES" sz="2000" dirty="0" err="1" smtClean="0"/>
              <a:t>Bonferroni</a:t>
            </a:r>
            <a:r>
              <a:rPr lang="es-ES" sz="2000" dirty="0" smtClean="0"/>
              <a:t> (p-</a:t>
            </a:r>
            <a:r>
              <a:rPr lang="es-ES" sz="2000" dirty="0" err="1" smtClean="0"/>
              <a:t>value</a:t>
            </a:r>
            <a:r>
              <a:rPr lang="es-ES" sz="2000" dirty="0" smtClean="0"/>
              <a:t> 0.05 / N </a:t>
            </a:r>
            <a:r>
              <a:rPr lang="es-ES" sz="2000" dirty="0" err="1" smtClean="0"/>
              <a:t>CpGs</a:t>
            </a:r>
            <a:r>
              <a:rPr lang="es-ES" sz="2000" dirty="0" smtClean="0"/>
              <a:t>)</a:t>
            </a:r>
          </a:p>
          <a:p>
            <a:r>
              <a:rPr lang="es-ES" sz="2000" dirty="0" smtClean="0"/>
              <a:t>False Discovery </a:t>
            </a:r>
            <a:r>
              <a:rPr lang="es-ES" sz="2000" dirty="0" err="1"/>
              <a:t>R</a:t>
            </a:r>
            <a:r>
              <a:rPr lang="es-ES" sz="2000" dirty="0" err="1" smtClean="0"/>
              <a:t>ate</a:t>
            </a:r>
            <a:r>
              <a:rPr lang="es-ES" sz="2000" dirty="0" smtClean="0"/>
              <a:t> (FDR)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400" b="1" dirty="0" smtClean="0"/>
              <a:t>QQ </a:t>
            </a:r>
            <a:r>
              <a:rPr lang="es-ES" sz="2400" b="1" dirty="0" err="1" smtClean="0"/>
              <a:t>plots</a:t>
            </a:r>
            <a:r>
              <a:rPr lang="es-ES" sz="2400" b="1" dirty="0" smtClean="0"/>
              <a:t> and lambda </a:t>
            </a:r>
            <a:r>
              <a:rPr lang="es-ES" sz="2400" b="1" dirty="0" err="1" smtClean="0"/>
              <a:t>inflation</a:t>
            </a:r>
            <a:r>
              <a:rPr lang="es-ES" sz="2400" b="1" dirty="0" smtClean="0"/>
              <a:t> factor</a:t>
            </a:r>
          </a:p>
          <a:p>
            <a:r>
              <a:rPr lang="en-GB" sz="2000" dirty="0" smtClean="0"/>
              <a:t>Ratio </a:t>
            </a:r>
            <a:r>
              <a:rPr lang="en-GB" sz="2000" dirty="0"/>
              <a:t>of the median of the empirically </a:t>
            </a:r>
            <a:r>
              <a:rPr lang="en-GB" sz="2000" dirty="0" smtClean="0"/>
              <a:t>observed </a:t>
            </a:r>
          </a:p>
          <a:p>
            <a:pPr marL="0" indent="0">
              <a:buNone/>
            </a:pPr>
            <a:r>
              <a:rPr lang="en-GB" sz="2000" dirty="0" smtClean="0"/>
              <a:t>distribution </a:t>
            </a:r>
            <a:r>
              <a:rPr lang="en-GB" sz="2000" dirty="0"/>
              <a:t>of the test statistic </a:t>
            </a:r>
            <a:r>
              <a:rPr lang="en-GB" sz="2000" dirty="0" smtClean="0"/>
              <a:t>to </a:t>
            </a:r>
            <a:r>
              <a:rPr lang="en-GB" sz="2000" dirty="0"/>
              <a:t>the expected </a:t>
            </a:r>
            <a:r>
              <a:rPr lang="en-GB" sz="2000" dirty="0" smtClean="0"/>
              <a:t>median</a:t>
            </a:r>
          </a:p>
          <a:p>
            <a:r>
              <a:rPr lang="en-GB" sz="2000" dirty="0" smtClean="0"/>
              <a:t>In general close to 1</a:t>
            </a:r>
          </a:p>
          <a:p>
            <a:r>
              <a:rPr lang="en-GB" sz="2000" dirty="0" smtClean="0"/>
              <a:t>If lower: </a:t>
            </a:r>
            <a:r>
              <a:rPr lang="en-GB" sz="2000" dirty="0" err="1" smtClean="0">
                <a:solidFill>
                  <a:srgbClr val="FF0000"/>
                </a:solidFill>
              </a:rPr>
              <a:t>xxxxxxxxxxx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/>
              <a:t>If higher: </a:t>
            </a:r>
          </a:p>
          <a:p>
            <a:pPr lvl="1"/>
            <a:r>
              <a:rPr lang="en-GB" sz="2000" dirty="0" smtClean="0"/>
              <a:t>true biological signals</a:t>
            </a:r>
          </a:p>
          <a:p>
            <a:pPr lvl="1"/>
            <a:r>
              <a:rPr lang="en-GB" sz="2000" dirty="0" smtClean="0"/>
              <a:t>technical bias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s-ES" sz="2400" b="1" dirty="0"/>
          </a:p>
        </p:txBody>
      </p:sp>
      <p:pic>
        <p:nvPicPr>
          <p:cNvPr id="10242" name="Picture 2" descr="GitHub - annebozack/EWAS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28" y="2264488"/>
            <a:ext cx="4065443" cy="392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9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1266" name="Picture 2" descr="Manhattan plo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5" y="2795884"/>
            <a:ext cx="6675718" cy="25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Volcano plot demonstrating an overview of the differential expression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15" y="2063084"/>
            <a:ext cx="4302694" cy="4302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614940" y="1864444"/>
            <a:ext cx="164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Volcano</a:t>
            </a:r>
            <a:r>
              <a:rPr lang="es-ES" b="1" dirty="0" smtClean="0"/>
              <a:t> </a:t>
            </a:r>
            <a:r>
              <a:rPr lang="es-ES" b="1" dirty="0" err="1" smtClean="0"/>
              <a:t>plot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032075" y="2220102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Manhattan </a:t>
            </a:r>
            <a:r>
              <a:rPr lang="es-ES" b="1" dirty="0" err="1" smtClean="0"/>
              <a:t>plot</a:t>
            </a:r>
            <a:endParaRPr lang="es-ES" b="1" dirty="0"/>
          </a:p>
        </p:txBody>
      </p:sp>
      <p:sp>
        <p:nvSpPr>
          <p:cNvPr id="9" name="AutoShape 6" descr="Top 30 Epigenome-wide Association Study (EWAS) results for atopy | Download 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362264" y="959351"/>
            <a:ext cx="5801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Visualitzation</a:t>
            </a:r>
            <a:r>
              <a:rPr lang="es-ES" sz="2800" b="1" dirty="0" smtClean="0"/>
              <a:t> of </a:t>
            </a:r>
            <a:r>
              <a:rPr lang="es-ES" sz="2800" b="1" dirty="0" err="1" smtClean="0"/>
              <a:t>genome-wide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results</a:t>
            </a:r>
            <a:endParaRPr lang="es-ES" sz="2800" b="1" dirty="0"/>
          </a:p>
        </p:txBody>
      </p:sp>
      <p:sp>
        <p:nvSpPr>
          <p:cNvPr id="15" name="AutoShape 2" descr="Box plots of distribution showing methylation of AHRR gene in never-,... |  Download Scientific Diag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AutoShape 4" descr="Box plots of distribution showing methylation of AHRR gene in never-, former-and current smokers according to gender. https://doi.org/10.1371/journal.pone.0176783.g002 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6" descr="https://www.researchgate.net/publication/316942054/figure/fig1/AS:559887936692224@1510499094558/Box-plots-of-distribution-showing-methylation-of-AHRR-gene-in-never-former-and-current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0" descr="DNA methylation at cg05575921 (AHRR) and smoking-related traits (A) Box..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AutoShape 12" descr="https://www.researchgate.net/publication/341024779/figure/fig1/AS:885649808842759@1588166777333/DNA-methylation-at-cg05575921-AHRR-and-smoking-related-traits-A-Box-plot-showing-th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EPIGENOME-WIDE ASSOCIATION STUDY (EWAS)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 smtClean="0"/>
              <a:t>Workflow</a:t>
            </a:r>
            <a:endParaRPr lang="es-ES" b="1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Scientific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</a:t>
            </a:r>
            <a:endParaRPr lang="es-ES" sz="2400" dirty="0"/>
          </a:p>
          <a:p>
            <a:pPr marL="514350" indent="-514350">
              <a:buAutoNum type="arabicPeriod"/>
            </a:pPr>
            <a:r>
              <a:rPr lang="es-ES" sz="2400" dirty="0" err="1" smtClean="0"/>
              <a:t>Study</a:t>
            </a:r>
            <a:r>
              <a:rPr lang="es-ES" sz="2400" dirty="0" smtClean="0"/>
              <a:t> </a:t>
            </a:r>
            <a:r>
              <a:rPr lang="es-ES" sz="2400" dirty="0" err="1" smtClean="0"/>
              <a:t>population</a:t>
            </a:r>
            <a:endParaRPr lang="es-ES" sz="2400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 smtClean="0"/>
              <a:t>sample</a:t>
            </a:r>
            <a:endParaRPr lang="es-ES" sz="24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DNA </a:t>
            </a:r>
            <a:r>
              <a:rPr lang="es-ES" sz="2400" dirty="0" err="1"/>
              <a:t>methylation</a:t>
            </a:r>
            <a:r>
              <a:rPr lang="es-ES" sz="2400" dirty="0"/>
              <a:t> data </a:t>
            </a:r>
            <a:r>
              <a:rPr lang="es-ES" sz="2400" dirty="0" err="1"/>
              <a:t>acquisition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Quality</a:t>
            </a:r>
            <a:r>
              <a:rPr lang="es-ES" sz="2400" dirty="0" smtClean="0"/>
              <a:t> </a:t>
            </a:r>
            <a:r>
              <a:rPr lang="es-ES" sz="2400" dirty="0"/>
              <a:t>control of DNA </a:t>
            </a:r>
            <a:r>
              <a:rPr lang="es-ES" sz="2400" dirty="0" err="1"/>
              <a:t>methylation</a:t>
            </a:r>
            <a:r>
              <a:rPr lang="es-ES" sz="2400" dirty="0"/>
              <a:t>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Epigenome-wide</a:t>
            </a:r>
            <a:r>
              <a:rPr lang="es-ES" sz="2400" dirty="0" smtClean="0"/>
              <a:t> </a:t>
            </a:r>
            <a:r>
              <a:rPr lang="es-ES" sz="2400" dirty="0" err="1"/>
              <a:t>association</a:t>
            </a:r>
            <a:r>
              <a:rPr lang="es-ES" sz="2400" dirty="0"/>
              <a:t> </a:t>
            </a:r>
            <a:r>
              <a:rPr lang="es-ES" sz="2400" dirty="0" err="1"/>
              <a:t>study</a:t>
            </a:r>
            <a:r>
              <a:rPr lang="es-ES" sz="2400" dirty="0"/>
              <a:t> (EWAS)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Meta-EWAS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replication</a:t>
            </a:r>
            <a:r>
              <a:rPr lang="es-ES" sz="2400" dirty="0"/>
              <a:t> / </a:t>
            </a:r>
            <a:r>
              <a:rPr lang="es-ES" sz="2400" dirty="0" err="1"/>
              <a:t>validation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/>
              <a:t>interpretation</a:t>
            </a:r>
            <a:endParaRPr lang="es-ES" sz="24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124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6. EWAS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AutoShape 4" descr="Volcano plot demonstrating an overview of the differential expression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7096" t="24456" r="65767" b="8463"/>
          <a:stretch/>
        </p:blipFill>
        <p:spPr>
          <a:xfrm>
            <a:off x="8541042" y="1848148"/>
            <a:ext cx="3586303" cy="47095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397755" y="140975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Comet</a:t>
            </a:r>
            <a:r>
              <a:rPr lang="es-ES" b="1" dirty="0" smtClean="0"/>
              <a:t> </a:t>
            </a:r>
            <a:r>
              <a:rPr lang="es-ES" b="1" dirty="0" err="1" smtClean="0"/>
              <a:t>plot</a:t>
            </a: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97455" y="2020702"/>
            <a:ext cx="301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Table</a:t>
            </a:r>
            <a:r>
              <a:rPr lang="es-ES" b="1" dirty="0" smtClean="0"/>
              <a:t> of </a:t>
            </a:r>
            <a:r>
              <a:rPr lang="es-ES" b="1" dirty="0" err="1" smtClean="0"/>
              <a:t>results</a:t>
            </a:r>
            <a:r>
              <a:rPr lang="es-ES" b="1" dirty="0" smtClean="0"/>
              <a:t> (</a:t>
            </a:r>
            <a:r>
              <a:rPr lang="es-ES" b="1" dirty="0" err="1" smtClean="0"/>
              <a:t>CpG</a:t>
            </a:r>
            <a:r>
              <a:rPr lang="es-ES" b="1" dirty="0" smtClean="0"/>
              <a:t> vs locus)</a:t>
            </a:r>
            <a:endParaRPr lang="es-ES" b="1" dirty="0"/>
          </a:p>
        </p:txBody>
      </p:sp>
      <p:sp>
        <p:nvSpPr>
          <p:cNvPr id="9" name="AutoShape 6" descr="Top 30 Epigenome-wide Association Study (EWAS) results for atopy | Download 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12531" t="30187" r="43697" b="44292"/>
          <a:stretch/>
        </p:blipFill>
        <p:spPr>
          <a:xfrm>
            <a:off x="239619" y="2451345"/>
            <a:ext cx="4757321" cy="147350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62264" y="959351"/>
            <a:ext cx="5794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Visualitzation</a:t>
            </a:r>
            <a:r>
              <a:rPr lang="es-ES" sz="2800" b="1" dirty="0" smtClean="0"/>
              <a:t> of locus </a:t>
            </a:r>
            <a:r>
              <a:rPr lang="es-ES" sz="2800" b="1" dirty="0" err="1" smtClean="0"/>
              <a:t>specific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results</a:t>
            </a:r>
            <a:endParaRPr lang="es-ES" sz="28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3874" y="4695392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Box </a:t>
            </a:r>
            <a:r>
              <a:rPr lang="es-ES" b="1" dirty="0" err="1" smtClean="0"/>
              <a:t>plot</a:t>
            </a:r>
            <a:endParaRPr lang="es-ES" b="1" dirty="0" smtClean="0"/>
          </a:p>
          <a:p>
            <a:r>
              <a:rPr lang="es-ES" b="1" dirty="0" err="1" smtClean="0"/>
              <a:t>Scatter</a:t>
            </a:r>
            <a:r>
              <a:rPr lang="es-ES" b="1" dirty="0" smtClean="0"/>
              <a:t> </a:t>
            </a:r>
            <a:r>
              <a:rPr lang="es-ES" b="1" dirty="0" err="1" smtClean="0"/>
              <a:t>plot</a:t>
            </a:r>
            <a:endParaRPr lang="es-ES" b="1" dirty="0"/>
          </a:p>
        </p:txBody>
      </p:sp>
      <p:sp>
        <p:nvSpPr>
          <p:cNvPr id="15" name="AutoShape 2" descr="Box plots of distribution showing methylation of AHRR gene in never-,... |  Download Scientific Diag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AutoShape 4" descr="Box plots of distribution showing methylation of AHRR gene in never-, former-and current smokers according to gender. https://doi.org/10.1371/journal.pone.0176783.g002 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6" descr="https://www.researchgate.net/publication/316942054/figure/fig1/AS:559887936692224@1510499094558/Box-plots-of-distribution-showing-methylation-of-AHRR-gene-in-never-former-and-current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0" descr="DNA methylation at cg05575921 (AHRR) and smoking-related traits (A) Box..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AutoShape 12" descr="https://www.researchgate.net/publication/341024779/figure/fig1/AS:885649808842759@1588166777333/DNA-methylation-at-cg05575921-AHRR-and-smoking-related-traits-A-Box-plot-showing-th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/>
          <a:srcRect l="59778" t="57752" r="21796" b="20254"/>
          <a:stretch/>
        </p:blipFill>
        <p:spPr>
          <a:xfrm>
            <a:off x="4808938" y="4591251"/>
            <a:ext cx="3171280" cy="20111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4"/>
          <a:srcRect l="59823" t="36495" r="23192" b="42642"/>
          <a:stretch/>
        </p:blipFill>
        <p:spPr>
          <a:xfrm>
            <a:off x="1681018" y="4429808"/>
            <a:ext cx="3127920" cy="20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2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INTRODUCTION TO EPIGENOME-WIDE ASSOCIATION STUDIES (EWAS)</a:t>
            </a:r>
            <a:br>
              <a:rPr lang="es-ES" sz="4400" dirty="0" smtClean="0">
                <a:solidFill>
                  <a:schemeClr val="bg1"/>
                </a:solidFill>
              </a:rPr>
            </a:b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3. EPIGENOME-WIDE ASSOCIATION STUDIES (EWAS)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(PRACTICAL SESSION)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7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EWAS OF CURRENT AND FORMER SMOKING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Data: </a:t>
            </a:r>
            <a:r>
              <a:rPr lang="es-ES" b="1" dirty="0" err="1" smtClean="0"/>
              <a:t>Cohort</a:t>
            </a:r>
            <a:r>
              <a:rPr lang="es-ES" b="1" dirty="0" smtClean="0"/>
              <a:t> 1 (N = </a:t>
            </a:r>
            <a:r>
              <a:rPr lang="es-ES" b="1" dirty="0" smtClean="0">
                <a:solidFill>
                  <a:srgbClr val="FF0000"/>
                </a:solidFill>
              </a:rPr>
              <a:t>xxx</a:t>
            </a:r>
            <a:r>
              <a:rPr lang="es-ES" b="1" dirty="0" smtClean="0"/>
              <a:t>)</a:t>
            </a:r>
            <a:endParaRPr lang="es-ES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s-ES" dirty="0" err="1" smtClean="0"/>
              <a:t>Array</a:t>
            </a:r>
            <a:r>
              <a:rPr lang="es-ES" dirty="0"/>
              <a:t>: </a:t>
            </a:r>
            <a:r>
              <a:rPr lang="es-ES" dirty="0" smtClean="0"/>
              <a:t>450K</a:t>
            </a:r>
          </a:p>
          <a:p>
            <a:pPr>
              <a:buFontTx/>
              <a:buChar char="-"/>
            </a:pPr>
            <a:r>
              <a:rPr lang="es-ES" dirty="0" err="1" smtClean="0"/>
              <a:t>Tissue</a:t>
            </a:r>
            <a:r>
              <a:rPr lang="es-ES" dirty="0" smtClean="0"/>
              <a:t>: </a:t>
            </a:r>
            <a:r>
              <a:rPr lang="es-ES" dirty="0" err="1" smtClean="0"/>
              <a:t>blood</a:t>
            </a:r>
            <a:endParaRPr lang="es-ES" dirty="0"/>
          </a:p>
          <a:p>
            <a:pPr>
              <a:buFontTx/>
              <a:buChar char="-"/>
            </a:pPr>
            <a:r>
              <a:rPr lang="es-ES" dirty="0" err="1" smtClean="0"/>
              <a:t>Ancestry</a:t>
            </a:r>
            <a:r>
              <a:rPr lang="es-ES" dirty="0" smtClean="0"/>
              <a:t>: White </a:t>
            </a:r>
            <a:r>
              <a:rPr lang="es-ES" dirty="0" err="1" smtClean="0"/>
              <a:t>European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Sex: males and </a:t>
            </a:r>
            <a:r>
              <a:rPr lang="es-ES" dirty="0" err="1" smtClean="0"/>
              <a:t>females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Smoking: </a:t>
            </a:r>
            <a:r>
              <a:rPr lang="es-ES" dirty="0" err="1" smtClean="0"/>
              <a:t>never</a:t>
            </a:r>
            <a:r>
              <a:rPr lang="es-ES" dirty="0" smtClean="0"/>
              <a:t>, </a:t>
            </a:r>
            <a:r>
              <a:rPr lang="es-ES" dirty="0" err="1" smtClean="0"/>
              <a:t>former</a:t>
            </a:r>
            <a:r>
              <a:rPr lang="es-ES" dirty="0" smtClean="0"/>
              <a:t>, </a:t>
            </a:r>
            <a:r>
              <a:rPr lang="es-ES" dirty="0" err="1" smtClean="0"/>
              <a:t>current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err="1" smtClean="0"/>
              <a:t>Age</a:t>
            </a:r>
            <a:r>
              <a:rPr lang="es-ES" dirty="0" smtClean="0"/>
              <a:t>: yes</a:t>
            </a:r>
          </a:p>
          <a:p>
            <a:pPr>
              <a:buFontTx/>
              <a:buChar char="-"/>
            </a:pP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: yes</a:t>
            </a:r>
          </a:p>
          <a:p>
            <a:pPr>
              <a:buFontTx/>
              <a:buChar char="-"/>
            </a:pPr>
            <a:r>
              <a:rPr lang="es-ES" dirty="0" err="1" smtClean="0"/>
              <a:t>Cells</a:t>
            </a:r>
            <a:r>
              <a:rPr lang="es-ES" dirty="0" smtClean="0"/>
              <a:t>: yes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Input: </a:t>
            </a:r>
            <a:r>
              <a:rPr lang="es-ES" dirty="0" err="1">
                <a:solidFill>
                  <a:srgbClr val="FF0000"/>
                </a:solidFill>
              </a:rPr>
              <a:t>ExpressionSet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with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matrix</a:t>
            </a:r>
            <a:r>
              <a:rPr lang="es-ES" dirty="0">
                <a:solidFill>
                  <a:srgbClr val="FF0000"/>
                </a:solidFill>
              </a:rPr>
              <a:t> of beta </a:t>
            </a:r>
            <a:r>
              <a:rPr lang="es-ES" dirty="0" err="1">
                <a:solidFill>
                  <a:srgbClr val="FF0000"/>
                </a:solidFill>
              </a:rPr>
              <a:t>values</a:t>
            </a:r>
            <a:r>
              <a:rPr lang="es-ES" dirty="0">
                <a:solidFill>
                  <a:srgbClr val="FF0000"/>
                </a:solidFill>
              </a:rPr>
              <a:t> + </a:t>
            </a:r>
            <a:r>
              <a:rPr lang="es-ES" dirty="0" err="1">
                <a:solidFill>
                  <a:srgbClr val="FF0000"/>
                </a:solidFill>
              </a:rPr>
              <a:t>covariates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 (</a:t>
            </a:r>
            <a:r>
              <a:rPr lang="es-ES" dirty="0" err="1">
                <a:solidFill>
                  <a:srgbClr val="FF0000"/>
                </a:solidFill>
              </a:rPr>
              <a:t>exposure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covariates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cells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ES" b="1" dirty="0" smtClean="0"/>
              <a:t>Output (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current</a:t>
            </a:r>
            <a:r>
              <a:rPr lang="es-ES" b="1" dirty="0" smtClean="0"/>
              <a:t> and </a:t>
            </a:r>
            <a:r>
              <a:rPr lang="es-ES" b="1" dirty="0" err="1" smtClean="0"/>
              <a:t>former</a:t>
            </a:r>
            <a:r>
              <a:rPr lang="es-ES" b="1" dirty="0" smtClean="0"/>
              <a:t>): </a:t>
            </a:r>
            <a:r>
              <a:rPr lang="es-ES" dirty="0" err="1" smtClean="0">
                <a:solidFill>
                  <a:srgbClr val="FF0000"/>
                </a:solidFill>
              </a:rPr>
              <a:t>results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dataframes</a:t>
            </a:r>
            <a:r>
              <a:rPr lang="es-ES" dirty="0" smtClean="0">
                <a:solidFill>
                  <a:srgbClr val="FF0000"/>
                </a:solidFill>
              </a:rPr>
              <a:t> (</a:t>
            </a:r>
            <a:r>
              <a:rPr lang="es-ES" dirty="0" err="1" smtClean="0">
                <a:solidFill>
                  <a:srgbClr val="FF0000"/>
                </a:solidFill>
              </a:rPr>
              <a:t>not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adj</a:t>
            </a:r>
            <a:r>
              <a:rPr lang="es-ES" dirty="0" smtClean="0">
                <a:solidFill>
                  <a:srgbClr val="FF0000"/>
                </a:solidFill>
              </a:rPr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adj</a:t>
            </a:r>
            <a:r>
              <a:rPr lang="es-ES" dirty="0" smtClean="0">
                <a:solidFill>
                  <a:srgbClr val="FF0000"/>
                </a:solidFill>
              </a:rPr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adj</a:t>
            </a:r>
            <a:r>
              <a:rPr lang="es-ES" dirty="0" smtClean="0">
                <a:solidFill>
                  <a:srgbClr val="FF0000"/>
                </a:solidFill>
              </a:rPr>
              <a:t> and </a:t>
            </a:r>
            <a:r>
              <a:rPr lang="es-ES" dirty="0" err="1" smtClean="0">
                <a:solidFill>
                  <a:srgbClr val="FF0000"/>
                </a:solidFill>
              </a:rPr>
              <a:t>sva</a:t>
            </a:r>
            <a:r>
              <a:rPr lang="es-ES" dirty="0" smtClean="0">
                <a:solidFill>
                  <a:srgbClr val="FF0000"/>
                </a:solidFill>
              </a:rPr>
              <a:t>) + </a:t>
            </a:r>
            <a:r>
              <a:rPr lang="es-ES" dirty="0" err="1" smtClean="0">
                <a:solidFill>
                  <a:srgbClr val="FF0000"/>
                </a:solidFill>
              </a:rPr>
              <a:t>report</a:t>
            </a:r>
            <a:r>
              <a:rPr lang="es-ES" dirty="0" smtClean="0">
                <a:solidFill>
                  <a:srgbClr val="FF0000"/>
                </a:solidFill>
              </a:rPr>
              <a:t> (</a:t>
            </a:r>
            <a:r>
              <a:rPr lang="es-ES" dirty="0" err="1" smtClean="0">
                <a:solidFill>
                  <a:srgbClr val="FF0000"/>
                </a:solidFill>
              </a:rPr>
              <a:t>descriptive</a:t>
            </a:r>
            <a:r>
              <a:rPr lang="es-ES" dirty="0" smtClean="0">
                <a:solidFill>
                  <a:srgbClr val="FF0000"/>
                </a:solidFill>
              </a:rPr>
              <a:t>, QQ </a:t>
            </a:r>
            <a:r>
              <a:rPr lang="es-ES" dirty="0" err="1" smtClean="0">
                <a:solidFill>
                  <a:srgbClr val="FF0000"/>
                </a:solidFill>
              </a:rPr>
              <a:t>plot</a:t>
            </a:r>
            <a:r>
              <a:rPr lang="es-ES" dirty="0" smtClean="0">
                <a:solidFill>
                  <a:srgbClr val="FF0000"/>
                </a:solidFill>
              </a:rPr>
              <a:t> and lambda, Manhattan </a:t>
            </a:r>
            <a:r>
              <a:rPr lang="es-ES" dirty="0" err="1" smtClean="0">
                <a:solidFill>
                  <a:srgbClr val="FF0000"/>
                </a:solidFill>
              </a:rPr>
              <a:t>plot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s-ES" b="1" dirty="0" err="1" smtClean="0"/>
              <a:t>Tool</a:t>
            </a:r>
            <a:r>
              <a:rPr lang="es-ES" b="1" dirty="0" smtClean="0"/>
              <a:t>: </a:t>
            </a:r>
            <a:r>
              <a:rPr lang="es-ES" dirty="0" err="1" smtClean="0">
                <a:solidFill>
                  <a:srgbClr val="FF0000"/>
                </a:solidFill>
              </a:rPr>
              <a:t>meffil</a:t>
            </a:r>
            <a:r>
              <a:rPr lang="es-ES" dirty="0" smtClean="0">
                <a:solidFill>
                  <a:srgbClr val="FF0000"/>
                </a:solidFill>
              </a:rPr>
              <a:t> R </a:t>
            </a:r>
            <a:r>
              <a:rPr lang="es-ES" dirty="0" err="1" smtClean="0">
                <a:solidFill>
                  <a:srgbClr val="FF0000"/>
                </a:solidFill>
              </a:rPr>
              <a:t>package</a:t>
            </a: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 smtClean="0"/>
              <a:t>Questions</a:t>
            </a:r>
            <a:r>
              <a:rPr lang="es-ES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Which </a:t>
            </a:r>
            <a:r>
              <a:rPr lang="en-GB" dirty="0">
                <a:solidFill>
                  <a:srgbClr val="FF0000"/>
                </a:solidFill>
              </a:rPr>
              <a:t>is the lambda of the </a:t>
            </a:r>
            <a:r>
              <a:rPr lang="en-GB" dirty="0" smtClean="0">
                <a:solidFill>
                  <a:srgbClr val="FF0000"/>
                </a:solidFill>
              </a:rPr>
              <a:t>unadjusted EWAS </a:t>
            </a:r>
            <a:r>
              <a:rPr lang="en-GB" dirty="0">
                <a:solidFill>
                  <a:srgbClr val="FF0000"/>
                </a:solidFill>
              </a:rPr>
              <a:t>of current smoking? </a:t>
            </a:r>
            <a:r>
              <a:rPr lang="en-GB" dirty="0" smtClean="0">
                <a:solidFill>
                  <a:srgbClr val="FF0000"/>
                </a:solidFill>
              </a:rPr>
              <a:t>How does it change in adding covariates and surrogate variables?</a:t>
            </a: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How </a:t>
            </a:r>
            <a:r>
              <a:rPr lang="en-GB" dirty="0">
                <a:solidFill>
                  <a:srgbClr val="FF0000"/>
                </a:solidFill>
              </a:rPr>
              <a:t>many </a:t>
            </a:r>
            <a:r>
              <a:rPr lang="en-GB" dirty="0" err="1">
                <a:solidFill>
                  <a:srgbClr val="FF0000"/>
                </a:solidFill>
              </a:rPr>
              <a:t>CpGs</a:t>
            </a:r>
            <a:r>
              <a:rPr lang="en-GB" dirty="0">
                <a:solidFill>
                  <a:srgbClr val="FF0000"/>
                </a:solidFill>
              </a:rPr>
              <a:t> are associated with current smoking (after </a:t>
            </a:r>
            <a:r>
              <a:rPr lang="en-GB" dirty="0" smtClean="0">
                <a:solidFill>
                  <a:srgbClr val="FF0000"/>
                </a:solidFill>
              </a:rPr>
              <a:t>False Discovery Rate </a:t>
            </a:r>
            <a:r>
              <a:rPr lang="en-150" dirty="0" smtClean="0">
                <a:solidFill>
                  <a:srgbClr val="FF0000"/>
                </a:solidFill>
              </a:rPr>
              <a:t>–</a:t>
            </a:r>
            <a:r>
              <a:rPr lang="en-GB" dirty="0" smtClean="0">
                <a:solidFill>
                  <a:srgbClr val="FF0000"/>
                </a:solidFill>
              </a:rPr>
              <a:t> FDR - </a:t>
            </a:r>
            <a:r>
              <a:rPr lang="en-GB" dirty="0">
                <a:solidFill>
                  <a:srgbClr val="FF0000"/>
                </a:solidFill>
              </a:rPr>
              <a:t>correction)? </a:t>
            </a:r>
            <a:endParaRPr lang="en-GB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rgbClr val="FF0000"/>
                </a:solidFill>
              </a:rPr>
              <a:t>How </a:t>
            </a:r>
            <a:r>
              <a:rPr lang="en-GB" dirty="0">
                <a:solidFill>
                  <a:srgbClr val="FF0000"/>
                </a:solidFill>
              </a:rPr>
              <a:t>many </a:t>
            </a:r>
            <a:r>
              <a:rPr lang="en-GB" dirty="0" smtClean="0">
                <a:solidFill>
                  <a:srgbClr val="FF0000"/>
                </a:solidFill>
              </a:rPr>
              <a:t>of the FDR </a:t>
            </a:r>
            <a:r>
              <a:rPr lang="en-GB" dirty="0" err="1" smtClean="0">
                <a:solidFill>
                  <a:srgbClr val="FF0000"/>
                </a:solidFill>
              </a:rPr>
              <a:t>CpGs</a:t>
            </a:r>
            <a:r>
              <a:rPr lang="en-GB" dirty="0" smtClean="0">
                <a:solidFill>
                  <a:srgbClr val="FF0000"/>
                </a:solidFill>
              </a:rPr>
              <a:t> show </a:t>
            </a:r>
            <a:r>
              <a:rPr lang="en-GB" dirty="0">
                <a:solidFill>
                  <a:srgbClr val="FF0000"/>
                </a:solidFill>
              </a:rPr>
              <a:t>higher methylation and how many lower </a:t>
            </a:r>
            <a:r>
              <a:rPr lang="en-GB" dirty="0" smtClean="0">
                <a:solidFill>
                  <a:srgbClr val="FF0000"/>
                </a:solidFill>
              </a:rPr>
              <a:t>methylation?</a:t>
            </a:r>
          </a:p>
          <a:p>
            <a:pPr marL="514350" indent="-514350">
              <a:buAutoNum type="arabicPeriod"/>
            </a:pPr>
            <a:r>
              <a:rPr lang="en-GB" dirty="0" err="1" smtClean="0">
                <a:solidFill>
                  <a:srgbClr val="FF0000"/>
                </a:solidFill>
              </a:rPr>
              <a:t>xxxxxxxxxxxxxx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1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EPIGENOME-WIDE ASSOCIATION STUDY (EWAS)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Workflow</a:t>
            </a:r>
            <a:endParaRPr lang="es-ES" b="1" dirty="0" smtClean="0"/>
          </a:p>
          <a:p>
            <a:pPr marL="514350" indent="-514350">
              <a:buAutoNum type="arabicPeriod"/>
            </a:pPr>
            <a:r>
              <a:rPr lang="es-ES" sz="2400" dirty="0" err="1" smtClean="0"/>
              <a:t>Scientific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</a:t>
            </a:r>
            <a:endParaRPr lang="es-ES" sz="2400" dirty="0"/>
          </a:p>
          <a:p>
            <a:pPr marL="514350" indent="-514350">
              <a:buAutoNum type="arabicPeriod"/>
            </a:pPr>
            <a:r>
              <a:rPr lang="es-ES" sz="2400" dirty="0" err="1" smtClean="0"/>
              <a:t>Study</a:t>
            </a:r>
            <a:r>
              <a:rPr lang="es-ES" sz="2400" dirty="0" smtClean="0"/>
              <a:t> </a:t>
            </a:r>
            <a:r>
              <a:rPr lang="es-ES" sz="2400" dirty="0" err="1" smtClean="0"/>
              <a:t>population</a:t>
            </a:r>
            <a:endParaRPr lang="es-ES" sz="2400" dirty="0" smtClean="0"/>
          </a:p>
          <a:p>
            <a:pPr marL="514350" indent="-514350">
              <a:buAutoNum type="arabicPeriod"/>
            </a:pPr>
            <a:r>
              <a:rPr lang="es-ES" b="1" dirty="0" err="1" smtClean="0">
                <a:solidFill>
                  <a:srgbClr val="00B050"/>
                </a:solidFill>
              </a:rPr>
              <a:t>Biological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sample</a:t>
            </a:r>
            <a:endParaRPr lang="es-ES" b="1" dirty="0" smtClean="0">
              <a:solidFill>
                <a:srgbClr val="00B05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DNA </a:t>
            </a:r>
            <a:r>
              <a:rPr lang="es-ES" sz="2400" dirty="0" err="1"/>
              <a:t>methylation</a:t>
            </a:r>
            <a:r>
              <a:rPr lang="es-ES" sz="2400" dirty="0"/>
              <a:t> data </a:t>
            </a:r>
            <a:r>
              <a:rPr lang="es-ES" sz="2400" dirty="0" err="1"/>
              <a:t>acquisition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Quality</a:t>
            </a:r>
            <a:r>
              <a:rPr lang="es-ES" sz="2400" dirty="0" smtClean="0"/>
              <a:t> </a:t>
            </a:r>
            <a:r>
              <a:rPr lang="es-ES" sz="2400" dirty="0"/>
              <a:t>control of DNA </a:t>
            </a:r>
            <a:r>
              <a:rPr lang="es-ES" sz="2400" dirty="0" err="1"/>
              <a:t>methylation</a:t>
            </a:r>
            <a:r>
              <a:rPr lang="es-ES" sz="2400" dirty="0"/>
              <a:t> data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Epigenome-wide</a:t>
            </a:r>
            <a:r>
              <a:rPr lang="es-ES" sz="2400" dirty="0" smtClean="0"/>
              <a:t> </a:t>
            </a:r>
            <a:r>
              <a:rPr lang="es-ES" sz="2400" dirty="0" err="1"/>
              <a:t>association</a:t>
            </a:r>
            <a:r>
              <a:rPr lang="es-ES" sz="2400" dirty="0"/>
              <a:t> </a:t>
            </a:r>
            <a:r>
              <a:rPr lang="es-ES" sz="2400" dirty="0" err="1"/>
              <a:t>study</a:t>
            </a:r>
            <a:r>
              <a:rPr lang="es-ES" sz="2400" dirty="0"/>
              <a:t> (EWAS)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smtClean="0"/>
              <a:t>Meta-EWAS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replication</a:t>
            </a:r>
            <a:r>
              <a:rPr lang="es-ES" sz="2400" dirty="0"/>
              <a:t> / </a:t>
            </a:r>
            <a:r>
              <a:rPr lang="es-ES" sz="2400" dirty="0" err="1"/>
              <a:t>validation</a:t>
            </a:r>
            <a:endParaRPr lang="es-E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sz="2400" dirty="0" err="1" smtClean="0"/>
              <a:t>Biological</a:t>
            </a:r>
            <a:r>
              <a:rPr lang="es-ES" sz="2400" dirty="0" smtClean="0"/>
              <a:t> </a:t>
            </a:r>
            <a:r>
              <a:rPr lang="es-ES" sz="2400" dirty="0" err="1"/>
              <a:t>interpretation</a:t>
            </a:r>
            <a:endParaRPr lang="es-ES" sz="2400" dirty="0"/>
          </a:p>
          <a:p>
            <a:endParaRPr lang="es-ES" dirty="0" smtClean="0"/>
          </a:p>
        </p:txBody>
      </p:sp>
      <p:pic>
        <p:nvPicPr>
          <p:cNvPr id="5122" name="Picture 2" descr="What are biospecimens, biological samples and biosamples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39" y="1099126"/>
            <a:ext cx="3954103" cy="21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5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3. BIOLOGICAL SAMPLE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Target </a:t>
            </a:r>
            <a:r>
              <a:rPr lang="es-ES" b="1" dirty="0" err="1" smtClean="0"/>
              <a:t>tissue</a:t>
            </a:r>
            <a:r>
              <a:rPr lang="es-ES" b="1" dirty="0" smtClean="0"/>
              <a:t> vs accesible </a:t>
            </a:r>
            <a:r>
              <a:rPr lang="es-ES" b="1" dirty="0" err="1" smtClean="0"/>
              <a:t>tissue</a:t>
            </a:r>
            <a:endParaRPr lang="es-ES" b="1" dirty="0" smtClean="0"/>
          </a:p>
          <a:p>
            <a:r>
              <a:rPr lang="es-ES" sz="2400" dirty="0" err="1" smtClean="0"/>
              <a:t>Accessible</a:t>
            </a:r>
            <a:r>
              <a:rPr lang="es-ES" sz="2400" dirty="0" smtClean="0"/>
              <a:t> </a:t>
            </a:r>
            <a:r>
              <a:rPr lang="es-ES" sz="2400" dirty="0" err="1" smtClean="0"/>
              <a:t>tissues</a:t>
            </a:r>
            <a:r>
              <a:rPr lang="es-ES" sz="2400" dirty="0" smtClean="0"/>
              <a:t>: </a:t>
            </a:r>
            <a:r>
              <a:rPr lang="es-ES" sz="2400" dirty="0" err="1" smtClean="0"/>
              <a:t>blood</a:t>
            </a:r>
            <a:r>
              <a:rPr lang="es-ES" sz="2400" dirty="0" smtClean="0"/>
              <a:t>, placenta, </a:t>
            </a:r>
            <a:r>
              <a:rPr lang="en-150" sz="2400" dirty="0" smtClean="0"/>
              <a:t>…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Proxy?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Picture 2" descr="Body Tissues - Content and Diagrams for High School and College -  Downloadable 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803565"/>
            <a:ext cx="4664364" cy="60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2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3. BIOLOGICAL SAMPLE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Target </a:t>
            </a:r>
            <a:r>
              <a:rPr lang="es-ES" b="1" dirty="0" err="1" smtClean="0"/>
              <a:t>tissue</a:t>
            </a:r>
            <a:r>
              <a:rPr lang="es-ES" b="1" dirty="0" smtClean="0"/>
              <a:t> vs accesible </a:t>
            </a:r>
            <a:r>
              <a:rPr lang="es-ES" b="1" dirty="0" err="1" smtClean="0"/>
              <a:t>tissue</a:t>
            </a:r>
            <a:endParaRPr lang="es-ES" b="1" dirty="0" smtClean="0"/>
          </a:p>
          <a:p>
            <a:r>
              <a:rPr lang="es-ES" sz="2400" dirty="0" err="1" smtClean="0"/>
              <a:t>Accessible</a:t>
            </a:r>
            <a:r>
              <a:rPr lang="es-ES" sz="2400" dirty="0" smtClean="0"/>
              <a:t> </a:t>
            </a:r>
            <a:r>
              <a:rPr lang="es-ES" sz="2400" dirty="0" err="1" smtClean="0"/>
              <a:t>tissues</a:t>
            </a:r>
            <a:r>
              <a:rPr lang="es-ES" sz="2400" dirty="0" smtClean="0"/>
              <a:t>: </a:t>
            </a:r>
            <a:r>
              <a:rPr lang="es-ES" sz="2400" dirty="0" err="1" smtClean="0"/>
              <a:t>blood</a:t>
            </a:r>
            <a:r>
              <a:rPr lang="es-ES" sz="2400" dirty="0" smtClean="0"/>
              <a:t>, placenta, </a:t>
            </a:r>
            <a:r>
              <a:rPr lang="en-150" sz="2400" dirty="0" smtClean="0"/>
              <a:t>…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Proxy?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Picture 2" descr="Body Tissues - Content and Diagrams for High School and College -  Downloadable 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803565"/>
            <a:ext cx="4664364" cy="60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omedicines | Free Full-Text | Clinical Utility of Liquid Biopsy-Based  Actionable Mutations Detected via ddP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3126771"/>
            <a:ext cx="5205960" cy="29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3. BIOLOGICAL SAMPLE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Tissue</a:t>
            </a:r>
            <a:r>
              <a:rPr lang="es-ES" b="1" dirty="0" smtClean="0"/>
              <a:t> </a:t>
            </a:r>
            <a:r>
              <a:rPr lang="es-ES" b="1" dirty="0" err="1" smtClean="0"/>
              <a:t>cellular</a:t>
            </a:r>
            <a:r>
              <a:rPr lang="es-ES" b="1" dirty="0" smtClean="0"/>
              <a:t> </a:t>
            </a:r>
            <a:r>
              <a:rPr lang="es-ES" b="1" dirty="0" err="1" smtClean="0"/>
              <a:t>composition</a:t>
            </a:r>
            <a:endParaRPr lang="es-ES" b="1" dirty="0" smtClean="0"/>
          </a:p>
          <a:p>
            <a:r>
              <a:rPr lang="es-ES" sz="2400" dirty="0" err="1" smtClean="0"/>
              <a:t>Heterogeneity</a:t>
            </a:r>
            <a:r>
              <a:rPr lang="es-ES" sz="2400" dirty="0" smtClean="0"/>
              <a:t>: </a:t>
            </a:r>
          </a:p>
          <a:p>
            <a:pPr lvl="1"/>
            <a:r>
              <a:rPr lang="es-ES" sz="2000" dirty="0" err="1" smtClean="0"/>
              <a:t>Different</a:t>
            </a:r>
            <a:r>
              <a:rPr lang="es-ES" sz="2000" dirty="0" smtClean="0"/>
              <a:t> </a:t>
            </a:r>
            <a:r>
              <a:rPr lang="es-ES" sz="2000" dirty="0" err="1" smtClean="0"/>
              <a:t>composition</a:t>
            </a:r>
            <a:r>
              <a:rPr lang="es-ES" sz="2000" dirty="0" smtClean="0"/>
              <a:t> </a:t>
            </a:r>
            <a:r>
              <a:rPr lang="es-ES" sz="2000" dirty="0" err="1" smtClean="0"/>
              <a:t>across</a:t>
            </a:r>
            <a:r>
              <a:rPr lang="es-ES" sz="2000" dirty="0" smtClean="0"/>
              <a:t> </a:t>
            </a:r>
            <a:r>
              <a:rPr lang="es-ES" sz="2000" dirty="0" err="1" smtClean="0"/>
              <a:t>individuals</a:t>
            </a:r>
            <a:endParaRPr lang="es-ES" sz="2000" dirty="0" smtClean="0"/>
          </a:p>
          <a:p>
            <a:pPr lvl="1"/>
            <a:r>
              <a:rPr lang="es-ES" sz="2000" dirty="0" err="1" smtClean="0"/>
              <a:t>Different</a:t>
            </a:r>
            <a:r>
              <a:rPr lang="es-ES" sz="2000" dirty="0" smtClean="0"/>
              <a:t> place of </a:t>
            </a:r>
            <a:r>
              <a:rPr lang="es-ES" sz="2000" dirty="0" err="1" smtClean="0"/>
              <a:t>biopsy</a:t>
            </a:r>
            <a:r>
              <a:rPr lang="es-ES" sz="2000" dirty="0" smtClean="0"/>
              <a:t> (</a:t>
            </a:r>
            <a:r>
              <a:rPr lang="es-ES" sz="2000" dirty="0" err="1" smtClean="0"/>
              <a:t>solid</a:t>
            </a:r>
            <a:r>
              <a:rPr lang="es-ES" sz="2000" dirty="0" smtClean="0"/>
              <a:t> </a:t>
            </a:r>
            <a:r>
              <a:rPr lang="es-ES" sz="2000" dirty="0" err="1" smtClean="0"/>
              <a:t>tissues</a:t>
            </a:r>
            <a:r>
              <a:rPr lang="es-ES" sz="2000" dirty="0" smtClean="0"/>
              <a:t>)</a:t>
            </a:r>
            <a:endParaRPr lang="es-ES" sz="2000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2050" name="Picture 2" descr="White Blood Cells Circulating Through The Bod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 bwMode="auto">
          <a:xfrm>
            <a:off x="0" y="3125980"/>
            <a:ext cx="2375188" cy="258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3116516" y="2933660"/>
            <a:ext cx="3824664" cy="2697018"/>
            <a:chOff x="3466693" y="2803510"/>
            <a:chExt cx="3824664" cy="2697018"/>
          </a:xfrm>
        </p:grpSpPr>
        <p:pic>
          <p:nvPicPr>
            <p:cNvPr id="2054" name="Picture 6" descr="Leukemia red and white blood cell in test tube Vector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19"/>
            <a:stretch/>
          </p:blipFill>
          <p:spPr bwMode="auto">
            <a:xfrm>
              <a:off x="3466693" y="2803510"/>
              <a:ext cx="3824664" cy="2697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3466693" y="2911059"/>
              <a:ext cx="763562" cy="626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269929" y="2812746"/>
              <a:ext cx="928255" cy="6264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56" name="Picture 8" descr="Placenta | BioNinj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98" y="3041209"/>
            <a:ext cx="4855270" cy="266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3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3. BIOLOGICAL SAMPLE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5635" y="1013395"/>
            <a:ext cx="11249891" cy="5495637"/>
          </a:xfrm>
        </p:spPr>
        <p:txBody>
          <a:bodyPr/>
          <a:lstStyle/>
          <a:p>
            <a:pPr marL="114300" lvl="0" indent="0">
              <a:buSzPts val="1800"/>
              <a:buNone/>
            </a:pPr>
            <a:r>
              <a:rPr lang="en-GB" sz="2400" b="1" dirty="0" smtClean="0"/>
              <a:t>Cell mixture deconvolution</a:t>
            </a:r>
          </a:p>
          <a:p>
            <a:pPr marL="571500" lvl="0" indent="-457200">
              <a:buSzPts val="1800"/>
            </a:pPr>
            <a:r>
              <a:rPr lang="en-GB" sz="2400" dirty="0" smtClean="0"/>
              <a:t>Cell </a:t>
            </a:r>
            <a:r>
              <a:rPr lang="en-GB" sz="2400" dirty="0"/>
              <a:t>sorting and single cell/nuclei analysis</a:t>
            </a:r>
          </a:p>
          <a:p>
            <a:pPr marL="571500" lvl="0" indent="-457200">
              <a:buSzPts val="1800"/>
            </a:pPr>
            <a:r>
              <a:rPr lang="en-GB" sz="2400" dirty="0" smtClean="0"/>
              <a:t>Cell </a:t>
            </a:r>
            <a:r>
              <a:rPr lang="en-GB" sz="2400" dirty="0"/>
              <a:t>mixture deconvolution (statistical approach)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Google Shape;428;p53"/>
          <p:cNvPicPr preferRelativeResize="0"/>
          <p:nvPr/>
        </p:nvPicPr>
        <p:blipFill rotWithShape="1">
          <a:blip r:embed="rId2">
            <a:alphaModFix/>
          </a:blip>
          <a:srcRect r="78307" b="49093"/>
          <a:stretch/>
        </p:blipFill>
        <p:spPr>
          <a:xfrm>
            <a:off x="-1964" y="3070482"/>
            <a:ext cx="2388050" cy="3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0;p53"/>
          <p:cNvSpPr txBox="1"/>
          <p:nvPr/>
        </p:nvSpPr>
        <p:spPr>
          <a:xfrm flipH="1">
            <a:off x="7220948" y="4421657"/>
            <a:ext cx="2674985" cy="16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ES" sz="1800" b="1" dirty="0" err="1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Deconvolution</a:t>
            </a:r>
            <a:r>
              <a:rPr lang="es-ES" sz="1800" b="1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800" b="1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17500" lvl="0" indent="-171450" algn="ctr">
              <a:lnSpc>
                <a:spcPct val="90000"/>
              </a:lnSpc>
              <a:spcBef>
                <a:spcPts val="1000"/>
              </a:spcBef>
              <a:buSzPts val="1300"/>
              <a:buFont typeface="Arial" panose="020B0604020202020204" pitchFamily="34" charset="0"/>
              <a:buChar char="•"/>
            </a:pPr>
            <a:r>
              <a:rPr lang="es-ES" sz="1000" dirty="0" err="1"/>
              <a:t>Quadratic</a:t>
            </a:r>
            <a:r>
              <a:rPr lang="es-ES" sz="1000" dirty="0"/>
              <a:t> </a:t>
            </a:r>
            <a:r>
              <a:rPr lang="es-ES" sz="1000" dirty="0" err="1"/>
              <a:t>programming-constrained</a:t>
            </a:r>
            <a:r>
              <a:rPr lang="es-ES" sz="1000" dirty="0"/>
              <a:t> </a:t>
            </a:r>
            <a:r>
              <a:rPr lang="es-ES" sz="1000" dirty="0" err="1"/>
              <a:t>projection</a:t>
            </a:r>
            <a:r>
              <a:rPr lang="es-ES" sz="1000" dirty="0"/>
              <a:t> (QP-CP) </a:t>
            </a:r>
            <a:r>
              <a:rPr lang="es-ES" sz="1000" dirty="0" smtClean="0"/>
              <a:t> (</a:t>
            </a:r>
            <a:r>
              <a:rPr lang="es-ES" sz="1000" dirty="0" err="1" smtClean="0"/>
              <a:t>Houseman</a:t>
            </a:r>
            <a:r>
              <a:rPr lang="es-ES" sz="1000" dirty="0" smtClean="0"/>
              <a:t>  in </a:t>
            </a:r>
            <a:r>
              <a:rPr lang="es-ES" sz="1000" dirty="0" err="1"/>
              <a:t>minfi</a:t>
            </a:r>
            <a:r>
              <a:rPr lang="es-ES" sz="1000" dirty="0"/>
              <a:t>)</a:t>
            </a:r>
          </a:p>
          <a:p>
            <a:pPr marL="317500" lvl="0" indent="-171450" algn="ctr">
              <a:lnSpc>
                <a:spcPct val="90000"/>
              </a:lnSpc>
              <a:buSzPts val="1300"/>
              <a:buFont typeface="Arial" panose="020B0604020202020204" pitchFamily="34" charset="0"/>
              <a:buChar char="•"/>
            </a:pPr>
            <a:r>
              <a:rPr lang="es-ES" sz="1000" dirty="0" err="1"/>
              <a:t>Support</a:t>
            </a:r>
            <a:r>
              <a:rPr lang="es-ES" sz="1000" dirty="0"/>
              <a:t> vector machine (SVM</a:t>
            </a:r>
            <a:r>
              <a:rPr lang="es-ES" sz="1000" dirty="0" smtClean="0"/>
              <a:t>) (Newman in </a:t>
            </a:r>
            <a:r>
              <a:rPr lang="es-ES" sz="1000" dirty="0"/>
              <a:t>CIBERSORT</a:t>
            </a:r>
            <a:r>
              <a:rPr lang="es-ES" sz="1000" dirty="0" smtClean="0"/>
              <a:t>)</a:t>
            </a:r>
          </a:p>
          <a:p>
            <a:pPr marL="317500" lvl="0" indent="-171450" algn="ctr">
              <a:lnSpc>
                <a:spcPct val="90000"/>
              </a:lnSpc>
              <a:buSzPts val="1300"/>
              <a:buFont typeface="Arial" panose="020B0604020202020204" pitchFamily="34" charset="0"/>
              <a:buChar char="•"/>
            </a:pPr>
            <a:r>
              <a:rPr lang="es-ES" sz="1000" dirty="0" err="1" smtClean="0"/>
              <a:t>Robust</a:t>
            </a:r>
            <a:r>
              <a:rPr lang="es-ES" sz="1000" dirty="0" smtClean="0"/>
              <a:t> </a:t>
            </a:r>
            <a:r>
              <a:rPr lang="es-ES" sz="1000" dirty="0" err="1"/>
              <a:t>partial</a:t>
            </a:r>
            <a:r>
              <a:rPr lang="es-ES" sz="1000" dirty="0"/>
              <a:t> </a:t>
            </a:r>
            <a:r>
              <a:rPr lang="es-ES" sz="1000" dirty="0" err="1"/>
              <a:t>correlation</a:t>
            </a:r>
            <a:r>
              <a:rPr lang="es-ES" sz="1000" dirty="0"/>
              <a:t> (RPM</a:t>
            </a:r>
            <a:r>
              <a:rPr lang="es-ES" sz="1000" dirty="0" smtClean="0"/>
              <a:t>) </a:t>
            </a:r>
            <a:r>
              <a:rPr lang="en-150" sz="1000" dirty="0" smtClean="0"/>
              <a:t>–</a:t>
            </a:r>
            <a:r>
              <a:rPr lang="es-ES" sz="1000" dirty="0" smtClean="0"/>
              <a:t> (</a:t>
            </a:r>
            <a:r>
              <a:rPr lang="es-ES" sz="1000" dirty="0" err="1" smtClean="0"/>
              <a:t>Teschendorff</a:t>
            </a:r>
            <a:r>
              <a:rPr lang="es-ES" sz="1000" dirty="0" smtClean="0"/>
              <a:t> in </a:t>
            </a:r>
            <a:r>
              <a:rPr lang="es-ES" sz="1000" dirty="0" err="1"/>
              <a:t>EpiDISH</a:t>
            </a:r>
            <a:r>
              <a:rPr lang="es-ES" sz="1000" dirty="0" smtClean="0"/>
              <a:t>)</a:t>
            </a: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31;p53"/>
          <p:cNvSpPr txBox="1"/>
          <p:nvPr/>
        </p:nvSpPr>
        <p:spPr>
          <a:xfrm flipH="1">
            <a:off x="7112400" y="3613432"/>
            <a:ext cx="1632900" cy="72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Bulk tissue</a:t>
            </a:r>
            <a:endParaRPr sz="1800"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32;p53"/>
          <p:cNvSpPr txBox="1"/>
          <p:nvPr/>
        </p:nvSpPr>
        <p:spPr>
          <a:xfrm flipH="1">
            <a:off x="7112400" y="3613432"/>
            <a:ext cx="1632900" cy="72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Bulk tissue</a:t>
            </a:r>
            <a:endParaRPr sz="1800"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433;p53"/>
          <p:cNvPicPr preferRelativeResize="0"/>
          <p:nvPr/>
        </p:nvPicPr>
        <p:blipFill rotWithShape="1">
          <a:blip r:embed="rId2">
            <a:alphaModFix/>
          </a:blip>
          <a:srcRect l="79909" b="49093"/>
          <a:stretch/>
        </p:blipFill>
        <p:spPr>
          <a:xfrm>
            <a:off x="9905550" y="3070482"/>
            <a:ext cx="2211600" cy="33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34;p53"/>
          <p:cNvPicPr preferRelativeResize="0"/>
          <p:nvPr/>
        </p:nvPicPr>
        <p:blipFill rotWithShape="1">
          <a:blip r:embed="rId2">
            <a:alphaModFix/>
          </a:blip>
          <a:srcRect l="49197" r="29109" b="79928"/>
          <a:stretch/>
        </p:blipFill>
        <p:spPr>
          <a:xfrm>
            <a:off x="7134225" y="2613282"/>
            <a:ext cx="238805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35;p53"/>
          <p:cNvSpPr txBox="1"/>
          <p:nvPr/>
        </p:nvSpPr>
        <p:spPr>
          <a:xfrm flipH="1">
            <a:off x="8102999" y="2699032"/>
            <a:ext cx="2334091" cy="72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s-ES" sz="1800" b="1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Bulk</a:t>
            </a:r>
            <a:r>
              <a:rPr lang="es-ES" sz="1800" b="1" dirty="0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target </a:t>
            </a:r>
            <a:r>
              <a:rPr lang="es-ES" sz="1800" b="1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tissue</a:t>
            </a: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436;p53"/>
          <p:cNvCxnSpPr/>
          <p:nvPr/>
        </p:nvCxnSpPr>
        <p:spPr>
          <a:xfrm>
            <a:off x="7234925" y="5127207"/>
            <a:ext cx="2755500" cy="2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437;p53"/>
          <p:cNvCxnSpPr>
            <a:stCxn id="10" idx="2"/>
            <a:endCxn id="6" idx="0"/>
          </p:cNvCxnSpPr>
          <p:nvPr/>
        </p:nvCxnSpPr>
        <p:spPr>
          <a:xfrm>
            <a:off x="8328250" y="3938982"/>
            <a:ext cx="230190" cy="48267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" name="Google Shape;438;p53"/>
          <p:cNvPicPr preferRelativeResize="0"/>
          <p:nvPr/>
        </p:nvPicPr>
        <p:blipFill rotWithShape="1">
          <a:blip r:embed="rId2">
            <a:alphaModFix/>
          </a:blip>
          <a:srcRect l="21757" r="56550" b="49093"/>
          <a:stretch/>
        </p:blipFill>
        <p:spPr>
          <a:xfrm>
            <a:off x="4963188" y="3146682"/>
            <a:ext cx="2388050" cy="3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39;p53"/>
          <p:cNvSpPr txBox="1"/>
          <p:nvPr/>
        </p:nvSpPr>
        <p:spPr>
          <a:xfrm flipH="1">
            <a:off x="2230224" y="4343332"/>
            <a:ext cx="2800863" cy="16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ES" sz="1800" b="1" dirty="0" err="1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Signature</a:t>
            </a:r>
            <a:r>
              <a:rPr lang="es-ES" sz="1800" b="1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 err="1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s-ES" sz="1800" b="1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 err="1" smtClean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lang="es-ES" sz="1800" b="1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 smtClean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23850" lvl="0" indent="-171450" algn="ctr">
              <a:spcBef>
                <a:spcPts val="1000"/>
              </a:spcBef>
              <a:buSzPts val="1200"/>
              <a:buFont typeface="Arial" panose="020B0604020202020204" pitchFamily="34" charset="0"/>
              <a:buChar char="•"/>
            </a:pPr>
            <a:r>
              <a:rPr lang="en-GB" sz="1200" dirty="0" err="1"/>
              <a:t>pickCompProbes</a:t>
            </a:r>
            <a:r>
              <a:rPr lang="en-GB" sz="1200" dirty="0"/>
              <a:t> (in </a:t>
            </a:r>
            <a:r>
              <a:rPr lang="en-GB" sz="1200" dirty="0" err="1"/>
              <a:t>minfi</a:t>
            </a:r>
            <a:r>
              <a:rPr lang="en-GB" sz="1200" dirty="0"/>
              <a:t>)</a:t>
            </a:r>
            <a:endParaRPr lang="en-GB" sz="900" i="1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23850" lvl="0" indent="-171450" algn="ctr">
              <a:buSzPts val="1200"/>
              <a:buFont typeface="Arial" panose="020B0604020202020204" pitchFamily="34" charset="0"/>
              <a:buChar char="•"/>
            </a:pPr>
            <a:r>
              <a:rPr lang="en-GB" sz="1200" dirty="0"/>
              <a:t>Identifying Optimal Libraries (IDOL)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440;p53"/>
          <p:cNvCxnSpPr>
            <a:endCxn id="15" idx="1"/>
          </p:cNvCxnSpPr>
          <p:nvPr/>
        </p:nvCxnSpPr>
        <p:spPr>
          <a:xfrm>
            <a:off x="2228626" y="5169982"/>
            <a:ext cx="280246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441;p53"/>
          <p:cNvSpPr txBox="1"/>
          <p:nvPr/>
        </p:nvSpPr>
        <p:spPr>
          <a:xfrm>
            <a:off x="9895934" y="6492584"/>
            <a:ext cx="2893376" cy="39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 err="1">
                <a:latin typeface="Calibri"/>
                <a:ea typeface="Calibri"/>
                <a:cs typeface="Calibri"/>
                <a:sym typeface="Calibri"/>
              </a:rPr>
              <a:t>adapted</a:t>
            </a:r>
            <a:r>
              <a:rPr lang="es-ES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dirty="0" err="1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ES" sz="1400" dirty="0">
                <a:latin typeface="Calibri"/>
                <a:ea typeface="Calibri"/>
                <a:cs typeface="Calibri"/>
                <a:sym typeface="Calibri"/>
              </a:rPr>
              <a:t> Newman 2015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29;p53"/>
          <p:cNvSpPr txBox="1"/>
          <p:nvPr/>
        </p:nvSpPr>
        <p:spPr>
          <a:xfrm flipH="1">
            <a:off x="37097" y="2957557"/>
            <a:ext cx="2211600" cy="5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s-ES" sz="1800" b="1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Reference panel</a:t>
            </a:r>
            <a:endParaRPr sz="1800"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302197" y="3465517"/>
            <a:ext cx="11196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/>
              <a:t>Methylation</a:t>
            </a:r>
            <a:r>
              <a:rPr lang="es-ES" sz="1400" dirty="0" smtClean="0"/>
              <a:t> </a:t>
            </a:r>
          </a:p>
          <a:p>
            <a:pPr algn="ctr"/>
            <a:r>
              <a:rPr lang="es-ES" sz="1400" dirty="0" err="1" smtClean="0"/>
              <a:t>profile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112330" y="3408539"/>
            <a:ext cx="11196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 smtClean="0"/>
              <a:t>Methylation</a:t>
            </a:r>
            <a:r>
              <a:rPr lang="es-ES" sz="1400" dirty="0" smtClean="0"/>
              <a:t> </a:t>
            </a:r>
          </a:p>
          <a:p>
            <a:pPr algn="ctr"/>
            <a:r>
              <a:rPr lang="es-ES" sz="1400" dirty="0" err="1" smtClean="0"/>
              <a:t>profile</a:t>
            </a:r>
            <a:endParaRPr lang="es-E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157018" y="2540000"/>
            <a:ext cx="11960132" cy="396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6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3. BIOLOGICAL SAMPLE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 smtClean="0"/>
              <a:t>Reference </a:t>
            </a:r>
            <a:r>
              <a:rPr lang="es-ES" sz="2400" b="1" dirty="0" err="1" smtClean="0"/>
              <a:t>panels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for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cell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deconvolution</a:t>
            </a:r>
            <a:endParaRPr lang="es-ES" sz="2400" b="1" dirty="0" smtClean="0"/>
          </a:p>
          <a:p>
            <a:pPr marL="0" indent="0">
              <a:buNone/>
            </a:pPr>
            <a:endParaRPr lang="es-ES" sz="1800" b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ES" sz="1800" b="1" dirty="0" err="1" smtClean="0"/>
              <a:t>FlowSorted.Blood.EPIC</a:t>
            </a:r>
            <a:r>
              <a:rPr lang="es-ES" sz="1800" b="1" dirty="0" smtClean="0"/>
              <a:t>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r>
              <a:rPr lang="es-ES" sz="1800" b="1" dirty="0"/>
              <a:t> (</a:t>
            </a:r>
            <a:r>
              <a:rPr lang="es-ES" sz="1800" b="1" dirty="0" err="1"/>
              <a:t>but</a:t>
            </a:r>
            <a:r>
              <a:rPr lang="es-ES" sz="1800" b="1" dirty="0"/>
              <a:t> </a:t>
            </a:r>
            <a:r>
              <a:rPr lang="es-ES" sz="1800" b="1" dirty="0" err="1"/>
              <a:t>also</a:t>
            </a:r>
            <a:r>
              <a:rPr lang="es-ES" sz="1800" b="1" dirty="0"/>
              <a:t> </a:t>
            </a:r>
            <a:r>
              <a:rPr lang="es-ES" sz="1800" b="1" dirty="0" err="1"/>
              <a:t>adapted</a:t>
            </a:r>
            <a:r>
              <a:rPr lang="es-ES" sz="1800" b="1" dirty="0"/>
              <a:t> to 450K)</a:t>
            </a:r>
          </a:p>
          <a:p>
            <a:r>
              <a:rPr lang="es-ES" sz="1800" dirty="0" smtClean="0"/>
              <a:t>6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blood</a:t>
            </a:r>
            <a:r>
              <a:rPr lang="es-ES" sz="1800" dirty="0" smtClean="0"/>
              <a:t>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adults</a:t>
            </a:r>
            <a:r>
              <a:rPr lang="es-ES" sz="1800" dirty="0" smtClean="0"/>
              <a:t> (</a:t>
            </a:r>
            <a:r>
              <a:rPr lang="es-ES" sz="1800" dirty="0">
                <a:solidFill>
                  <a:srgbClr val="000000"/>
                </a:solidFill>
              </a:rPr>
              <a:t>TCD4, TCD8, </a:t>
            </a:r>
            <a:r>
              <a:rPr lang="es-ES" sz="1800" dirty="0" err="1" smtClean="0">
                <a:solidFill>
                  <a:srgbClr val="000000"/>
                </a:solidFill>
              </a:rPr>
              <a:t>Bcells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>
                <a:solidFill>
                  <a:srgbClr val="000000"/>
                </a:solidFill>
              </a:rPr>
              <a:t>Mono, NK, </a:t>
            </a:r>
            <a:r>
              <a:rPr lang="es-ES" sz="1800" dirty="0" err="1" smtClean="0">
                <a:solidFill>
                  <a:srgbClr val="000000"/>
                </a:solidFill>
              </a:rPr>
              <a:t>Neu</a:t>
            </a:r>
            <a:r>
              <a:rPr lang="es-ES" sz="1800" dirty="0" smtClean="0">
                <a:solidFill>
                  <a:srgbClr val="000000"/>
                </a:solidFill>
              </a:rPr>
              <a:t>)</a:t>
            </a:r>
            <a:endParaRPr lang="es-ES" sz="1800" dirty="0">
              <a:solidFill>
                <a:srgbClr val="00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sz="1800" b="1" dirty="0" err="1" smtClean="0"/>
              <a:t>FlowSorted.BloodExtended.EPIC</a:t>
            </a:r>
            <a:r>
              <a:rPr lang="es-ES" sz="1800" b="1" dirty="0" smtClean="0"/>
              <a:t>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r>
              <a:rPr lang="es-ES" sz="1800" b="1" dirty="0"/>
              <a:t> (</a:t>
            </a:r>
            <a:r>
              <a:rPr lang="es-ES" sz="1800" b="1" dirty="0" err="1"/>
              <a:t>but</a:t>
            </a:r>
            <a:r>
              <a:rPr lang="es-ES" sz="1800" b="1" dirty="0"/>
              <a:t> </a:t>
            </a:r>
            <a:r>
              <a:rPr lang="es-ES" sz="1800" b="1" dirty="0" err="1"/>
              <a:t>also</a:t>
            </a:r>
            <a:r>
              <a:rPr lang="es-ES" sz="1800" b="1" dirty="0"/>
              <a:t> </a:t>
            </a:r>
            <a:r>
              <a:rPr lang="es-ES" sz="1800" b="1" dirty="0" err="1"/>
              <a:t>adapted</a:t>
            </a:r>
            <a:r>
              <a:rPr lang="es-ES" sz="1800" b="1" dirty="0"/>
              <a:t> to 450K)</a:t>
            </a:r>
          </a:p>
          <a:p>
            <a:r>
              <a:rPr lang="es-ES" sz="1800" dirty="0" smtClean="0"/>
              <a:t>12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blood</a:t>
            </a:r>
            <a:r>
              <a:rPr lang="es-ES" sz="1800" dirty="0" smtClean="0"/>
              <a:t>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adults</a:t>
            </a:r>
            <a:r>
              <a:rPr lang="es-ES" sz="1800" dirty="0" smtClean="0"/>
              <a:t> </a:t>
            </a:r>
            <a:r>
              <a:rPr lang="es-ES" sz="1800" dirty="0" smtClean="0">
                <a:solidFill>
                  <a:srgbClr val="000000"/>
                </a:solidFill>
              </a:rPr>
              <a:t>(</a:t>
            </a:r>
            <a:r>
              <a:rPr lang="es-ES" sz="1800" dirty="0" err="1" smtClean="0">
                <a:solidFill>
                  <a:srgbClr val="000000"/>
                </a:solidFill>
              </a:rPr>
              <a:t>Neu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</a:rPr>
              <a:t>Eos</a:t>
            </a:r>
            <a:r>
              <a:rPr lang="es-ES" sz="1800" dirty="0" smtClean="0">
                <a:solidFill>
                  <a:srgbClr val="000000"/>
                </a:solidFill>
              </a:rPr>
              <a:t>, Bas, Mono, </a:t>
            </a:r>
            <a:r>
              <a:rPr lang="es-ES" sz="1800" dirty="0" err="1" smtClean="0">
                <a:solidFill>
                  <a:srgbClr val="000000"/>
                </a:solidFill>
              </a:rPr>
              <a:t>Bnv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</a:rPr>
              <a:t>Bmem</a:t>
            </a:r>
            <a:r>
              <a:rPr lang="es-ES" sz="1800" dirty="0" smtClean="0">
                <a:solidFill>
                  <a:srgbClr val="000000"/>
                </a:solidFill>
              </a:rPr>
              <a:t>, CD4nv, CD4mem, </a:t>
            </a:r>
          </a:p>
          <a:p>
            <a:pPr marL="0" indent="0">
              <a:buNone/>
            </a:pPr>
            <a:r>
              <a:rPr lang="es-ES" sz="1800" dirty="0" err="1" smtClean="0">
                <a:solidFill>
                  <a:srgbClr val="000000"/>
                </a:solidFill>
              </a:rPr>
              <a:t>Treg</a:t>
            </a:r>
            <a:r>
              <a:rPr lang="es-ES" sz="1800" dirty="0" smtClean="0">
                <a:solidFill>
                  <a:srgbClr val="000000"/>
                </a:solidFill>
              </a:rPr>
              <a:t>, CD8nv, CD8mem, and NK)</a:t>
            </a:r>
          </a:p>
          <a:p>
            <a:pPr marL="0" indent="0">
              <a:buNone/>
            </a:pPr>
            <a:r>
              <a:rPr lang="es-ES" sz="1800" b="1" dirty="0" smtClean="0"/>
              <a:t>FlowSorted.CordBloodCombined.450k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endParaRPr lang="es-ES" sz="1800" b="1" dirty="0"/>
          </a:p>
          <a:p>
            <a:r>
              <a:rPr lang="es-ES" sz="1800" dirty="0" smtClean="0"/>
              <a:t>7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cord</a:t>
            </a:r>
            <a:r>
              <a:rPr lang="es-ES" sz="1800" dirty="0" smtClean="0"/>
              <a:t> </a:t>
            </a:r>
            <a:r>
              <a:rPr lang="es-ES" sz="1800" dirty="0" err="1" smtClean="0"/>
              <a:t>blood</a:t>
            </a:r>
            <a:r>
              <a:rPr lang="es-ES" sz="1800" dirty="0" smtClean="0"/>
              <a:t>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/>
              <a:t>(</a:t>
            </a:r>
            <a:r>
              <a:rPr lang="es-ES" sz="1800" dirty="0">
                <a:solidFill>
                  <a:srgbClr val="000000"/>
                </a:solidFill>
              </a:rPr>
              <a:t>TCD4, TCD8, </a:t>
            </a:r>
            <a:r>
              <a:rPr lang="es-ES" sz="1800" dirty="0" err="1">
                <a:solidFill>
                  <a:srgbClr val="000000"/>
                </a:solidFill>
              </a:rPr>
              <a:t>Bcells</a:t>
            </a:r>
            <a:r>
              <a:rPr lang="es-ES" sz="1800" dirty="0">
                <a:solidFill>
                  <a:srgbClr val="000000"/>
                </a:solidFill>
              </a:rPr>
              <a:t>, Mono, NK, </a:t>
            </a:r>
            <a:r>
              <a:rPr lang="es-ES" sz="1800" dirty="0" err="1" smtClean="0">
                <a:solidFill>
                  <a:srgbClr val="000000"/>
                </a:solidFill>
              </a:rPr>
              <a:t>Neu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</a:rPr>
              <a:t>nRBC</a:t>
            </a:r>
            <a:r>
              <a:rPr lang="es-ES" sz="1800" dirty="0" smtClean="0">
                <a:solidFill>
                  <a:srgbClr val="000000"/>
                </a:solidFill>
              </a:rPr>
              <a:t>)</a:t>
            </a: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err="1" smtClean="0"/>
              <a:t>planet</a:t>
            </a:r>
            <a:r>
              <a:rPr lang="es-ES" sz="1800" b="1" dirty="0" smtClean="0"/>
              <a:t>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r>
              <a:rPr lang="es-ES" sz="1800" b="1" dirty="0"/>
              <a:t> </a:t>
            </a:r>
          </a:p>
          <a:p>
            <a:r>
              <a:rPr lang="es-ES" sz="1800" dirty="0" smtClean="0"/>
              <a:t>7 </a:t>
            </a:r>
            <a:r>
              <a:rPr lang="es-ES" sz="1800" dirty="0" err="1" smtClean="0"/>
              <a:t>cells</a:t>
            </a:r>
            <a:r>
              <a:rPr lang="es-ES" sz="1800" dirty="0" smtClean="0"/>
              <a:t> placenta </a:t>
            </a:r>
            <a:r>
              <a:rPr lang="es-ES" sz="1800" dirty="0" err="1" smtClean="0"/>
              <a:t>cells</a:t>
            </a:r>
            <a:r>
              <a:rPr lang="es-ES" sz="1800" dirty="0" smtClean="0"/>
              <a:t> (</a:t>
            </a:r>
            <a:r>
              <a:rPr lang="es-ES" sz="1800" dirty="0" err="1" smtClean="0"/>
              <a:t>Trophoblasts</a:t>
            </a:r>
            <a:r>
              <a:rPr lang="es-ES" sz="1800" dirty="0" smtClean="0"/>
              <a:t>, </a:t>
            </a:r>
            <a:r>
              <a:rPr lang="es-ES" sz="1800" dirty="0" err="1" smtClean="0"/>
              <a:t>Synsitiotrophoblasts</a:t>
            </a:r>
            <a:r>
              <a:rPr lang="es-ES" sz="1800" dirty="0" smtClean="0"/>
              <a:t>, </a:t>
            </a:r>
            <a:r>
              <a:rPr lang="es-ES" sz="1800" dirty="0" err="1" smtClean="0"/>
              <a:t>Hofbauer</a:t>
            </a:r>
            <a:r>
              <a:rPr lang="es-ES" sz="1800" dirty="0" smtClean="0"/>
              <a:t>, </a:t>
            </a:r>
          </a:p>
          <a:p>
            <a:r>
              <a:rPr lang="es-ES" sz="1800" dirty="0" err="1" smtClean="0"/>
              <a:t>Stromal</a:t>
            </a:r>
            <a:r>
              <a:rPr lang="es-ES" sz="1800" dirty="0" smtClean="0"/>
              <a:t>, </a:t>
            </a:r>
            <a:r>
              <a:rPr lang="es-ES" sz="1800" dirty="0" err="1" smtClean="0"/>
              <a:t>Endothelial</a:t>
            </a:r>
            <a:r>
              <a:rPr lang="es-ES" sz="1800" dirty="0" smtClean="0"/>
              <a:t>, </a:t>
            </a:r>
            <a:r>
              <a:rPr lang="es-ES" sz="1800" dirty="0" err="1" smtClean="0"/>
              <a:t>nRBC</a:t>
            </a:r>
            <a:r>
              <a:rPr lang="es-ES" sz="1800" dirty="0" smtClean="0"/>
              <a:t>)</a:t>
            </a:r>
          </a:p>
        </p:txBody>
      </p:sp>
      <p:pic>
        <p:nvPicPr>
          <p:cNvPr id="6" name="Picture 2" descr="White Blood Cells Circulating Through The Bod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 bwMode="auto">
          <a:xfrm>
            <a:off x="8717685" y="1383537"/>
            <a:ext cx="2375188" cy="258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lacenta | BioNi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52" y="4552978"/>
            <a:ext cx="4005525" cy="220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"/>
            <a:ext cx="12192000" cy="8035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763" y="1"/>
            <a:ext cx="11249891" cy="803564"/>
          </a:xfrm>
          <a:solidFill>
            <a:srgbClr val="00B050"/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3. BIOLOGICAL SAMPLE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1099126"/>
            <a:ext cx="11249891" cy="5495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 smtClean="0"/>
              <a:t>Reference </a:t>
            </a:r>
            <a:r>
              <a:rPr lang="es-ES" sz="2400" b="1" dirty="0" err="1" smtClean="0"/>
              <a:t>panels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for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cell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deconvolution</a:t>
            </a:r>
            <a:endParaRPr lang="es-ES" sz="2400" b="1" dirty="0" smtClean="0"/>
          </a:p>
          <a:p>
            <a:pPr marL="0" indent="0">
              <a:buNone/>
            </a:pPr>
            <a:endParaRPr lang="es-ES" sz="1800" b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es-ES" sz="1800" b="1" dirty="0" err="1" smtClean="0"/>
              <a:t>FlowSorted.Blood.EPIC</a:t>
            </a:r>
            <a:r>
              <a:rPr lang="es-ES" sz="1800" b="1" dirty="0" smtClean="0"/>
              <a:t>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r>
              <a:rPr lang="es-ES" sz="1800" b="1" dirty="0"/>
              <a:t> (</a:t>
            </a:r>
            <a:r>
              <a:rPr lang="es-ES" sz="1800" b="1" dirty="0" err="1"/>
              <a:t>but</a:t>
            </a:r>
            <a:r>
              <a:rPr lang="es-ES" sz="1800" b="1" dirty="0"/>
              <a:t> </a:t>
            </a:r>
            <a:r>
              <a:rPr lang="es-ES" sz="1800" b="1" dirty="0" err="1"/>
              <a:t>also</a:t>
            </a:r>
            <a:r>
              <a:rPr lang="es-ES" sz="1800" b="1" dirty="0"/>
              <a:t> </a:t>
            </a:r>
            <a:r>
              <a:rPr lang="es-ES" sz="1800" b="1" dirty="0" err="1"/>
              <a:t>adapted</a:t>
            </a:r>
            <a:r>
              <a:rPr lang="es-ES" sz="1800" b="1" dirty="0"/>
              <a:t> to 450K)</a:t>
            </a:r>
          </a:p>
          <a:p>
            <a:r>
              <a:rPr lang="es-ES" sz="1800" dirty="0" smtClean="0"/>
              <a:t>6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blood</a:t>
            </a:r>
            <a:r>
              <a:rPr lang="es-ES" sz="1800" dirty="0" smtClean="0"/>
              <a:t>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adults</a:t>
            </a:r>
            <a:r>
              <a:rPr lang="es-ES" sz="1800" dirty="0" smtClean="0"/>
              <a:t> (</a:t>
            </a:r>
            <a:r>
              <a:rPr lang="es-ES" sz="1800" dirty="0">
                <a:solidFill>
                  <a:srgbClr val="000000"/>
                </a:solidFill>
              </a:rPr>
              <a:t>TCD4, TCD8, </a:t>
            </a:r>
            <a:r>
              <a:rPr lang="es-ES" sz="1800" dirty="0" err="1" smtClean="0">
                <a:solidFill>
                  <a:srgbClr val="000000"/>
                </a:solidFill>
              </a:rPr>
              <a:t>Bcells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>
                <a:solidFill>
                  <a:srgbClr val="000000"/>
                </a:solidFill>
              </a:rPr>
              <a:t>Mono, NK, </a:t>
            </a:r>
            <a:r>
              <a:rPr lang="es-ES" sz="1800" dirty="0" err="1" smtClean="0">
                <a:solidFill>
                  <a:srgbClr val="000000"/>
                </a:solidFill>
              </a:rPr>
              <a:t>Neu</a:t>
            </a:r>
            <a:r>
              <a:rPr lang="es-ES" sz="1800" dirty="0" smtClean="0">
                <a:solidFill>
                  <a:srgbClr val="000000"/>
                </a:solidFill>
              </a:rPr>
              <a:t>)</a:t>
            </a:r>
            <a:endParaRPr lang="es-ES" sz="1800" dirty="0">
              <a:solidFill>
                <a:srgbClr val="00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sz="1800" b="1" dirty="0" err="1" smtClean="0"/>
              <a:t>FlowSorted.BloodExtended.EPIC</a:t>
            </a:r>
            <a:r>
              <a:rPr lang="es-ES" sz="1800" b="1" dirty="0" smtClean="0"/>
              <a:t>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r>
              <a:rPr lang="es-ES" sz="1800" b="1" dirty="0"/>
              <a:t> (</a:t>
            </a:r>
            <a:r>
              <a:rPr lang="es-ES" sz="1800" b="1" dirty="0" err="1"/>
              <a:t>but</a:t>
            </a:r>
            <a:r>
              <a:rPr lang="es-ES" sz="1800" b="1" dirty="0"/>
              <a:t> </a:t>
            </a:r>
            <a:r>
              <a:rPr lang="es-ES" sz="1800" b="1" dirty="0" err="1"/>
              <a:t>also</a:t>
            </a:r>
            <a:r>
              <a:rPr lang="es-ES" sz="1800" b="1" dirty="0"/>
              <a:t> </a:t>
            </a:r>
            <a:r>
              <a:rPr lang="es-ES" sz="1800" b="1" dirty="0" err="1"/>
              <a:t>adapted</a:t>
            </a:r>
            <a:r>
              <a:rPr lang="es-ES" sz="1800" b="1" dirty="0"/>
              <a:t> to 450K)</a:t>
            </a:r>
          </a:p>
          <a:p>
            <a:r>
              <a:rPr lang="es-ES" sz="1800" dirty="0" smtClean="0"/>
              <a:t>12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blood</a:t>
            </a:r>
            <a:r>
              <a:rPr lang="es-ES" sz="1800" dirty="0" smtClean="0"/>
              <a:t>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adults</a:t>
            </a:r>
            <a:r>
              <a:rPr lang="es-ES" sz="1800" dirty="0" smtClean="0"/>
              <a:t> </a:t>
            </a:r>
            <a:r>
              <a:rPr lang="es-ES" sz="1800" dirty="0" smtClean="0">
                <a:solidFill>
                  <a:srgbClr val="000000"/>
                </a:solidFill>
              </a:rPr>
              <a:t>(</a:t>
            </a:r>
            <a:r>
              <a:rPr lang="es-ES" sz="1800" dirty="0" err="1" smtClean="0">
                <a:solidFill>
                  <a:srgbClr val="000000"/>
                </a:solidFill>
              </a:rPr>
              <a:t>Neu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</a:rPr>
              <a:t>Eos</a:t>
            </a:r>
            <a:r>
              <a:rPr lang="es-ES" sz="1800" dirty="0" smtClean="0">
                <a:solidFill>
                  <a:srgbClr val="000000"/>
                </a:solidFill>
              </a:rPr>
              <a:t>, Bas, Mono, </a:t>
            </a:r>
            <a:r>
              <a:rPr lang="es-ES" sz="1800" dirty="0" err="1" smtClean="0">
                <a:solidFill>
                  <a:srgbClr val="000000"/>
                </a:solidFill>
              </a:rPr>
              <a:t>Bnv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</a:rPr>
              <a:t>Bmem</a:t>
            </a:r>
            <a:r>
              <a:rPr lang="es-ES" sz="1800" dirty="0" smtClean="0">
                <a:solidFill>
                  <a:srgbClr val="000000"/>
                </a:solidFill>
              </a:rPr>
              <a:t>, CD4nv, CD4mem, </a:t>
            </a:r>
          </a:p>
          <a:p>
            <a:pPr marL="0" indent="0">
              <a:buNone/>
            </a:pPr>
            <a:r>
              <a:rPr lang="es-ES" sz="1800" dirty="0" err="1" smtClean="0">
                <a:solidFill>
                  <a:srgbClr val="000000"/>
                </a:solidFill>
              </a:rPr>
              <a:t>Treg</a:t>
            </a:r>
            <a:r>
              <a:rPr lang="es-ES" sz="1800" dirty="0" smtClean="0">
                <a:solidFill>
                  <a:srgbClr val="000000"/>
                </a:solidFill>
              </a:rPr>
              <a:t>, CD8nv, CD8mem, and NK)</a:t>
            </a:r>
          </a:p>
          <a:p>
            <a:pPr marL="0" indent="0">
              <a:buNone/>
            </a:pPr>
            <a:r>
              <a:rPr lang="es-ES" sz="1800" b="1" dirty="0" smtClean="0"/>
              <a:t>FlowSorted.CordBloodCombined.450k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endParaRPr lang="es-ES" sz="1800" b="1" dirty="0"/>
          </a:p>
          <a:p>
            <a:r>
              <a:rPr lang="es-ES" sz="1800" dirty="0" smtClean="0"/>
              <a:t>7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 err="1" smtClean="0"/>
              <a:t>cord</a:t>
            </a:r>
            <a:r>
              <a:rPr lang="es-ES" sz="1800" dirty="0" smtClean="0"/>
              <a:t> </a:t>
            </a:r>
            <a:r>
              <a:rPr lang="es-ES" sz="1800" dirty="0" err="1" smtClean="0"/>
              <a:t>blood</a:t>
            </a:r>
            <a:r>
              <a:rPr lang="es-ES" sz="1800" dirty="0" smtClean="0"/>
              <a:t> </a:t>
            </a:r>
            <a:r>
              <a:rPr lang="es-ES" sz="1800" dirty="0" err="1" smtClean="0"/>
              <a:t>cells</a:t>
            </a:r>
            <a:r>
              <a:rPr lang="es-ES" sz="1800" dirty="0" smtClean="0"/>
              <a:t> </a:t>
            </a:r>
            <a:r>
              <a:rPr lang="es-ES" sz="1800" dirty="0"/>
              <a:t>(</a:t>
            </a:r>
            <a:r>
              <a:rPr lang="es-ES" sz="1800" dirty="0">
                <a:solidFill>
                  <a:srgbClr val="000000"/>
                </a:solidFill>
              </a:rPr>
              <a:t>TCD4, TCD8, </a:t>
            </a:r>
            <a:r>
              <a:rPr lang="es-ES" sz="1800" dirty="0" err="1">
                <a:solidFill>
                  <a:srgbClr val="000000"/>
                </a:solidFill>
              </a:rPr>
              <a:t>Bcells</a:t>
            </a:r>
            <a:r>
              <a:rPr lang="es-ES" sz="1800" dirty="0">
                <a:solidFill>
                  <a:srgbClr val="000000"/>
                </a:solidFill>
              </a:rPr>
              <a:t>, Mono, NK, </a:t>
            </a:r>
            <a:r>
              <a:rPr lang="es-ES" sz="1800" dirty="0" err="1" smtClean="0">
                <a:solidFill>
                  <a:srgbClr val="000000"/>
                </a:solidFill>
              </a:rPr>
              <a:t>Neu</a:t>
            </a:r>
            <a:r>
              <a:rPr lang="es-ES" sz="1800" dirty="0" smtClean="0">
                <a:solidFill>
                  <a:srgbClr val="000000"/>
                </a:solidFill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</a:rPr>
              <a:t>nRBC</a:t>
            </a:r>
            <a:r>
              <a:rPr lang="es-ES" sz="1800" dirty="0" smtClean="0">
                <a:solidFill>
                  <a:srgbClr val="000000"/>
                </a:solidFill>
              </a:rPr>
              <a:t>)</a:t>
            </a:r>
            <a:endParaRPr lang="es-E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ES" sz="1800" b="1" dirty="0" smtClean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err="1" smtClean="0"/>
              <a:t>planet</a:t>
            </a:r>
            <a:r>
              <a:rPr lang="es-ES" sz="1800" b="1" dirty="0" smtClean="0"/>
              <a:t> </a:t>
            </a:r>
            <a:r>
              <a:rPr lang="es-ES" sz="1800" b="1" dirty="0"/>
              <a:t>R </a:t>
            </a:r>
            <a:r>
              <a:rPr lang="es-ES" sz="1800" b="1" dirty="0" err="1"/>
              <a:t>package</a:t>
            </a:r>
            <a:r>
              <a:rPr lang="es-ES" sz="1800" b="1" dirty="0"/>
              <a:t> </a:t>
            </a:r>
          </a:p>
          <a:p>
            <a:r>
              <a:rPr lang="es-ES" sz="1800" dirty="0" smtClean="0"/>
              <a:t>7 </a:t>
            </a:r>
            <a:r>
              <a:rPr lang="es-ES" sz="1800" dirty="0" err="1" smtClean="0"/>
              <a:t>cells</a:t>
            </a:r>
            <a:r>
              <a:rPr lang="es-ES" sz="1800" dirty="0" smtClean="0"/>
              <a:t> placenta </a:t>
            </a:r>
            <a:r>
              <a:rPr lang="es-ES" sz="1800" dirty="0" err="1" smtClean="0"/>
              <a:t>cells</a:t>
            </a:r>
            <a:r>
              <a:rPr lang="es-ES" sz="1800" dirty="0" smtClean="0"/>
              <a:t> (</a:t>
            </a:r>
            <a:r>
              <a:rPr lang="es-ES" sz="1800" dirty="0" err="1" smtClean="0"/>
              <a:t>Trophoblasts</a:t>
            </a:r>
            <a:r>
              <a:rPr lang="es-ES" sz="1800" dirty="0" smtClean="0"/>
              <a:t>, </a:t>
            </a:r>
            <a:r>
              <a:rPr lang="es-ES" sz="1800" dirty="0" err="1" smtClean="0"/>
              <a:t>Synsitiotrophoblasts</a:t>
            </a:r>
            <a:r>
              <a:rPr lang="es-ES" sz="1800" dirty="0" smtClean="0"/>
              <a:t>, </a:t>
            </a:r>
            <a:r>
              <a:rPr lang="es-ES" sz="1800" dirty="0" err="1" smtClean="0"/>
              <a:t>Hofbauer</a:t>
            </a:r>
            <a:r>
              <a:rPr lang="es-ES" sz="1800" dirty="0" smtClean="0"/>
              <a:t>, </a:t>
            </a:r>
          </a:p>
          <a:p>
            <a:r>
              <a:rPr lang="es-ES" sz="1800" dirty="0" err="1" smtClean="0"/>
              <a:t>Stromal</a:t>
            </a:r>
            <a:r>
              <a:rPr lang="es-ES" sz="1800" dirty="0" smtClean="0"/>
              <a:t>, </a:t>
            </a:r>
            <a:r>
              <a:rPr lang="es-ES" sz="1800" dirty="0" err="1" smtClean="0"/>
              <a:t>Endothelial</a:t>
            </a:r>
            <a:r>
              <a:rPr lang="es-ES" sz="1800" dirty="0" smtClean="0"/>
              <a:t>, </a:t>
            </a:r>
            <a:r>
              <a:rPr lang="es-ES" sz="1800" dirty="0" err="1" smtClean="0"/>
              <a:t>nRBC</a:t>
            </a:r>
            <a:r>
              <a:rPr lang="es-ES" sz="1800" dirty="0" smtClean="0"/>
              <a:t>)</a:t>
            </a:r>
          </a:p>
        </p:txBody>
      </p:sp>
      <p:pic>
        <p:nvPicPr>
          <p:cNvPr id="6" name="Picture 2" descr="White Blood Cells Circulating Through The Bod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"/>
          <a:stretch/>
        </p:blipFill>
        <p:spPr bwMode="auto">
          <a:xfrm>
            <a:off x="8717685" y="1383537"/>
            <a:ext cx="2375188" cy="258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lacenta | BioNi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52" y="4552978"/>
            <a:ext cx="4005525" cy="220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094549" y="816523"/>
            <a:ext cx="50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B050"/>
                </a:solidFill>
              </a:rPr>
              <a:t>Yesterday</a:t>
            </a:r>
            <a:r>
              <a:rPr lang="es-ES" b="1" dirty="0" smtClean="0">
                <a:solidFill>
                  <a:srgbClr val="00B050"/>
                </a:solidFill>
              </a:rPr>
              <a:t>, </a:t>
            </a:r>
            <a:r>
              <a:rPr lang="es-ES" b="1" dirty="0" err="1" smtClean="0">
                <a:solidFill>
                  <a:srgbClr val="00B050"/>
                </a:solidFill>
              </a:rPr>
              <a:t>already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estimated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with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meffil</a:t>
            </a:r>
            <a:r>
              <a:rPr lang="es-ES" b="1" dirty="0" smtClean="0">
                <a:solidFill>
                  <a:srgbClr val="00B050"/>
                </a:solidFill>
              </a:rPr>
              <a:t> R </a:t>
            </a:r>
            <a:r>
              <a:rPr lang="es-ES" b="1" dirty="0" err="1" smtClean="0">
                <a:solidFill>
                  <a:srgbClr val="00B050"/>
                </a:solidFill>
              </a:rPr>
              <a:t>package</a:t>
            </a:r>
            <a:endParaRPr lang="es-E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63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1293</Words>
  <Application>Microsoft Office PowerPoint</Application>
  <PresentationFormat>Panorámica</PresentationFormat>
  <Paragraphs>300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Verdana</vt:lpstr>
      <vt:lpstr>Tema de Office</vt:lpstr>
      <vt:lpstr>INTRODUCTION TO EPIGENOME-WIDE ASSOCIATION STUDIES (EWAS) </vt:lpstr>
      <vt:lpstr>EPIGENOME-WIDE ASSOCIATION STUDY (EWAS)</vt:lpstr>
      <vt:lpstr>EPIGENOME-WIDE ASSOCIATION STUDY (EWAS)</vt:lpstr>
      <vt:lpstr>3. BIOLOGICAL SAMPLE</vt:lpstr>
      <vt:lpstr>3. BIOLOGICAL SAMPLE</vt:lpstr>
      <vt:lpstr>3. BIOLOGICAL SAMPLE</vt:lpstr>
      <vt:lpstr>3. BIOLOGICAL SAMPLE</vt:lpstr>
      <vt:lpstr>3. BIOLOGICAL SAMPLE</vt:lpstr>
      <vt:lpstr>3. BIOLOGICAL SAMPLE</vt:lpstr>
      <vt:lpstr>EPIGENOME-WIDE ASSOCIATION STUDY (EWAS)</vt:lpstr>
      <vt:lpstr>6. EWAS</vt:lpstr>
      <vt:lpstr>6. EWAS</vt:lpstr>
      <vt:lpstr>6. EWAS</vt:lpstr>
      <vt:lpstr>6. EWAS</vt:lpstr>
      <vt:lpstr>6. EWAS</vt:lpstr>
      <vt:lpstr>6. EWAS</vt:lpstr>
      <vt:lpstr>6. EWAS</vt:lpstr>
      <vt:lpstr>6. EWAS</vt:lpstr>
      <vt:lpstr>6. EWAS</vt:lpstr>
      <vt:lpstr>6. EWAS</vt:lpstr>
      <vt:lpstr>INTRODUCTION TO EPIGENOME-WIDE ASSOCIATION STUDIES (EWAS) </vt:lpstr>
      <vt:lpstr>EWAS OF CURRENT AND FORMER SMOKING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XXXXXXXXXXX</dc:title>
  <dc:creator>MARIONA, BUSTAMANTE PINEDA</dc:creator>
  <cp:lastModifiedBy>MARIONA, BUSTAMANTE PINEDA</cp:lastModifiedBy>
  <cp:revision>56</cp:revision>
  <dcterms:created xsi:type="dcterms:W3CDTF">2023-08-02T07:01:45Z</dcterms:created>
  <dcterms:modified xsi:type="dcterms:W3CDTF">2023-08-29T11:41:09Z</dcterms:modified>
</cp:coreProperties>
</file>