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70" r:id="rId7"/>
    <p:sldId id="259" r:id="rId8"/>
    <p:sldId id="271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2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5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4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87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9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8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9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2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1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58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INTRODUCTION TO EPIGENOME-WIDE ASSOCIATION STUDIES (EWAS)</a:t>
            </a:r>
            <a:br>
              <a:rPr lang="es-ES" sz="4400" dirty="0" smtClean="0">
                <a:solidFill>
                  <a:schemeClr val="bg1"/>
                </a:solidFill>
              </a:rPr>
            </a:b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4. META-ANALYSIS OF EPIGENOME-WIDE ASSOCAITION STUDIES (EWAS)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(THEORY)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 7. META-EWAS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/>
              <a:t>Statistical</a:t>
            </a:r>
            <a:r>
              <a:rPr lang="es-ES" b="1" dirty="0" smtClean="0"/>
              <a:t> </a:t>
            </a:r>
            <a:r>
              <a:rPr lang="es-ES" b="1" dirty="0" err="1" smtClean="0"/>
              <a:t>tests</a:t>
            </a:r>
            <a:endParaRPr lang="es-ES" b="1" dirty="0" smtClean="0"/>
          </a:p>
          <a:p>
            <a:r>
              <a:rPr lang="es-ES" sz="2000" dirty="0" smtClean="0"/>
              <a:t>Meta-</a:t>
            </a:r>
            <a:r>
              <a:rPr lang="es-ES" sz="2000" dirty="0" err="1" smtClean="0"/>
              <a:t>analysis</a:t>
            </a:r>
            <a:r>
              <a:rPr lang="es-ES" sz="2000" dirty="0" smtClean="0"/>
              <a:t> of p-</a:t>
            </a:r>
            <a:r>
              <a:rPr lang="es-ES" sz="2000" dirty="0" err="1" smtClean="0"/>
              <a:t>values</a:t>
            </a:r>
            <a:endParaRPr lang="es-ES" sz="2000" dirty="0" smtClean="0"/>
          </a:p>
          <a:p>
            <a:r>
              <a:rPr lang="es-ES" sz="2000" dirty="0" err="1" smtClean="0"/>
              <a:t>Inverse-variance</a:t>
            </a:r>
            <a:r>
              <a:rPr lang="es-ES" sz="2000" dirty="0" smtClean="0"/>
              <a:t> </a:t>
            </a:r>
            <a:r>
              <a:rPr lang="es-ES" sz="2000" dirty="0" err="1" smtClean="0"/>
              <a:t>weighted</a:t>
            </a:r>
            <a:r>
              <a:rPr lang="es-ES" sz="2000" dirty="0" smtClean="0"/>
              <a:t> meta-</a:t>
            </a:r>
            <a:r>
              <a:rPr lang="es-ES" sz="2000" dirty="0" err="1" smtClean="0"/>
              <a:t>analysis</a:t>
            </a:r>
            <a:r>
              <a:rPr lang="es-ES" sz="2000" dirty="0" smtClean="0"/>
              <a:t> (IVW)</a:t>
            </a:r>
          </a:p>
          <a:p>
            <a:pPr lvl="1"/>
            <a:r>
              <a:rPr lang="es-ES" sz="2000" dirty="0" smtClean="0"/>
              <a:t>More precise </a:t>
            </a:r>
            <a:r>
              <a:rPr lang="es-ES" sz="2000" dirty="0" err="1" smtClean="0"/>
              <a:t>studies</a:t>
            </a:r>
            <a:r>
              <a:rPr lang="es-ES" sz="2000" dirty="0" smtClean="0"/>
              <a:t> (</a:t>
            </a:r>
            <a:r>
              <a:rPr lang="es-ES" sz="2000" dirty="0" err="1" smtClean="0"/>
              <a:t>usually</a:t>
            </a:r>
            <a:r>
              <a:rPr lang="es-ES" sz="2000" dirty="0" smtClean="0"/>
              <a:t> </a:t>
            </a:r>
            <a:r>
              <a:rPr lang="es-ES" sz="2000" dirty="0" err="1" smtClean="0"/>
              <a:t>larger</a:t>
            </a:r>
            <a:r>
              <a:rPr lang="es-ES" sz="2000" dirty="0" smtClean="0"/>
              <a:t> </a:t>
            </a:r>
            <a:r>
              <a:rPr lang="es-ES" sz="2000" dirty="0" err="1" smtClean="0"/>
              <a:t>ones</a:t>
            </a:r>
            <a:r>
              <a:rPr lang="es-ES" sz="2000" dirty="0" smtClean="0"/>
              <a:t>) </a:t>
            </a:r>
            <a:r>
              <a:rPr lang="es-ES" sz="2000" dirty="0" err="1" smtClean="0"/>
              <a:t>will</a:t>
            </a:r>
            <a:r>
              <a:rPr lang="es-ES" sz="2000" dirty="0" smtClean="0"/>
              <a:t> </a:t>
            </a:r>
            <a:r>
              <a:rPr lang="es-ES" sz="2000" dirty="0" err="1" smtClean="0"/>
              <a:t>have</a:t>
            </a:r>
            <a:r>
              <a:rPr lang="es-ES" sz="2000" dirty="0" smtClean="0"/>
              <a:t> more </a:t>
            </a:r>
            <a:r>
              <a:rPr lang="es-ES" sz="2000" dirty="0" err="1" smtClean="0"/>
              <a:t>weight</a:t>
            </a:r>
            <a:r>
              <a:rPr lang="es-ES" sz="2000" dirty="0" smtClean="0"/>
              <a:t> in </a:t>
            </a:r>
            <a:r>
              <a:rPr lang="es-ES" sz="2000" dirty="0" err="1" smtClean="0"/>
              <a:t>the</a:t>
            </a:r>
            <a:r>
              <a:rPr lang="es-ES" sz="2000" dirty="0" smtClean="0"/>
              <a:t> meta-</a:t>
            </a:r>
            <a:r>
              <a:rPr lang="es-ES" sz="2000" dirty="0" err="1" smtClean="0"/>
              <a:t>analysis</a:t>
            </a:r>
            <a:endParaRPr lang="es-ES" sz="2000" dirty="0" smtClean="0"/>
          </a:p>
          <a:p>
            <a:pPr lvl="1"/>
            <a:r>
              <a:rPr lang="es-ES" sz="2000" dirty="0" err="1" smtClean="0"/>
              <a:t>Types</a:t>
            </a:r>
            <a:r>
              <a:rPr lang="es-ES" sz="2000" dirty="0" smtClean="0"/>
              <a:t>:</a:t>
            </a:r>
          </a:p>
          <a:p>
            <a:pPr lvl="2"/>
            <a:r>
              <a:rPr lang="es-ES" dirty="0" err="1" smtClean="0"/>
              <a:t>Fixed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IVW MA: </a:t>
            </a:r>
            <a:r>
              <a:rPr lang="es-ES" dirty="0" err="1" smtClean="0"/>
              <a:t>assumes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true </a:t>
            </a:r>
            <a:r>
              <a:rPr lang="es-ES" dirty="0" err="1" smtClean="0"/>
              <a:t>effect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share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studies</a:t>
            </a:r>
            <a:r>
              <a:rPr lang="es-ES" dirty="0" smtClean="0"/>
              <a:t> (</a:t>
            </a:r>
            <a:r>
              <a:rPr lang="es-ES" dirty="0" err="1" smtClean="0"/>
              <a:t>diff</a:t>
            </a:r>
            <a:r>
              <a:rPr lang="es-ES" dirty="0" smtClean="0"/>
              <a:t>. are </a:t>
            </a:r>
            <a:r>
              <a:rPr lang="es-ES" dirty="0" err="1" smtClean="0"/>
              <a:t>sampling</a:t>
            </a:r>
            <a:r>
              <a:rPr lang="es-ES" dirty="0" smtClean="0"/>
              <a:t> error)</a:t>
            </a:r>
          </a:p>
          <a:p>
            <a:pPr lvl="2"/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IVW MA: </a:t>
            </a:r>
            <a:r>
              <a:rPr lang="es-ES" dirty="0" err="1" smtClean="0"/>
              <a:t>allows</a:t>
            </a:r>
            <a:r>
              <a:rPr lang="es-ES" dirty="0" smtClean="0"/>
              <a:t> true </a:t>
            </a:r>
            <a:r>
              <a:rPr lang="es-ES" dirty="0" err="1" smtClean="0"/>
              <a:t>effect</a:t>
            </a:r>
            <a:r>
              <a:rPr lang="es-ES" dirty="0" smtClean="0"/>
              <a:t> </a:t>
            </a:r>
            <a:r>
              <a:rPr lang="es-ES" dirty="0" err="1" smtClean="0"/>
              <a:t>sizes</a:t>
            </a:r>
            <a:r>
              <a:rPr lang="es-ES" dirty="0" smtClean="0"/>
              <a:t> to </a:t>
            </a:r>
            <a:r>
              <a:rPr lang="es-ES" dirty="0" err="1" smtClean="0"/>
              <a:t>vary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study</a:t>
            </a:r>
            <a:r>
              <a:rPr lang="es-ES" dirty="0" smtClean="0"/>
              <a:t> to </a:t>
            </a:r>
            <a:r>
              <a:rPr lang="es-ES" dirty="0" err="1" smtClean="0"/>
              <a:t>study</a:t>
            </a:r>
            <a:r>
              <a:rPr lang="es-ES" dirty="0" smtClean="0"/>
              <a:t> (</a:t>
            </a:r>
            <a:r>
              <a:rPr lang="es-ES" dirty="0" err="1" smtClean="0"/>
              <a:t>heterogeneity</a:t>
            </a:r>
            <a:r>
              <a:rPr lang="es-ES" dirty="0" smtClean="0"/>
              <a:t>) </a:t>
            </a:r>
          </a:p>
          <a:p>
            <a:pPr marL="914400" lvl="2" indent="0">
              <a:buNone/>
            </a:pPr>
            <a:r>
              <a:rPr lang="es-ES" dirty="0"/>
              <a:t>	</a:t>
            </a:r>
            <a:r>
              <a:rPr lang="en-150" dirty="0" smtClean="0"/>
              <a:t>–</a:t>
            </a:r>
            <a:r>
              <a:rPr lang="es-ES" dirty="0" smtClean="0"/>
              <a:t>&gt; </a:t>
            </a:r>
            <a:r>
              <a:rPr lang="es-ES" dirty="0" err="1" smtClean="0"/>
              <a:t>less</a:t>
            </a:r>
            <a:r>
              <a:rPr lang="es-ES" dirty="0" smtClean="0"/>
              <a:t> </a:t>
            </a:r>
            <a:r>
              <a:rPr lang="es-ES" dirty="0" err="1" smtClean="0"/>
              <a:t>power</a:t>
            </a:r>
            <a:endParaRPr lang="es-ES" dirty="0" smtClean="0"/>
          </a:p>
          <a:p>
            <a:pPr lvl="1"/>
            <a:r>
              <a:rPr lang="es-ES" sz="2000" dirty="0" err="1" smtClean="0"/>
              <a:t>Estimates</a:t>
            </a:r>
            <a:r>
              <a:rPr lang="es-ES" sz="2000" dirty="0" smtClean="0"/>
              <a:t> of </a:t>
            </a:r>
            <a:r>
              <a:rPr lang="es-ES" sz="2000" dirty="0" err="1" smtClean="0"/>
              <a:t>heterogeneity</a:t>
            </a:r>
            <a:r>
              <a:rPr lang="es-ES" sz="2000" dirty="0"/>
              <a:t>: I</a:t>
            </a:r>
            <a:r>
              <a:rPr lang="es-ES" sz="2000" baseline="30000" dirty="0"/>
              <a:t>2</a:t>
            </a:r>
            <a:r>
              <a:rPr lang="es-ES" sz="2000" dirty="0" smtClean="0"/>
              <a:t>, p-</a:t>
            </a:r>
            <a:r>
              <a:rPr lang="es-ES" sz="2000" dirty="0" err="1" smtClean="0"/>
              <a:t>value</a:t>
            </a:r>
            <a:r>
              <a:rPr lang="es-ES" sz="2000" dirty="0" smtClean="0"/>
              <a:t> </a:t>
            </a:r>
            <a:r>
              <a:rPr lang="es-ES" sz="2000" dirty="0" err="1" smtClean="0"/>
              <a:t>het</a:t>
            </a:r>
            <a:endParaRPr lang="es-ES" sz="2000" dirty="0" smtClean="0"/>
          </a:p>
          <a:p>
            <a:pPr lvl="2"/>
            <a:r>
              <a:rPr lang="es-ES" dirty="0" err="1" smtClean="0"/>
              <a:t>Low-moderate</a:t>
            </a:r>
            <a:r>
              <a:rPr lang="es-ES" dirty="0" smtClean="0"/>
              <a:t> (I</a:t>
            </a:r>
            <a:r>
              <a:rPr lang="es-ES" baseline="30000" dirty="0" smtClean="0"/>
              <a:t>2</a:t>
            </a:r>
            <a:r>
              <a:rPr lang="es-ES" dirty="0" smtClean="0"/>
              <a:t>&lt;50)</a:t>
            </a:r>
          </a:p>
          <a:p>
            <a:pPr lvl="2"/>
            <a:r>
              <a:rPr lang="es-ES" dirty="0" err="1" smtClean="0"/>
              <a:t>Moderate-high</a:t>
            </a:r>
            <a:r>
              <a:rPr lang="es-ES" dirty="0" smtClean="0"/>
              <a:t> (I</a:t>
            </a:r>
            <a:r>
              <a:rPr lang="es-ES" baseline="30000" dirty="0" smtClean="0"/>
              <a:t>2</a:t>
            </a:r>
            <a:r>
              <a:rPr lang="es-ES" dirty="0" smtClean="0"/>
              <a:t>&gt;50)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b="1" dirty="0" smtClean="0"/>
              <a:t>Tools</a:t>
            </a:r>
          </a:p>
          <a:p>
            <a:r>
              <a:rPr lang="es-ES" sz="2000" dirty="0"/>
              <a:t>GWAMA </a:t>
            </a:r>
            <a:r>
              <a:rPr lang="es-ES" sz="2000" dirty="0" smtClean="0"/>
              <a:t>(</a:t>
            </a:r>
            <a:r>
              <a:rPr lang="es-ES" sz="2000" dirty="0" err="1" smtClean="0"/>
              <a:t>fixed</a:t>
            </a:r>
            <a:r>
              <a:rPr lang="es-ES" sz="2000" dirty="0" smtClean="0"/>
              <a:t> and </a:t>
            </a:r>
            <a:r>
              <a:rPr lang="es-ES" sz="2000" dirty="0" err="1" smtClean="0"/>
              <a:t>random-effects</a:t>
            </a:r>
            <a:r>
              <a:rPr lang="es-ES" sz="2000" dirty="0" smtClean="0"/>
              <a:t>, </a:t>
            </a:r>
            <a:r>
              <a:rPr lang="es-ES" sz="1600" dirty="0" smtClean="0"/>
              <a:t>https</a:t>
            </a:r>
            <a:r>
              <a:rPr lang="es-ES" sz="1600" dirty="0"/>
              <a:t>://genomics.ut.ee/en/tools</a:t>
            </a:r>
            <a:r>
              <a:rPr lang="es-ES" sz="2000" dirty="0"/>
              <a:t>)</a:t>
            </a:r>
            <a:endParaRPr lang="es-ES" sz="2000" dirty="0" smtClean="0"/>
          </a:p>
          <a:p>
            <a:r>
              <a:rPr lang="es-ES" sz="2000" dirty="0"/>
              <a:t>METAL </a:t>
            </a:r>
            <a:r>
              <a:rPr lang="es-ES" sz="2000" dirty="0" smtClean="0"/>
              <a:t>(</a:t>
            </a:r>
            <a:r>
              <a:rPr lang="es-ES" sz="2000" dirty="0" err="1" smtClean="0"/>
              <a:t>fixed-effects</a:t>
            </a:r>
            <a:r>
              <a:rPr lang="es-ES" sz="2000" dirty="0" smtClean="0"/>
              <a:t> IVW, </a:t>
            </a:r>
            <a:r>
              <a:rPr lang="es-ES" sz="1600" dirty="0" smtClean="0"/>
              <a:t>https</a:t>
            </a:r>
            <a:r>
              <a:rPr lang="es-ES" sz="1600" dirty="0"/>
              <a:t>://genome.sph.umich.edu/wiki/METAL_Documentation</a:t>
            </a:r>
            <a:r>
              <a:rPr lang="es-ES" sz="2000" dirty="0"/>
              <a:t>)</a:t>
            </a:r>
            <a:endParaRPr lang="es-ES" sz="2000" dirty="0" smtClean="0"/>
          </a:p>
          <a:p>
            <a:r>
              <a:rPr lang="es-ES" sz="2000" dirty="0" err="1" smtClean="0">
                <a:solidFill>
                  <a:srgbClr val="FF0000"/>
                </a:solidFill>
              </a:rPr>
              <a:t>metafor</a:t>
            </a:r>
            <a:r>
              <a:rPr lang="es-ES" sz="2000" dirty="0" smtClean="0">
                <a:solidFill>
                  <a:srgbClr val="FF0000"/>
                </a:solidFill>
              </a:rPr>
              <a:t> R </a:t>
            </a:r>
            <a:r>
              <a:rPr lang="es-ES" sz="2000" dirty="0" err="1" smtClean="0">
                <a:solidFill>
                  <a:srgbClr val="FF0000"/>
                </a:solidFill>
              </a:rPr>
              <a:t>package</a:t>
            </a:r>
            <a:endParaRPr lang="es-ES" sz="2000" dirty="0">
              <a:solidFill>
                <a:srgbClr val="FF0000"/>
              </a:solidFill>
            </a:endParaRPr>
          </a:p>
          <a:p>
            <a:pPr lvl="1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9846846" y="6456263"/>
            <a:ext cx="2185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</a:rPr>
              <a:t>Rice, </a:t>
            </a:r>
            <a:r>
              <a:rPr lang="es-ES" sz="1200" dirty="0" err="1">
                <a:latin typeface="Arial" panose="020B0604020202020204" pitchFamily="34" charset="0"/>
              </a:rPr>
              <a:t>Higgins</a:t>
            </a:r>
            <a:r>
              <a:rPr lang="es-ES" sz="1200" dirty="0">
                <a:latin typeface="Arial" panose="020B0604020202020204" pitchFamily="34" charset="0"/>
              </a:rPr>
              <a:t> &amp; </a:t>
            </a:r>
            <a:r>
              <a:rPr lang="es-ES" sz="1200" dirty="0" err="1">
                <a:latin typeface="Arial" panose="020B0604020202020204" pitchFamily="34" charset="0"/>
              </a:rPr>
              <a:t>Lumley</a:t>
            </a:r>
            <a:r>
              <a:rPr lang="es-ES" sz="1200" dirty="0">
                <a:latin typeface="Arial" panose="020B0604020202020204" pitchFamily="34" charset="0"/>
              </a:rPr>
              <a:t>, 2018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1263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 7. META-EWAS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Visualization</a:t>
            </a:r>
            <a:r>
              <a:rPr lang="es-ES" b="1" dirty="0" smtClean="0"/>
              <a:t> of </a:t>
            </a:r>
            <a:r>
              <a:rPr lang="es-ES" b="1" dirty="0" err="1" smtClean="0"/>
              <a:t>results</a:t>
            </a:r>
            <a:endParaRPr lang="es-ES" b="1" dirty="0" smtClean="0"/>
          </a:p>
          <a:p>
            <a:r>
              <a:rPr lang="es-ES" sz="2000" dirty="0" err="1" smtClean="0">
                <a:solidFill>
                  <a:schemeClr val="bg1">
                    <a:lumMod val="65000"/>
                  </a:schemeClr>
                </a:solidFill>
              </a:rPr>
              <a:t>Table</a:t>
            </a:r>
            <a:r>
              <a:rPr lang="es-E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es-E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s-E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bg1">
                    <a:lumMod val="65000"/>
                  </a:schemeClr>
                </a:solidFill>
              </a:rPr>
              <a:t>Manhattan </a:t>
            </a:r>
            <a:r>
              <a:rPr lang="es-ES" sz="2000" dirty="0" err="1" smtClean="0">
                <a:solidFill>
                  <a:schemeClr val="bg1">
                    <a:lumMod val="65000"/>
                  </a:schemeClr>
                </a:solidFill>
              </a:rPr>
              <a:t>plot</a:t>
            </a:r>
            <a:endParaRPr lang="es-E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65000"/>
                  </a:schemeClr>
                </a:solidFill>
              </a:rPr>
              <a:t>Volcano</a:t>
            </a:r>
            <a:r>
              <a:rPr lang="es-E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bg1">
                    <a:lumMod val="65000"/>
                  </a:schemeClr>
                </a:solidFill>
              </a:rPr>
              <a:t>plot</a:t>
            </a:r>
            <a:endParaRPr lang="es-E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" sz="2000" dirty="0" err="1">
                <a:solidFill>
                  <a:schemeClr val="bg1">
                    <a:lumMod val="65000"/>
                  </a:schemeClr>
                </a:solidFill>
              </a:rPr>
              <a:t>Scatter</a:t>
            </a:r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65000"/>
                  </a:schemeClr>
                </a:solidFill>
              </a:rPr>
              <a:t>plots</a:t>
            </a:r>
            <a:endParaRPr lang="es-E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65000"/>
                  </a:schemeClr>
                </a:solidFill>
              </a:rPr>
              <a:t>Comet</a:t>
            </a:r>
            <a:r>
              <a:rPr lang="es-E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bg1">
                    <a:lumMod val="65000"/>
                  </a:schemeClr>
                </a:solidFill>
              </a:rPr>
              <a:t>plot</a:t>
            </a:r>
            <a:endParaRPr lang="es-E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" sz="2000" dirty="0" err="1" smtClean="0"/>
              <a:t>Forest</a:t>
            </a:r>
            <a:r>
              <a:rPr lang="es-ES" sz="2000" dirty="0" smtClean="0"/>
              <a:t> </a:t>
            </a:r>
            <a:r>
              <a:rPr lang="es-ES" sz="2000" dirty="0" err="1" smtClean="0"/>
              <a:t>plot</a:t>
            </a:r>
            <a:endParaRPr lang="es-ES" sz="2000" dirty="0" smtClean="0"/>
          </a:p>
          <a:p>
            <a:r>
              <a:rPr lang="es-ES" sz="2000" dirty="0" err="1" smtClean="0"/>
              <a:t>Leave-one-out</a:t>
            </a:r>
            <a:r>
              <a:rPr lang="es-ES" sz="2000" dirty="0" smtClean="0"/>
              <a:t> MA </a:t>
            </a:r>
            <a:r>
              <a:rPr lang="es-ES" sz="2000" dirty="0" err="1" smtClean="0"/>
              <a:t>plot</a:t>
            </a:r>
            <a:endParaRPr lang="es-ES" sz="2000" dirty="0" smtClean="0"/>
          </a:p>
          <a:p>
            <a:endParaRPr lang="es-ES" dirty="0"/>
          </a:p>
        </p:txBody>
      </p:sp>
      <p:pic>
        <p:nvPicPr>
          <p:cNvPr id="2050" name="Picture 2" descr="https://iiif.elifesciences.org/lax/58430%2Felife-58430-fig5-v2.tif/full/617,/0/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16"/>
          <a:stretch/>
        </p:blipFill>
        <p:spPr bwMode="auto">
          <a:xfrm>
            <a:off x="4782991" y="1710823"/>
            <a:ext cx="6206673" cy="25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s and data in DNA methylation meta-analysis reveals cellular  alterations in psychosis and markers of treatment-resistant schizophrenia |  e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992" y="4490969"/>
            <a:ext cx="6262812" cy="219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324435" y="43063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CpG</a:t>
            </a:r>
            <a:r>
              <a:rPr lang="es-ES" b="1" dirty="0" smtClean="0"/>
              <a:t> 2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047345" y="1652477"/>
            <a:ext cx="2152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/>
              <a:t>          </a:t>
            </a:r>
            <a:r>
              <a:rPr lang="es-ES" b="1" dirty="0" err="1" smtClean="0"/>
              <a:t>CpG</a:t>
            </a:r>
            <a:r>
              <a:rPr lang="es-ES" b="1" dirty="0" smtClean="0"/>
              <a:t> 1</a:t>
            </a:r>
            <a:endParaRPr lang="es-E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7047345" y="1141892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Forest</a:t>
            </a:r>
            <a:r>
              <a:rPr lang="es-ES" b="1" dirty="0" smtClean="0"/>
              <a:t> </a:t>
            </a:r>
            <a:r>
              <a:rPr lang="es-ES" b="1" dirty="0" err="1" smtClean="0"/>
              <a:t>plots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1128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INTRODUCTION TO EPIGENOME-WIDE ASSOCIATION STUDIES (EWAS)</a:t>
            </a:r>
            <a:br>
              <a:rPr lang="es-ES" sz="4400" dirty="0" smtClean="0">
                <a:solidFill>
                  <a:schemeClr val="bg1"/>
                </a:solidFill>
              </a:rPr>
            </a:b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4. META-ANALYSIS OF EPIGENOME-WIDE ASSOCAITION STUDIES (EWAS)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(PRACTICAL SESSION)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 META-EWAS OF CURRENT AND FORMER SMOKING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Data: </a:t>
            </a:r>
            <a:r>
              <a:rPr lang="es-ES" b="1" dirty="0" err="1" smtClean="0"/>
              <a:t>Cohort</a:t>
            </a:r>
            <a:r>
              <a:rPr lang="es-ES" b="1" dirty="0" smtClean="0"/>
              <a:t> </a:t>
            </a:r>
            <a:r>
              <a:rPr lang="es-ES" b="1" dirty="0"/>
              <a:t>1 (N = </a:t>
            </a:r>
            <a:r>
              <a:rPr lang="es-ES" b="1" dirty="0">
                <a:solidFill>
                  <a:srgbClr val="FF0000"/>
                </a:solidFill>
              </a:rPr>
              <a:t>xxx</a:t>
            </a:r>
            <a:r>
              <a:rPr lang="es-ES" b="1" dirty="0" smtClean="0"/>
              <a:t>), </a:t>
            </a:r>
            <a:r>
              <a:rPr lang="es-ES" b="1" dirty="0" err="1" smtClean="0">
                <a:solidFill>
                  <a:srgbClr val="FF0000"/>
                </a:solidFill>
              </a:rPr>
              <a:t>Cohort</a:t>
            </a:r>
            <a:r>
              <a:rPr lang="es-ES" b="1" dirty="0" smtClean="0">
                <a:solidFill>
                  <a:srgbClr val="FF0000"/>
                </a:solidFill>
              </a:rPr>
              <a:t> 2 (N=xx), </a:t>
            </a:r>
            <a:r>
              <a:rPr lang="es-ES" b="1" dirty="0" err="1" smtClean="0">
                <a:solidFill>
                  <a:srgbClr val="FF0000"/>
                </a:solidFill>
              </a:rPr>
              <a:t>Cohort</a:t>
            </a:r>
            <a:r>
              <a:rPr lang="es-ES" b="1" dirty="0" smtClean="0">
                <a:solidFill>
                  <a:srgbClr val="FF0000"/>
                </a:solidFill>
              </a:rPr>
              <a:t> 3 (N=xxx)</a:t>
            </a:r>
            <a:endParaRPr lang="es-ES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s-ES" dirty="0" err="1"/>
              <a:t>Array</a:t>
            </a:r>
            <a:r>
              <a:rPr lang="es-ES" dirty="0"/>
              <a:t>: 450K</a:t>
            </a:r>
          </a:p>
          <a:p>
            <a:pPr>
              <a:buFontTx/>
              <a:buChar char="-"/>
            </a:pPr>
            <a:r>
              <a:rPr lang="es-ES" dirty="0" err="1"/>
              <a:t>Tissue</a:t>
            </a:r>
            <a:r>
              <a:rPr lang="es-ES" dirty="0"/>
              <a:t>: </a:t>
            </a:r>
            <a:r>
              <a:rPr lang="es-ES" dirty="0" err="1"/>
              <a:t>blood</a:t>
            </a:r>
            <a:endParaRPr lang="es-ES" dirty="0"/>
          </a:p>
          <a:p>
            <a:pPr>
              <a:buFontTx/>
              <a:buChar char="-"/>
            </a:pPr>
            <a:r>
              <a:rPr lang="es-ES" dirty="0" err="1"/>
              <a:t>Ancestry</a:t>
            </a:r>
            <a:r>
              <a:rPr lang="es-ES" dirty="0"/>
              <a:t>: White </a:t>
            </a:r>
            <a:r>
              <a:rPr lang="es-ES" dirty="0" err="1"/>
              <a:t>European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Sex: males and </a:t>
            </a:r>
            <a:r>
              <a:rPr lang="es-ES" dirty="0" err="1"/>
              <a:t>females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Smoking: </a:t>
            </a:r>
            <a:r>
              <a:rPr lang="es-ES" dirty="0" err="1"/>
              <a:t>never</a:t>
            </a:r>
            <a:r>
              <a:rPr lang="es-ES" dirty="0"/>
              <a:t>, </a:t>
            </a:r>
            <a:r>
              <a:rPr lang="es-ES" dirty="0" err="1"/>
              <a:t>former</a:t>
            </a:r>
            <a:r>
              <a:rPr lang="es-ES" dirty="0"/>
              <a:t>, </a:t>
            </a:r>
            <a:r>
              <a:rPr lang="es-ES" dirty="0" err="1"/>
              <a:t>current</a:t>
            </a:r>
            <a:endParaRPr lang="es-ES" dirty="0"/>
          </a:p>
          <a:p>
            <a:pPr>
              <a:buFontTx/>
              <a:buChar char="-"/>
            </a:pPr>
            <a:r>
              <a:rPr lang="es-ES" dirty="0" err="1"/>
              <a:t>Age</a:t>
            </a:r>
            <a:r>
              <a:rPr lang="es-ES" dirty="0"/>
              <a:t>: yes</a:t>
            </a:r>
          </a:p>
          <a:p>
            <a:pPr>
              <a:buFontTx/>
              <a:buChar char="-"/>
            </a:pP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batch</a:t>
            </a:r>
            <a:r>
              <a:rPr lang="es-ES" dirty="0"/>
              <a:t>: yes</a:t>
            </a:r>
          </a:p>
          <a:p>
            <a:pPr>
              <a:buFontTx/>
              <a:buChar char="-"/>
            </a:pPr>
            <a:r>
              <a:rPr lang="es-ES" dirty="0" err="1"/>
              <a:t>Cells</a:t>
            </a:r>
            <a:r>
              <a:rPr lang="es-ES" dirty="0"/>
              <a:t>: yes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Input (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each</a:t>
            </a:r>
            <a:r>
              <a:rPr lang="es-ES" b="1" dirty="0" smtClean="0"/>
              <a:t> </a:t>
            </a:r>
            <a:r>
              <a:rPr lang="es-ES" b="1" dirty="0" err="1" smtClean="0"/>
              <a:t>cohort</a:t>
            </a:r>
            <a:r>
              <a:rPr lang="es-ES" b="1" dirty="0" smtClean="0"/>
              <a:t> and </a:t>
            </a:r>
            <a:r>
              <a:rPr lang="es-ES" b="1" dirty="0" err="1" smtClean="0"/>
              <a:t>current</a:t>
            </a:r>
            <a:r>
              <a:rPr lang="es-ES" b="1" dirty="0" smtClean="0"/>
              <a:t> and </a:t>
            </a:r>
            <a:r>
              <a:rPr lang="es-ES" b="1" dirty="0" err="1" smtClean="0"/>
              <a:t>former</a:t>
            </a:r>
            <a:r>
              <a:rPr lang="es-ES" b="1" dirty="0" smtClean="0"/>
              <a:t> smoking): </a:t>
            </a:r>
            <a:r>
              <a:rPr lang="es-ES" dirty="0" err="1">
                <a:solidFill>
                  <a:srgbClr val="FF0000"/>
                </a:solidFill>
              </a:rPr>
              <a:t>results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dataframe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(</a:t>
            </a:r>
            <a:r>
              <a:rPr lang="es-ES" dirty="0" err="1" smtClean="0">
                <a:solidFill>
                  <a:srgbClr val="FF0000"/>
                </a:solidFill>
              </a:rPr>
              <a:t>adj</a:t>
            </a:r>
            <a:r>
              <a:rPr lang="es-ES" dirty="0" smtClean="0">
                <a:solidFill>
                  <a:srgbClr val="FF0000"/>
                </a:solidFill>
              </a:rPr>
              <a:t> and </a:t>
            </a:r>
            <a:r>
              <a:rPr lang="es-ES" dirty="0" err="1" smtClean="0">
                <a:solidFill>
                  <a:srgbClr val="FF0000"/>
                </a:solidFill>
              </a:rPr>
              <a:t>sva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ES" b="1" dirty="0" smtClean="0"/>
              <a:t>Output (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current</a:t>
            </a:r>
            <a:r>
              <a:rPr lang="es-ES" b="1" dirty="0" smtClean="0"/>
              <a:t> and </a:t>
            </a:r>
            <a:r>
              <a:rPr lang="es-ES" b="1" dirty="0" err="1" smtClean="0"/>
              <a:t>former</a:t>
            </a:r>
            <a:r>
              <a:rPr lang="es-ES" b="1" dirty="0" smtClean="0"/>
              <a:t> / </a:t>
            </a:r>
            <a:r>
              <a:rPr lang="es-ES" b="1" dirty="0" err="1" smtClean="0"/>
              <a:t>each</a:t>
            </a:r>
            <a:r>
              <a:rPr lang="es-ES" b="1" dirty="0" smtClean="0"/>
              <a:t> </a:t>
            </a:r>
            <a:r>
              <a:rPr lang="es-ES" b="1" dirty="0" err="1" smtClean="0"/>
              <a:t>cohort</a:t>
            </a:r>
            <a:r>
              <a:rPr lang="es-ES" b="1" dirty="0" smtClean="0"/>
              <a:t>): </a:t>
            </a:r>
            <a:r>
              <a:rPr lang="es-ES" dirty="0" smtClean="0">
                <a:solidFill>
                  <a:srgbClr val="FF0000"/>
                </a:solidFill>
              </a:rPr>
              <a:t>QC </a:t>
            </a:r>
            <a:r>
              <a:rPr lang="es-ES" dirty="0" err="1" smtClean="0">
                <a:solidFill>
                  <a:srgbClr val="FF0000"/>
                </a:solidFill>
              </a:rPr>
              <a:t>boxplot</a:t>
            </a:r>
            <a:r>
              <a:rPr lang="es-ES" dirty="0" smtClean="0">
                <a:solidFill>
                  <a:srgbClr val="FF0000"/>
                </a:solidFill>
              </a:rPr>
              <a:t>, QC </a:t>
            </a:r>
            <a:r>
              <a:rPr lang="es-ES" dirty="0" err="1" smtClean="0">
                <a:solidFill>
                  <a:srgbClr val="FF0000"/>
                </a:solidFill>
              </a:rPr>
              <a:t>precision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plot</a:t>
            </a:r>
            <a:r>
              <a:rPr lang="es-ES" dirty="0" smtClean="0">
                <a:solidFill>
                  <a:srgbClr val="FF0000"/>
                </a:solidFill>
              </a:rPr>
              <a:t>, meta-</a:t>
            </a:r>
            <a:r>
              <a:rPr lang="es-ES" dirty="0" err="1" smtClean="0">
                <a:solidFill>
                  <a:srgbClr val="FF0000"/>
                </a:solidFill>
              </a:rPr>
              <a:t>results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dataframe</a:t>
            </a:r>
            <a:r>
              <a:rPr lang="es-ES" dirty="0">
                <a:solidFill>
                  <a:srgbClr val="FF0000"/>
                </a:solidFill>
              </a:rPr>
              <a:t>, lambda, QQ </a:t>
            </a:r>
            <a:r>
              <a:rPr lang="es-ES" dirty="0" err="1">
                <a:solidFill>
                  <a:srgbClr val="FF0000"/>
                </a:solidFill>
              </a:rPr>
              <a:t>plot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forestplot</a:t>
            </a:r>
            <a:endParaRPr lang="es-E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b="1" dirty="0" err="1"/>
              <a:t>Tool</a:t>
            </a:r>
            <a:r>
              <a:rPr lang="es-ES" b="1" dirty="0"/>
              <a:t>: </a:t>
            </a:r>
            <a:r>
              <a:rPr lang="es-ES" b="1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metafor</a:t>
            </a:r>
            <a:r>
              <a:rPr lang="es-ES" dirty="0" smtClean="0">
                <a:solidFill>
                  <a:srgbClr val="FF0000"/>
                </a:solidFill>
              </a:rPr>
              <a:t> R </a:t>
            </a:r>
            <a:r>
              <a:rPr lang="es-ES" dirty="0" err="1" smtClean="0">
                <a:solidFill>
                  <a:srgbClr val="FF0000"/>
                </a:solidFill>
              </a:rPr>
              <a:t>package</a:t>
            </a:r>
            <a:endParaRPr lang="es-E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Questions</a:t>
            </a:r>
            <a:r>
              <a:rPr lang="es-ES" b="1" dirty="0"/>
              <a:t>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What does the precision plot show?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How many FDR </a:t>
            </a:r>
            <a:r>
              <a:rPr lang="en-GB" dirty="0" err="1">
                <a:solidFill>
                  <a:srgbClr val="FF0000"/>
                </a:solidFill>
              </a:rPr>
              <a:t>CpGs</a:t>
            </a:r>
            <a:r>
              <a:rPr lang="en-GB" dirty="0">
                <a:solidFill>
                  <a:srgbClr val="FF0000"/>
                </a:solidFill>
              </a:rPr>
              <a:t> are associated with current smoking? and how many with former smoking?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Which </a:t>
            </a:r>
            <a:r>
              <a:rPr lang="en-GB" dirty="0">
                <a:solidFill>
                  <a:srgbClr val="FF0000"/>
                </a:solidFill>
              </a:rPr>
              <a:t>is </a:t>
            </a:r>
            <a:r>
              <a:rPr lang="en-GB" dirty="0" smtClean="0">
                <a:solidFill>
                  <a:srgbClr val="FF0000"/>
                </a:solidFill>
              </a:rPr>
              <a:t>the </a:t>
            </a:r>
            <a:r>
              <a:rPr lang="en-GB" dirty="0" err="1" smtClean="0">
                <a:solidFill>
                  <a:srgbClr val="FF0000"/>
                </a:solidFill>
              </a:rPr>
              <a:t>CpG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with the lowest </a:t>
            </a:r>
            <a:r>
              <a:rPr lang="en-GB" dirty="0" smtClean="0">
                <a:solidFill>
                  <a:srgbClr val="FF0000"/>
                </a:solidFill>
              </a:rPr>
              <a:t>p-value for current smoking? Does </a:t>
            </a:r>
            <a:r>
              <a:rPr lang="en-GB" dirty="0">
                <a:solidFill>
                  <a:srgbClr val="FF0000"/>
                </a:solidFill>
              </a:rPr>
              <a:t>it show increased or decreased methylation? Does </a:t>
            </a:r>
            <a:r>
              <a:rPr lang="en-GB" dirty="0" smtClean="0">
                <a:solidFill>
                  <a:srgbClr val="FF0000"/>
                </a:solidFill>
              </a:rPr>
              <a:t>it show </a:t>
            </a:r>
            <a:r>
              <a:rPr lang="en-GB" dirty="0">
                <a:solidFill>
                  <a:srgbClr val="FF0000"/>
                </a:solidFill>
              </a:rPr>
              <a:t>heterogeneity across studies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Is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the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effect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size</a:t>
            </a:r>
            <a:r>
              <a:rPr lang="es-ES" dirty="0" smtClean="0">
                <a:solidFill>
                  <a:srgbClr val="FF0000"/>
                </a:solidFill>
              </a:rPr>
              <a:t> of </a:t>
            </a:r>
            <a:r>
              <a:rPr lang="es-ES" dirty="0" err="1" smtClean="0">
                <a:solidFill>
                  <a:srgbClr val="FF0000"/>
                </a:solidFill>
              </a:rPr>
              <a:t>this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CpG</a:t>
            </a:r>
            <a:r>
              <a:rPr lang="es-ES" dirty="0" smtClean="0">
                <a:solidFill>
                  <a:srgbClr val="FF0000"/>
                </a:solidFill>
              </a:rPr>
              <a:t> similar </a:t>
            </a:r>
            <a:r>
              <a:rPr lang="es-ES" dirty="0" err="1" smtClean="0">
                <a:solidFill>
                  <a:srgbClr val="FF0000"/>
                </a:solidFill>
              </a:rPr>
              <a:t>between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current</a:t>
            </a:r>
            <a:r>
              <a:rPr lang="es-ES" dirty="0" smtClean="0">
                <a:solidFill>
                  <a:srgbClr val="FF0000"/>
                </a:solidFill>
              </a:rPr>
              <a:t> and </a:t>
            </a:r>
            <a:r>
              <a:rPr lang="es-ES" dirty="0" err="1" smtClean="0">
                <a:solidFill>
                  <a:srgbClr val="FF0000"/>
                </a:solidFill>
              </a:rPr>
              <a:t>never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smokers</a:t>
            </a:r>
            <a:r>
              <a:rPr lang="es-ES" dirty="0" smtClean="0">
                <a:solidFill>
                  <a:srgbClr val="FF0000"/>
                </a:solidFill>
              </a:rPr>
              <a:t> and </a:t>
            </a:r>
            <a:r>
              <a:rPr lang="es-ES" dirty="0" err="1" smtClean="0">
                <a:solidFill>
                  <a:srgbClr val="FF0000"/>
                </a:solidFill>
              </a:rPr>
              <a:t>between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former</a:t>
            </a:r>
            <a:r>
              <a:rPr lang="es-ES" dirty="0" smtClean="0">
                <a:solidFill>
                  <a:srgbClr val="FF0000"/>
                </a:solidFill>
              </a:rPr>
              <a:t> and </a:t>
            </a:r>
            <a:r>
              <a:rPr lang="es-ES" dirty="0" err="1" smtClean="0">
                <a:solidFill>
                  <a:srgbClr val="FF0000"/>
                </a:solidFill>
              </a:rPr>
              <a:t>never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smokers</a:t>
            </a:r>
            <a:r>
              <a:rPr lang="es-ES" dirty="0" smtClean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9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EPIGENOME-WIDE ASSOCIATION STUDY (EWAS)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 smtClean="0"/>
              <a:t>Workflow</a:t>
            </a:r>
            <a:endParaRPr lang="es-ES" b="1" dirty="0" smtClean="0"/>
          </a:p>
          <a:p>
            <a:pPr marL="514350" indent="-514350">
              <a:buAutoNum type="arabicPeriod"/>
            </a:pPr>
            <a:r>
              <a:rPr lang="es-ES" sz="2400" dirty="0" err="1" smtClean="0"/>
              <a:t>Scientific</a:t>
            </a:r>
            <a:r>
              <a:rPr lang="es-ES" sz="2400" dirty="0" smtClean="0"/>
              <a:t> </a:t>
            </a:r>
            <a:r>
              <a:rPr lang="es-ES" sz="2400" dirty="0" err="1" smtClean="0"/>
              <a:t>question</a:t>
            </a:r>
            <a:endParaRPr lang="es-ES" sz="2400" dirty="0"/>
          </a:p>
          <a:p>
            <a:pPr marL="514350" indent="-514350">
              <a:buAutoNum type="arabicPeriod"/>
            </a:pPr>
            <a:r>
              <a:rPr lang="es-ES" sz="2400" dirty="0" err="1" smtClean="0"/>
              <a:t>Study</a:t>
            </a:r>
            <a:r>
              <a:rPr lang="es-ES" sz="2400" dirty="0" smtClean="0"/>
              <a:t> </a:t>
            </a:r>
            <a:r>
              <a:rPr lang="es-ES" sz="2400" dirty="0" err="1" smtClean="0"/>
              <a:t>population</a:t>
            </a:r>
            <a:endParaRPr lang="es-ES" sz="2400" dirty="0" smtClean="0"/>
          </a:p>
          <a:p>
            <a:pPr marL="514350" indent="-514350">
              <a:buAutoNum type="arabicPeriod"/>
            </a:pPr>
            <a:r>
              <a:rPr lang="es-ES" sz="2400" dirty="0" err="1" smtClean="0"/>
              <a:t>Biological</a:t>
            </a:r>
            <a:r>
              <a:rPr lang="es-ES" sz="2400" dirty="0" smtClean="0"/>
              <a:t> </a:t>
            </a:r>
            <a:r>
              <a:rPr lang="es-ES" sz="2400" dirty="0" err="1" smtClean="0"/>
              <a:t>sample</a:t>
            </a:r>
            <a:endParaRPr lang="es-ES" sz="24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smtClean="0"/>
              <a:t>DNA </a:t>
            </a:r>
            <a:r>
              <a:rPr lang="es-ES" sz="2400" dirty="0" err="1"/>
              <a:t>methylation</a:t>
            </a:r>
            <a:r>
              <a:rPr lang="es-ES" sz="2400" dirty="0"/>
              <a:t> data </a:t>
            </a:r>
            <a:r>
              <a:rPr lang="es-ES" sz="2400" dirty="0" err="1"/>
              <a:t>acquisition</a:t>
            </a:r>
            <a:endParaRPr lang="es-E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Quality</a:t>
            </a:r>
            <a:r>
              <a:rPr lang="es-ES" sz="2400" dirty="0" smtClean="0"/>
              <a:t> </a:t>
            </a:r>
            <a:r>
              <a:rPr lang="es-ES" sz="2400" dirty="0"/>
              <a:t>control of DNA </a:t>
            </a:r>
            <a:r>
              <a:rPr lang="es-ES" sz="2400" dirty="0" err="1"/>
              <a:t>methylation</a:t>
            </a:r>
            <a:r>
              <a:rPr lang="es-ES" sz="2400" dirty="0"/>
              <a:t> data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Epigenome-wide</a:t>
            </a:r>
            <a:r>
              <a:rPr lang="es-ES" sz="2400" dirty="0" smtClean="0"/>
              <a:t> </a:t>
            </a:r>
            <a:r>
              <a:rPr lang="es-ES" sz="2400" dirty="0" err="1"/>
              <a:t>association</a:t>
            </a:r>
            <a:r>
              <a:rPr lang="es-ES" sz="2400" dirty="0"/>
              <a:t> </a:t>
            </a:r>
            <a:r>
              <a:rPr lang="es-ES" sz="2400" dirty="0" err="1"/>
              <a:t>study</a:t>
            </a:r>
            <a:r>
              <a:rPr lang="es-ES" sz="2400" dirty="0"/>
              <a:t> (EWAS)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/>
              <a:t>Meta-EWAS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replication</a:t>
            </a:r>
            <a:r>
              <a:rPr lang="es-ES" sz="2400" dirty="0"/>
              <a:t> / </a:t>
            </a:r>
            <a:r>
              <a:rPr lang="es-ES" sz="2400" dirty="0" err="1"/>
              <a:t>validation</a:t>
            </a:r>
            <a:endParaRPr lang="es-E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Biological</a:t>
            </a:r>
            <a:r>
              <a:rPr lang="es-ES" sz="2400" dirty="0" smtClean="0"/>
              <a:t> </a:t>
            </a:r>
            <a:r>
              <a:rPr lang="es-ES" sz="2400" dirty="0" err="1"/>
              <a:t>interpretation</a:t>
            </a:r>
            <a:endParaRPr lang="es-ES" sz="24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7627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EPIGENOME-WIDE ASSOCIATION STUDY (EWAS)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 smtClean="0"/>
              <a:t>Workflow</a:t>
            </a:r>
            <a:endParaRPr lang="es-ES" b="1" dirty="0" smtClean="0"/>
          </a:p>
          <a:p>
            <a:pPr marL="514350" indent="-514350">
              <a:buAutoNum type="arabicPeriod"/>
            </a:pPr>
            <a:r>
              <a:rPr lang="es-ES" sz="2400" dirty="0" err="1" smtClean="0"/>
              <a:t>Scientific</a:t>
            </a:r>
            <a:r>
              <a:rPr lang="es-ES" sz="2400" dirty="0" smtClean="0"/>
              <a:t> </a:t>
            </a:r>
            <a:r>
              <a:rPr lang="es-ES" sz="2400" dirty="0" err="1" smtClean="0"/>
              <a:t>question</a:t>
            </a:r>
            <a:endParaRPr lang="es-ES" sz="2400" dirty="0"/>
          </a:p>
          <a:p>
            <a:pPr marL="514350" indent="-514350">
              <a:buAutoNum type="arabicPeriod"/>
            </a:pPr>
            <a:r>
              <a:rPr lang="es-ES" sz="2400" dirty="0" err="1" smtClean="0"/>
              <a:t>Study</a:t>
            </a:r>
            <a:r>
              <a:rPr lang="es-ES" sz="2400" dirty="0" smtClean="0"/>
              <a:t> </a:t>
            </a:r>
            <a:r>
              <a:rPr lang="es-ES" sz="2400" dirty="0" err="1" smtClean="0"/>
              <a:t>population</a:t>
            </a:r>
            <a:endParaRPr lang="es-ES" sz="2400" dirty="0" smtClean="0"/>
          </a:p>
          <a:p>
            <a:pPr marL="514350" indent="-514350">
              <a:buAutoNum type="arabicPeriod"/>
            </a:pPr>
            <a:r>
              <a:rPr lang="es-ES" sz="2400" dirty="0" err="1" smtClean="0"/>
              <a:t>Biological</a:t>
            </a:r>
            <a:r>
              <a:rPr lang="es-ES" sz="2400" dirty="0" smtClean="0"/>
              <a:t> </a:t>
            </a:r>
            <a:r>
              <a:rPr lang="es-ES" sz="2400" dirty="0" err="1" smtClean="0"/>
              <a:t>sample</a:t>
            </a:r>
            <a:endParaRPr lang="es-ES" sz="24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smtClean="0"/>
              <a:t>DNA </a:t>
            </a:r>
            <a:r>
              <a:rPr lang="es-ES" sz="2400" dirty="0" err="1"/>
              <a:t>methylation</a:t>
            </a:r>
            <a:r>
              <a:rPr lang="es-ES" sz="2400" dirty="0"/>
              <a:t> data </a:t>
            </a:r>
            <a:r>
              <a:rPr lang="es-ES" sz="2400" dirty="0" err="1"/>
              <a:t>acquisition</a:t>
            </a:r>
            <a:endParaRPr lang="es-E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Quality</a:t>
            </a:r>
            <a:r>
              <a:rPr lang="es-ES" sz="2400" dirty="0" smtClean="0"/>
              <a:t> </a:t>
            </a:r>
            <a:r>
              <a:rPr lang="es-ES" sz="2400" dirty="0"/>
              <a:t>control of DNA </a:t>
            </a:r>
            <a:r>
              <a:rPr lang="es-ES" sz="2400" dirty="0" err="1"/>
              <a:t>methylation</a:t>
            </a:r>
            <a:r>
              <a:rPr lang="es-ES" sz="2400" dirty="0"/>
              <a:t> data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Epigenome-wide</a:t>
            </a:r>
            <a:r>
              <a:rPr lang="es-ES" sz="2400" dirty="0" smtClean="0"/>
              <a:t> </a:t>
            </a:r>
            <a:r>
              <a:rPr lang="es-ES" sz="2400" dirty="0" err="1"/>
              <a:t>association</a:t>
            </a:r>
            <a:r>
              <a:rPr lang="es-ES" sz="2400" dirty="0"/>
              <a:t> </a:t>
            </a:r>
            <a:r>
              <a:rPr lang="es-ES" sz="2400" dirty="0" err="1"/>
              <a:t>study</a:t>
            </a:r>
            <a:r>
              <a:rPr lang="es-ES" sz="2400" dirty="0"/>
              <a:t> (EWAS)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smtClean="0">
                <a:solidFill>
                  <a:srgbClr val="00B050"/>
                </a:solidFill>
              </a:rPr>
              <a:t>Meta-EWAS </a:t>
            </a:r>
            <a:r>
              <a:rPr lang="es-ES" b="1" dirty="0" err="1">
                <a:solidFill>
                  <a:srgbClr val="00B050"/>
                </a:solidFill>
              </a:rPr>
              <a:t>or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replication</a:t>
            </a:r>
            <a:r>
              <a:rPr lang="es-ES" b="1" dirty="0">
                <a:solidFill>
                  <a:srgbClr val="00B050"/>
                </a:solidFill>
              </a:rPr>
              <a:t> / </a:t>
            </a:r>
            <a:r>
              <a:rPr lang="es-ES" b="1" dirty="0" err="1">
                <a:solidFill>
                  <a:srgbClr val="00B050"/>
                </a:solidFill>
              </a:rPr>
              <a:t>validation</a:t>
            </a:r>
            <a:endParaRPr lang="es-ES" b="1" dirty="0">
              <a:solidFill>
                <a:srgbClr val="00B05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Biological</a:t>
            </a:r>
            <a:r>
              <a:rPr lang="es-ES" sz="2400" dirty="0" smtClean="0"/>
              <a:t> </a:t>
            </a:r>
            <a:r>
              <a:rPr lang="es-ES" sz="2400" dirty="0" err="1"/>
              <a:t>interpretation</a:t>
            </a:r>
            <a:endParaRPr lang="es-ES" sz="2400" dirty="0"/>
          </a:p>
          <a:p>
            <a:endParaRPr lang="es-ES" dirty="0" smtClean="0"/>
          </a:p>
        </p:txBody>
      </p:sp>
      <p:pic>
        <p:nvPicPr>
          <p:cNvPr id="1026" name="Picture 2" descr="https://m.media-amazon.com/images/I/41tanaZcvPS._AC_UF1000,1000_QL8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8" t="3200" r="2572" b="61794"/>
          <a:stretch/>
        </p:blipFill>
        <p:spPr bwMode="auto">
          <a:xfrm>
            <a:off x="8229599" y="1099126"/>
            <a:ext cx="3519055" cy="24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9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7. META-EWAS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3300" b="1" dirty="0" err="1" smtClean="0"/>
              <a:t>Robustness</a:t>
            </a:r>
            <a:r>
              <a:rPr lang="es-ES" sz="3300" b="1" dirty="0" smtClean="0"/>
              <a:t> of </a:t>
            </a:r>
            <a:r>
              <a:rPr lang="es-ES" sz="3300" b="1" dirty="0" err="1" smtClean="0"/>
              <a:t>results</a:t>
            </a:r>
            <a:endParaRPr lang="es-ES" sz="3300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 smtClean="0"/>
              <a:t>Statistical</a:t>
            </a:r>
            <a:r>
              <a:rPr lang="es-ES" b="1" dirty="0" smtClean="0"/>
              <a:t> </a:t>
            </a:r>
            <a:r>
              <a:rPr lang="es-ES" b="1" dirty="0" err="1" smtClean="0"/>
              <a:t>power</a:t>
            </a:r>
            <a:r>
              <a:rPr lang="es-ES" b="1" dirty="0" smtClean="0"/>
              <a:t> (</a:t>
            </a:r>
            <a:r>
              <a:rPr lang="es-ES" b="1" dirty="0" err="1" smtClean="0"/>
              <a:t>methyl</a:t>
            </a:r>
            <a:r>
              <a:rPr lang="es-ES" b="1" dirty="0" smtClean="0"/>
              <a:t>=smoking):</a:t>
            </a:r>
            <a:endParaRPr lang="es-ES" b="1" dirty="0"/>
          </a:p>
          <a:p>
            <a:r>
              <a:rPr lang="es-ES" sz="2400" dirty="0" err="1" smtClean="0">
                <a:solidFill>
                  <a:srgbClr val="FF0000"/>
                </a:solidFill>
              </a:rPr>
              <a:t>Sample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size</a:t>
            </a:r>
            <a:endParaRPr lang="es-ES" sz="2400" dirty="0" smtClean="0">
              <a:solidFill>
                <a:srgbClr val="FF0000"/>
              </a:solidFill>
            </a:endParaRPr>
          </a:p>
          <a:p>
            <a:r>
              <a:rPr lang="es-ES" sz="2400" dirty="0" err="1" smtClean="0">
                <a:solidFill>
                  <a:srgbClr val="FF0000"/>
                </a:solidFill>
              </a:rPr>
              <a:t>Percentage</a:t>
            </a:r>
            <a:r>
              <a:rPr lang="es-ES" sz="2400" dirty="0" smtClean="0">
                <a:solidFill>
                  <a:srgbClr val="FF0000"/>
                </a:solidFill>
              </a:rPr>
              <a:t> of </a:t>
            </a:r>
            <a:r>
              <a:rPr lang="es-ES" sz="2400" dirty="0" err="1" smtClean="0">
                <a:solidFill>
                  <a:srgbClr val="FF0000"/>
                </a:solidFill>
              </a:rPr>
              <a:t>exposed</a:t>
            </a:r>
            <a:endParaRPr lang="es-ES" sz="2400" dirty="0" smtClean="0">
              <a:solidFill>
                <a:srgbClr val="FF0000"/>
              </a:solidFill>
            </a:endParaRPr>
          </a:p>
          <a:p>
            <a:r>
              <a:rPr lang="es-ES" sz="2400" dirty="0" err="1" smtClean="0">
                <a:solidFill>
                  <a:srgbClr val="FF0000"/>
                </a:solidFill>
              </a:rPr>
              <a:t>Effect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size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on</a:t>
            </a:r>
            <a:r>
              <a:rPr lang="es-ES" sz="2400" dirty="0" smtClean="0">
                <a:solidFill>
                  <a:srgbClr val="FF0000"/>
                </a:solidFill>
              </a:rPr>
              <a:t> DNA </a:t>
            </a:r>
            <a:r>
              <a:rPr lang="es-ES" sz="2400" dirty="0" err="1" smtClean="0">
                <a:solidFill>
                  <a:srgbClr val="FF0000"/>
                </a:solidFill>
              </a:rPr>
              <a:t>methylation</a:t>
            </a:r>
            <a:endParaRPr lang="es-ES" sz="2400" dirty="0" smtClean="0">
              <a:solidFill>
                <a:srgbClr val="FF0000"/>
              </a:solidFill>
            </a:endParaRPr>
          </a:p>
          <a:p>
            <a:r>
              <a:rPr lang="es-ES" sz="2400" dirty="0" err="1" smtClean="0">
                <a:solidFill>
                  <a:srgbClr val="FF0000"/>
                </a:solidFill>
              </a:rPr>
              <a:t>Type</a:t>
            </a:r>
            <a:r>
              <a:rPr lang="es-ES" sz="2400" dirty="0" smtClean="0">
                <a:solidFill>
                  <a:srgbClr val="FF0000"/>
                </a:solidFill>
              </a:rPr>
              <a:t> I </a:t>
            </a:r>
            <a:r>
              <a:rPr lang="es-ES" sz="2400" dirty="0" smtClean="0">
                <a:solidFill>
                  <a:srgbClr val="FF0000"/>
                </a:solidFill>
              </a:rPr>
              <a:t>error (and </a:t>
            </a:r>
            <a:r>
              <a:rPr lang="es-ES" sz="2400" dirty="0" err="1" smtClean="0">
                <a:solidFill>
                  <a:srgbClr val="FF0000"/>
                </a:solidFill>
              </a:rPr>
              <a:t>multiple-testing</a:t>
            </a:r>
            <a:r>
              <a:rPr lang="es-ES" sz="2400" dirty="0" smtClean="0">
                <a:solidFill>
                  <a:srgbClr val="FF0000"/>
                </a:solidFill>
              </a:rPr>
              <a:t>)</a:t>
            </a:r>
            <a:endParaRPr lang="es-E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err="1" smtClean="0"/>
              <a:t>Statistical</a:t>
            </a:r>
            <a:r>
              <a:rPr lang="es-ES" b="1" dirty="0" smtClean="0"/>
              <a:t> </a:t>
            </a:r>
            <a:r>
              <a:rPr lang="es-ES" b="1" dirty="0" err="1" smtClean="0"/>
              <a:t>power</a:t>
            </a:r>
            <a:r>
              <a:rPr lang="es-ES" b="1" dirty="0" smtClean="0"/>
              <a:t> </a:t>
            </a:r>
            <a:r>
              <a:rPr lang="es-ES" b="1" dirty="0" err="1" smtClean="0"/>
              <a:t>calculator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r>
              <a:rPr lang="en-GB" sz="2400" dirty="0" err="1" smtClean="0"/>
              <a:t>pwrEWAS</a:t>
            </a:r>
            <a:r>
              <a:rPr lang="en-GB" sz="2400" dirty="0" smtClean="0"/>
              <a:t> for case/control studies </a:t>
            </a:r>
            <a:r>
              <a:rPr lang="en-GB" sz="2000" dirty="0" smtClean="0"/>
              <a:t>(</a:t>
            </a:r>
            <a:r>
              <a:rPr lang="en-GB" sz="2000" dirty="0"/>
              <a:t>https://</a:t>
            </a:r>
            <a:r>
              <a:rPr lang="en-GB" sz="2000" dirty="0" smtClean="0"/>
              <a:t>github.com/stefangraw/pwrEWAS)</a:t>
            </a:r>
            <a:endParaRPr lang="es-ES" sz="2000" b="1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 smtClean="0"/>
              <a:t>Solutions</a:t>
            </a:r>
            <a:r>
              <a:rPr lang="es-ES" b="1" dirty="0" smtClean="0"/>
              <a:t>: </a:t>
            </a:r>
          </a:p>
          <a:p>
            <a:pPr marL="0" indent="0">
              <a:buNone/>
            </a:pPr>
            <a:r>
              <a:rPr lang="es-ES" sz="2400" dirty="0" err="1" smtClean="0"/>
              <a:t>Validation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another</a:t>
            </a:r>
            <a:r>
              <a:rPr lang="es-ES" sz="2400" dirty="0" smtClean="0"/>
              <a:t> </a:t>
            </a:r>
            <a:r>
              <a:rPr lang="es-ES" sz="2400" dirty="0" err="1" smtClean="0"/>
              <a:t>method</a:t>
            </a:r>
            <a:r>
              <a:rPr lang="es-ES" sz="2400" dirty="0" smtClean="0"/>
              <a:t> in </a:t>
            </a:r>
            <a:r>
              <a:rPr lang="es-ES" sz="2400" dirty="0" err="1" smtClean="0"/>
              <a:t>same</a:t>
            </a:r>
            <a:r>
              <a:rPr lang="es-ES" sz="2400" dirty="0" smtClean="0"/>
              <a:t> </a:t>
            </a:r>
            <a:r>
              <a:rPr lang="es-ES" sz="2400" dirty="0" err="1" smtClean="0"/>
              <a:t>samples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err="1" smtClean="0"/>
              <a:t>Replication</a:t>
            </a:r>
            <a:r>
              <a:rPr lang="es-ES" sz="2400" dirty="0" smtClean="0"/>
              <a:t> in </a:t>
            </a:r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independent</a:t>
            </a:r>
            <a:r>
              <a:rPr lang="es-ES" sz="2400" dirty="0" smtClean="0"/>
              <a:t> </a:t>
            </a:r>
            <a:r>
              <a:rPr lang="es-ES" sz="2400" dirty="0" err="1" smtClean="0"/>
              <a:t>sample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err="1" smtClean="0"/>
              <a:t>Increase</a:t>
            </a:r>
            <a:r>
              <a:rPr lang="es-ES" sz="2400" dirty="0" smtClean="0"/>
              <a:t> </a:t>
            </a:r>
            <a:r>
              <a:rPr lang="es-ES" sz="2400" dirty="0" err="1" smtClean="0"/>
              <a:t>statistical</a:t>
            </a:r>
            <a:r>
              <a:rPr lang="es-ES" sz="2400" dirty="0" smtClean="0"/>
              <a:t> </a:t>
            </a:r>
            <a:r>
              <a:rPr lang="es-ES" sz="2400" dirty="0" err="1" smtClean="0"/>
              <a:t>power</a:t>
            </a:r>
            <a:r>
              <a:rPr lang="es-ES" sz="2400" dirty="0" smtClean="0"/>
              <a:t> -&gt; </a:t>
            </a:r>
            <a:r>
              <a:rPr lang="es-ES" sz="2400" dirty="0" err="1" smtClean="0"/>
              <a:t>increase</a:t>
            </a:r>
            <a:r>
              <a:rPr lang="es-ES" sz="2400" dirty="0" smtClean="0"/>
              <a:t> </a:t>
            </a:r>
            <a:r>
              <a:rPr lang="es-ES" sz="2400" dirty="0" err="1" smtClean="0"/>
              <a:t>sample</a:t>
            </a:r>
            <a:r>
              <a:rPr lang="es-ES" sz="2400" dirty="0" smtClean="0"/>
              <a:t> </a:t>
            </a:r>
            <a:r>
              <a:rPr lang="es-ES" sz="2400" dirty="0" err="1" smtClean="0"/>
              <a:t>size</a:t>
            </a:r>
            <a:r>
              <a:rPr lang="es-ES" sz="2400" dirty="0" smtClean="0"/>
              <a:t> -&gt; combine data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different</a:t>
            </a:r>
            <a:r>
              <a:rPr lang="es-ES" sz="2400" dirty="0" smtClean="0"/>
              <a:t> </a:t>
            </a:r>
            <a:r>
              <a:rPr lang="es-ES" sz="2400" dirty="0" err="1" smtClean="0"/>
              <a:t>studies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123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7. META-EWAS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www.researchgate.net/publication/359587921/figure/fig1/AS:1139518782603264@1648693857779/Comparison-of-approaches-for-multi-site-analysis-with-heterogeneity-across-sites-Poole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https://www.researchgate.net/publication/359587921/figure/fig1/AS:1139518782603264@1648693857779/Comparison-of-approaches-for-multi-site-analysis-with-heterogeneity-across-sites-Pooled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5"/>
          <a:stretch/>
        </p:blipFill>
        <p:spPr>
          <a:xfrm>
            <a:off x="2178529" y="1334616"/>
            <a:ext cx="7129101" cy="425823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882910" y="6456218"/>
            <a:ext cx="2030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Luo</a:t>
            </a:r>
            <a:r>
              <a:rPr lang="es-ES" sz="1400" dirty="0" smtClean="0"/>
              <a:t> et al </a:t>
            </a:r>
            <a:r>
              <a:rPr lang="es-ES" sz="1400" dirty="0" err="1" smtClean="0"/>
              <a:t>Nat</a:t>
            </a:r>
            <a:r>
              <a:rPr lang="es-ES" sz="1400" dirty="0" smtClean="0"/>
              <a:t> </a:t>
            </a:r>
            <a:r>
              <a:rPr lang="es-ES" sz="1400" dirty="0" err="1" smtClean="0"/>
              <a:t>Comm</a:t>
            </a:r>
            <a:r>
              <a:rPr lang="es-ES" sz="1400" dirty="0" smtClean="0"/>
              <a:t> 2022</a:t>
            </a:r>
            <a:endParaRPr lang="es-ES" sz="1400" dirty="0"/>
          </a:p>
        </p:txBody>
      </p:sp>
      <p:sp>
        <p:nvSpPr>
          <p:cNvPr id="3" name="Rectángulo 2"/>
          <p:cNvSpPr/>
          <p:nvPr/>
        </p:nvSpPr>
        <p:spPr>
          <a:xfrm>
            <a:off x="5633988" y="5633587"/>
            <a:ext cx="406186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150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Statistical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synthesis of information from multiple independent studies</a:t>
            </a:r>
          </a:p>
        </p:txBody>
      </p:sp>
    </p:spTree>
    <p:extLst>
      <p:ext uri="{BB962C8B-B14F-4D97-AF65-F5344CB8AC3E}">
        <p14:creationId xmlns:p14="http://schemas.microsoft.com/office/powerpoint/2010/main" val="350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7. META-EWAS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Steps</a:t>
            </a:r>
            <a:endParaRPr lang="es-ES" b="1" dirty="0" smtClean="0"/>
          </a:p>
          <a:p>
            <a:pPr marL="457200" indent="-457200">
              <a:buAutoNum type="arabicPeriod"/>
            </a:pPr>
            <a:r>
              <a:rPr lang="es-ES" sz="2000" dirty="0" err="1" smtClean="0"/>
              <a:t>Sources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1.1. Individual-</a:t>
            </a:r>
            <a:r>
              <a:rPr lang="es-ES" sz="2000" dirty="0" err="1" smtClean="0"/>
              <a:t>level</a:t>
            </a:r>
            <a:r>
              <a:rPr lang="es-ES" sz="2000" dirty="0" smtClean="0"/>
              <a:t> data</a:t>
            </a:r>
          </a:p>
          <a:p>
            <a:pPr lvl="1">
              <a:buFontTx/>
              <a:buChar char="-"/>
            </a:pPr>
            <a:r>
              <a:rPr lang="es-ES" sz="2000" dirty="0" err="1" smtClean="0"/>
              <a:t>Directly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other</a:t>
            </a:r>
            <a:r>
              <a:rPr lang="es-ES" sz="2000" dirty="0" smtClean="0"/>
              <a:t> </a:t>
            </a:r>
            <a:r>
              <a:rPr lang="es-ES" sz="2000" dirty="0" err="1" smtClean="0"/>
              <a:t>studies</a:t>
            </a:r>
            <a:r>
              <a:rPr lang="es-ES" sz="2000" dirty="0" smtClean="0"/>
              <a:t> </a:t>
            </a:r>
          </a:p>
          <a:p>
            <a:pPr marL="457200" lvl="1" indent="0">
              <a:buNone/>
            </a:pPr>
            <a:r>
              <a:rPr lang="es-ES" sz="2000" dirty="0" smtClean="0"/>
              <a:t>	-&gt; </a:t>
            </a:r>
            <a:r>
              <a:rPr lang="es-ES" sz="2000" dirty="0" err="1" smtClean="0"/>
              <a:t>Pregnancy</a:t>
            </a:r>
            <a:r>
              <a:rPr lang="es-ES" sz="2000" dirty="0" smtClean="0"/>
              <a:t> </a:t>
            </a:r>
            <a:r>
              <a:rPr lang="es-ES" sz="2000" dirty="0"/>
              <a:t>and </a:t>
            </a:r>
            <a:r>
              <a:rPr lang="es-ES" sz="2000" dirty="0" err="1"/>
              <a:t>Childhood</a:t>
            </a:r>
            <a:r>
              <a:rPr lang="es-ES" sz="2000" dirty="0"/>
              <a:t> </a:t>
            </a:r>
            <a:r>
              <a:rPr lang="es-ES" sz="2000" dirty="0" err="1"/>
              <a:t>Epigenetics</a:t>
            </a:r>
            <a:r>
              <a:rPr lang="es-ES" sz="2000" dirty="0"/>
              <a:t> </a:t>
            </a:r>
            <a:r>
              <a:rPr lang="es-ES" sz="2000" dirty="0" err="1"/>
              <a:t>Consortium</a:t>
            </a:r>
            <a:r>
              <a:rPr lang="es-ES" sz="2000" dirty="0"/>
              <a:t> </a:t>
            </a:r>
            <a:r>
              <a:rPr lang="en-150" sz="2000" dirty="0"/>
              <a:t>–</a:t>
            </a:r>
            <a:r>
              <a:rPr lang="es-ES" sz="2000" dirty="0"/>
              <a:t> </a:t>
            </a:r>
            <a:r>
              <a:rPr lang="es-ES" sz="2000" dirty="0" smtClean="0"/>
              <a:t>PACE</a:t>
            </a:r>
            <a:endParaRPr lang="es-ES" sz="2000" dirty="0"/>
          </a:p>
          <a:p>
            <a:pPr marL="457200" lvl="1" indent="0">
              <a:buNone/>
            </a:pPr>
            <a:r>
              <a:rPr lang="es-ES" sz="2000" dirty="0" smtClean="0"/>
              <a:t>	https</a:t>
            </a:r>
            <a:r>
              <a:rPr lang="es-ES" sz="2000" dirty="0"/>
              <a:t>://www.niehs.nih.gov/research/atniehs/labs/epi/pi/genetics/pace/index.cfm</a:t>
            </a:r>
          </a:p>
          <a:p>
            <a:pPr lvl="1">
              <a:buFontTx/>
              <a:buChar char="-"/>
            </a:pPr>
            <a:r>
              <a:rPr lang="es-ES" sz="2000" dirty="0" smtClean="0"/>
              <a:t>Online </a:t>
            </a:r>
            <a:r>
              <a:rPr lang="es-ES" sz="2000" dirty="0" err="1"/>
              <a:t>repositories</a:t>
            </a:r>
            <a:r>
              <a:rPr lang="es-ES" sz="2000" dirty="0"/>
              <a:t> of individual </a:t>
            </a:r>
            <a:r>
              <a:rPr lang="es-ES" sz="2000" dirty="0" err="1"/>
              <a:t>level</a:t>
            </a:r>
            <a:r>
              <a:rPr lang="es-ES" sz="2000" dirty="0"/>
              <a:t> </a:t>
            </a:r>
            <a:r>
              <a:rPr lang="es-ES" sz="2000" dirty="0" smtClean="0"/>
              <a:t>data </a:t>
            </a:r>
          </a:p>
          <a:p>
            <a:endParaRPr lang="es-ES" dirty="0"/>
          </a:p>
        </p:txBody>
      </p:sp>
      <p:pic>
        <p:nvPicPr>
          <p:cNvPr id="2050" name="Picture 2" descr="PACE Pregnancy and Childhood Epigenetics, mom and baby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4042063"/>
            <a:ext cx="34575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8338" t="35557" r="36594" b="50450"/>
          <a:stretch/>
        </p:blipFill>
        <p:spPr>
          <a:xfrm>
            <a:off x="385010" y="4581625"/>
            <a:ext cx="8123723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7. META-EWAS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Steps</a:t>
            </a:r>
            <a:endParaRPr lang="es-ES" b="1" dirty="0" smtClean="0"/>
          </a:p>
          <a:p>
            <a:pPr marL="457200" indent="-457200">
              <a:buAutoNum type="arabicPeriod"/>
            </a:pPr>
            <a:r>
              <a:rPr lang="es-ES" sz="2000" dirty="0" err="1" smtClean="0"/>
              <a:t>Sources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1.1. Individual-</a:t>
            </a:r>
            <a:r>
              <a:rPr lang="es-ES" sz="2000" dirty="0" err="1" smtClean="0"/>
              <a:t>level</a:t>
            </a:r>
            <a:r>
              <a:rPr lang="es-ES" sz="2000" dirty="0" smtClean="0"/>
              <a:t> data</a:t>
            </a:r>
          </a:p>
          <a:p>
            <a:pPr lvl="1">
              <a:buFontTx/>
              <a:buChar char="-"/>
            </a:pPr>
            <a:r>
              <a:rPr lang="es-ES" sz="2000" dirty="0" err="1" smtClean="0"/>
              <a:t>Directly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other</a:t>
            </a:r>
            <a:r>
              <a:rPr lang="es-ES" sz="2000" dirty="0" smtClean="0"/>
              <a:t> </a:t>
            </a:r>
            <a:r>
              <a:rPr lang="es-ES" sz="2000" dirty="0" err="1" smtClean="0"/>
              <a:t>studies</a:t>
            </a:r>
            <a:r>
              <a:rPr lang="es-ES" sz="2000" dirty="0" smtClean="0"/>
              <a:t> </a:t>
            </a:r>
          </a:p>
          <a:p>
            <a:pPr marL="457200" lvl="1" indent="0">
              <a:buNone/>
            </a:pPr>
            <a:r>
              <a:rPr lang="es-ES" sz="2000" dirty="0" smtClean="0"/>
              <a:t>	-&gt; </a:t>
            </a:r>
            <a:r>
              <a:rPr lang="es-ES" sz="2000" dirty="0" err="1" smtClean="0"/>
              <a:t>Pregnancy</a:t>
            </a:r>
            <a:r>
              <a:rPr lang="es-ES" sz="2000" dirty="0" smtClean="0"/>
              <a:t> </a:t>
            </a:r>
            <a:r>
              <a:rPr lang="es-ES" sz="2000" dirty="0"/>
              <a:t>and </a:t>
            </a:r>
            <a:r>
              <a:rPr lang="es-ES" sz="2000" dirty="0" err="1"/>
              <a:t>Childhood</a:t>
            </a:r>
            <a:r>
              <a:rPr lang="es-ES" sz="2000" dirty="0"/>
              <a:t> </a:t>
            </a:r>
            <a:r>
              <a:rPr lang="es-ES" sz="2000" dirty="0" err="1"/>
              <a:t>Epigenetics</a:t>
            </a:r>
            <a:r>
              <a:rPr lang="es-ES" sz="2000" dirty="0"/>
              <a:t> </a:t>
            </a:r>
            <a:r>
              <a:rPr lang="es-ES" sz="2000" dirty="0" err="1"/>
              <a:t>Consortium</a:t>
            </a:r>
            <a:r>
              <a:rPr lang="es-ES" sz="2000" dirty="0"/>
              <a:t> </a:t>
            </a:r>
            <a:r>
              <a:rPr lang="en-150" sz="2000" dirty="0"/>
              <a:t>–</a:t>
            </a:r>
            <a:r>
              <a:rPr lang="es-ES" sz="2000" dirty="0"/>
              <a:t> </a:t>
            </a:r>
            <a:r>
              <a:rPr lang="es-ES" sz="2000" dirty="0" smtClean="0"/>
              <a:t>PACE</a:t>
            </a:r>
            <a:endParaRPr lang="es-ES" sz="2000" dirty="0"/>
          </a:p>
          <a:p>
            <a:pPr marL="457200" lvl="1" indent="0">
              <a:buNone/>
            </a:pPr>
            <a:r>
              <a:rPr lang="es-ES" sz="2000" dirty="0" smtClean="0"/>
              <a:t>	https</a:t>
            </a:r>
            <a:r>
              <a:rPr lang="es-ES" sz="2000" dirty="0"/>
              <a:t>://www.niehs.nih.gov/research/atniehs/labs/epi/pi/genetics/pace/index.cfm</a:t>
            </a:r>
          </a:p>
          <a:p>
            <a:pPr lvl="1">
              <a:buFontTx/>
              <a:buChar char="-"/>
            </a:pPr>
            <a:r>
              <a:rPr lang="es-ES" sz="2000" dirty="0" smtClean="0"/>
              <a:t>Online </a:t>
            </a:r>
            <a:r>
              <a:rPr lang="es-ES" sz="2000" dirty="0" err="1"/>
              <a:t>repositories</a:t>
            </a:r>
            <a:r>
              <a:rPr lang="es-ES" sz="2000" dirty="0"/>
              <a:t> of individual </a:t>
            </a:r>
            <a:r>
              <a:rPr lang="es-ES" sz="2000" dirty="0" err="1"/>
              <a:t>level</a:t>
            </a:r>
            <a:r>
              <a:rPr lang="es-ES" sz="2000" dirty="0"/>
              <a:t> </a:t>
            </a:r>
            <a:r>
              <a:rPr lang="es-ES" sz="2000" dirty="0" smtClean="0"/>
              <a:t>data </a:t>
            </a:r>
          </a:p>
          <a:p>
            <a:pPr marL="0" indent="0">
              <a:buNone/>
            </a:pPr>
            <a:r>
              <a:rPr lang="es-ES" sz="2000" dirty="0" smtClean="0"/>
              <a:t>1.2. </a:t>
            </a:r>
            <a:r>
              <a:rPr lang="es-ES" sz="2000" dirty="0" err="1" smtClean="0"/>
              <a:t>Summarized</a:t>
            </a:r>
            <a:r>
              <a:rPr lang="es-ES" sz="2000" dirty="0" smtClean="0"/>
              <a:t> </a:t>
            </a:r>
            <a:r>
              <a:rPr lang="es-ES" sz="2000" dirty="0" err="1"/>
              <a:t>results</a:t>
            </a:r>
            <a:r>
              <a:rPr lang="es-ES" sz="2000" dirty="0"/>
              <a:t> </a:t>
            </a:r>
            <a:r>
              <a:rPr lang="es-ES" sz="2000" dirty="0" smtClean="0"/>
              <a:t>-&gt; </a:t>
            </a:r>
            <a:r>
              <a:rPr lang="es-ES" sz="2000" dirty="0" err="1" smtClean="0"/>
              <a:t>check</a:t>
            </a:r>
            <a:r>
              <a:rPr lang="es-ES" sz="2000" dirty="0" smtClean="0"/>
              <a:t> </a:t>
            </a:r>
            <a:r>
              <a:rPr lang="es-ES" sz="2000" dirty="0" err="1" smtClean="0"/>
              <a:t>units</a:t>
            </a:r>
            <a:r>
              <a:rPr lang="es-ES" sz="2000" dirty="0" smtClean="0"/>
              <a:t> and </a:t>
            </a:r>
            <a:r>
              <a:rPr lang="es-ES" sz="2000" dirty="0" err="1" smtClean="0"/>
              <a:t>covariates</a:t>
            </a:r>
            <a:r>
              <a:rPr lang="es-ES" sz="2000" dirty="0" smtClean="0"/>
              <a:t>!!!</a:t>
            </a:r>
            <a:endParaRPr lang="es-ES" sz="2000" dirty="0"/>
          </a:p>
          <a:p>
            <a:pPr lvl="1">
              <a:buFontTx/>
              <a:buChar char="-"/>
            </a:pPr>
            <a:r>
              <a:rPr lang="es-ES" sz="2000" dirty="0"/>
              <a:t>Online </a:t>
            </a:r>
            <a:r>
              <a:rPr lang="es-ES" sz="2000" dirty="0" err="1"/>
              <a:t>repositories</a:t>
            </a:r>
            <a:r>
              <a:rPr lang="es-ES" sz="2000" dirty="0"/>
              <a:t> of </a:t>
            </a:r>
            <a:r>
              <a:rPr lang="es-ES" sz="2000" dirty="0" err="1"/>
              <a:t>summary</a:t>
            </a:r>
            <a:r>
              <a:rPr lang="es-ES" sz="2000" dirty="0"/>
              <a:t> </a:t>
            </a:r>
            <a:r>
              <a:rPr lang="es-ES" sz="2000" dirty="0" err="1"/>
              <a:t>statistics</a:t>
            </a:r>
            <a:endParaRPr lang="es-ES" sz="2000" dirty="0"/>
          </a:p>
          <a:p>
            <a:pPr lvl="1">
              <a:buFontTx/>
              <a:buChar char="-"/>
            </a:pPr>
            <a:r>
              <a:rPr lang="es-ES" sz="2000" dirty="0" err="1" smtClean="0"/>
              <a:t>Papers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79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7. META-EWAS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Steps</a:t>
            </a:r>
            <a:endParaRPr lang="es-ES" b="1" dirty="0" smtClean="0"/>
          </a:p>
          <a:p>
            <a:pPr marL="457200" indent="-457200">
              <a:buAutoNum type="arabicPeriod"/>
            </a:pPr>
            <a:r>
              <a:rPr lang="es-ES" sz="2000" dirty="0" err="1" smtClean="0"/>
              <a:t>Sources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1.1. Individual-</a:t>
            </a:r>
            <a:r>
              <a:rPr lang="es-ES" sz="2000" dirty="0" err="1" smtClean="0"/>
              <a:t>level</a:t>
            </a:r>
            <a:r>
              <a:rPr lang="es-ES" sz="2000" dirty="0" smtClean="0"/>
              <a:t> data</a:t>
            </a:r>
          </a:p>
          <a:p>
            <a:pPr lvl="1">
              <a:buFontTx/>
              <a:buChar char="-"/>
            </a:pPr>
            <a:r>
              <a:rPr lang="es-ES" sz="2000" dirty="0" err="1" smtClean="0"/>
              <a:t>Directly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other</a:t>
            </a:r>
            <a:r>
              <a:rPr lang="es-ES" sz="2000" dirty="0" smtClean="0"/>
              <a:t> </a:t>
            </a:r>
            <a:r>
              <a:rPr lang="es-ES" sz="2000" dirty="0" err="1" smtClean="0"/>
              <a:t>studies</a:t>
            </a:r>
            <a:r>
              <a:rPr lang="es-ES" sz="2000" dirty="0" smtClean="0"/>
              <a:t> </a:t>
            </a:r>
          </a:p>
          <a:p>
            <a:pPr marL="457200" lvl="1" indent="0">
              <a:buNone/>
            </a:pPr>
            <a:r>
              <a:rPr lang="es-ES" sz="2000" dirty="0" smtClean="0"/>
              <a:t>	-&gt; </a:t>
            </a:r>
            <a:r>
              <a:rPr lang="es-ES" sz="2000" dirty="0" err="1" smtClean="0"/>
              <a:t>Pregnancy</a:t>
            </a:r>
            <a:r>
              <a:rPr lang="es-ES" sz="2000" dirty="0" smtClean="0"/>
              <a:t> </a:t>
            </a:r>
            <a:r>
              <a:rPr lang="es-ES" sz="2000" dirty="0"/>
              <a:t>and </a:t>
            </a:r>
            <a:r>
              <a:rPr lang="es-ES" sz="2000" dirty="0" err="1"/>
              <a:t>Childhood</a:t>
            </a:r>
            <a:r>
              <a:rPr lang="es-ES" sz="2000" dirty="0"/>
              <a:t> </a:t>
            </a:r>
            <a:r>
              <a:rPr lang="es-ES" sz="2000" dirty="0" err="1"/>
              <a:t>Epigenetics</a:t>
            </a:r>
            <a:r>
              <a:rPr lang="es-ES" sz="2000" dirty="0"/>
              <a:t> </a:t>
            </a:r>
            <a:r>
              <a:rPr lang="es-ES" sz="2000" dirty="0" err="1"/>
              <a:t>Consortium</a:t>
            </a:r>
            <a:r>
              <a:rPr lang="es-ES" sz="2000" dirty="0"/>
              <a:t> </a:t>
            </a:r>
            <a:r>
              <a:rPr lang="en-150" sz="2000" dirty="0"/>
              <a:t>–</a:t>
            </a:r>
            <a:r>
              <a:rPr lang="es-ES" sz="2000" dirty="0"/>
              <a:t> </a:t>
            </a:r>
            <a:r>
              <a:rPr lang="es-ES" sz="2000" dirty="0" smtClean="0"/>
              <a:t>PACE</a:t>
            </a:r>
            <a:endParaRPr lang="es-ES" sz="2000" dirty="0"/>
          </a:p>
          <a:p>
            <a:pPr marL="457200" lvl="1" indent="0">
              <a:buNone/>
            </a:pPr>
            <a:r>
              <a:rPr lang="es-ES" sz="2000" dirty="0" smtClean="0"/>
              <a:t>	https</a:t>
            </a:r>
            <a:r>
              <a:rPr lang="es-ES" sz="2000" dirty="0"/>
              <a:t>://www.niehs.nih.gov/research/atniehs/labs/epi/pi/genetics/pace/index.cfm</a:t>
            </a:r>
          </a:p>
          <a:p>
            <a:pPr lvl="1">
              <a:buFontTx/>
              <a:buChar char="-"/>
            </a:pPr>
            <a:r>
              <a:rPr lang="es-ES" sz="2000" dirty="0" smtClean="0"/>
              <a:t>Online </a:t>
            </a:r>
            <a:r>
              <a:rPr lang="es-ES" sz="2000" dirty="0" err="1"/>
              <a:t>repositories</a:t>
            </a:r>
            <a:r>
              <a:rPr lang="es-ES" sz="2000" dirty="0"/>
              <a:t> of individual </a:t>
            </a:r>
            <a:r>
              <a:rPr lang="es-ES" sz="2000" dirty="0" err="1"/>
              <a:t>level</a:t>
            </a:r>
            <a:r>
              <a:rPr lang="es-ES" sz="2000" dirty="0"/>
              <a:t> </a:t>
            </a:r>
            <a:r>
              <a:rPr lang="es-ES" sz="2000" dirty="0" smtClean="0"/>
              <a:t>data </a:t>
            </a:r>
          </a:p>
          <a:p>
            <a:pPr marL="0" indent="0">
              <a:buNone/>
            </a:pPr>
            <a:r>
              <a:rPr lang="es-ES" sz="2000" dirty="0" smtClean="0"/>
              <a:t>1.2. </a:t>
            </a:r>
            <a:r>
              <a:rPr lang="es-ES" sz="2000" dirty="0" err="1" smtClean="0"/>
              <a:t>Summarized</a:t>
            </a:r>
            <a:r>
              <a:rPr lang="es-ES" sz="2000" dirty="0" smtClean="0"/>
              <a:t> </a:t>
            </a:r>
            <a:r>
              <a:rPr lang="es-ES" sz="2000" dirty="0" err="1"/>
              <a:t>results</a:t>
            </a:r>
            <a:r>
              <a:rPr lang="es-ES" sz="2000" dirty="0"/>
              <a:t> </a:t>
            </a:r>
          </a:p>
          <a:p>
            <a:pPr lvl="1">
              <a:buFontTx/>
              <a:buChar char="-"/>
            </a:pPr>
            <a:r>
              <a:rPr lang="es-ES" sz="2000" dirty="0"/>
              <a:t>Online </a:t>
            </a:r>
            <a:r>
              <a:rPr lang="es-ES" sz="2000" dirty="0" err="1"/>
              <a:t>repositories</a:t>
            </a:r>
            <a:r>
              <a:rPr lang="es-ES" sz="2000" dirty="0"/>
              <a:t> of </a:t>
            </a:r>
            <a:r>
              <a:rPr lang="es-ES" sz="2000" dirty="0" err="1"/>
              <a:t>summary</a:t>
            </a:r>
            <a:r>
              <a:rPr lang="es-ES" sz="2000" dirty="0"/>
              <a:t> </a:t>
            </a:r>
            <a:r>
              <a:rPr lang="es-ES" sz="2000" dirty="0" err="1"/>
              <a:t>statistics</a:t>
            </a:r>
            <a:endParaRPr lang="es-ES" sz="2000" dirty="0"/>
          </a:p>
          <a:p>
            <a:pPr lvl="1">
              <a:buFontTx/>
              <a:buChar char="-"/>
            </a:pPr>
            <a:r>
              <a:rPr lang="es-ES" sz="2000" dirty="0" err="1" smtClean="0"/>
              <a:t>Papers</a:t>
            </a:r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2. Transfer </a:t>
            </a:r>
            <a:r>
              <a:rPr lang="es-ES" sz="2000" dirty="0" err="1" smtClean="0"/>
              <a:t>summarized</a:t>
            </a:r>
            <a:r>
              <a:rPr lang="es-ES" sz="2000" dirty="0" smtClean="0"/>
              <a:t> </a:t>
            </a:r>
            <a:r>
              <a:rPr lang="es-ES" sz="2000" dirty="0" err="1" smtClean="0"/>
              <a:t>results</a:t>
            </a:r>
            <a:r>
              <a:rPr lang="es-ES" sz="2000" dirty="0" smtClean="0"/>
              <a:t> (</a:t>
            </a:r>
            <a:r>
              <a:rPr lang="es-ES" sz="2000" dirty="0" err="1" smtClean="0"/>
              <a:t>CpG</a:t>
            </a:r>
            <a:r>
              <a:rPr lang="es-ES" sz="2000" dirty="0" smtClean="0"/>
              <a:t>, </a:t>
            </a:r>
            <a:r>
              <a:rPr lang="es-ES" sz="2000" dirty="0" err="1" smtClean="0"/>
              <a:t>effect</a:t>
            </a:r>
            <a:r>
              <a:rPr lang="es-ES" sz="2000" dirty="0" smtClean="0"/>
              <a:t>, SE, </a:t>
            </a:r>
            <a:r>
              <a:rPr lang="es-ES" sz="2000" dirty="0" err="1" smtClean="0"/>
              <a:t>pvalue</a:t>
            </a:r>
            <a:r>
              <a:rPr lang="es-ES" sz="2000" dirty="0" smtClean="0"/>
              <a:t>) </a:t>
            </a:r>
          </a:p>
          <a:p>
            <a:pPr marL="0" indent="0">
              <a:buNone/>
            </a:pPr>
            <a:r>
              <a:rPr lang="es-ES" sz="2000" dirty="0" smtClean="0"/>
              <a:t>3. </a:t>
            </a:r>
            <a:r>
              <a:rPr lang="es-ES" sz="2000" dirty="0" err="1" smtClean="0"/>
              <a:t>Quality</a:t>
            </a:r>
            <a:r>
              <a:rPr lang="es-ES" sz="2000" dirty="0" smtClean="0"/>
              <a:t> control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results</a:t>
            </a:r>
            <a:r>
              <a:rPr lang="es-ES" sz="2000" dirty="0" smtClean="0"/>
              <a:t> of </a:t>
            </a:r>
            <a:r>
              <a:rPr lang="es-ES" sz="2000" dirty="0" err="1" smtClean="0"/>
              <a:t>each</a:t>
            </a:r>
            <a:r>
              <a:rPr lang="es-ES" sz="2000" dirty="0" smtClean="0"/>
              <a:t> </a:t>
            </a:r>
            <a:r>
              <a:rPr lang="es-ES" sz="2000" dirty="0" err="1" smtClean="0"/>
              <a:t>study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4. Meta-</a:t>
            </a:r>
            <a:r>
              <a:rPr lang="es-ES" sz="2000" dirty="0" err="1" smtClean="0"/>
              <a:t>analysis</a:t>
            </a:r>
            <a:endParaRPr lang="es-ES" sz="20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630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7. META-EWAS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Quality</a:t>
            </a:r>
            <a:r>
              <a:rPr lang="es-ES" b="1" dirty="0" smtClean="0"/>
              <a:t> control of </a:t>
            </a:r>
            <a:r>
              <a:rPr lang="es-ES" b="1" dirty="0" err="1" smtClean="0"/>
              <a:t>results</a:t>
            </a:r>
            <a:r>
              <a:rPr lang="es-ES" b="1" dirty="0" smtClean="0"/>
              <a:t> of </a:t>
            </a:r>
            <a:r>
              <a:rPr lang="es-ES" b="1" dirty="0" err="1" smtClean="0"/>
              <a:t>each</a:t>
            </a:r>
            <a:r>
              <a:rPr lang="es-ES" b="1" dirty="0" smtClean="0"/>
              <a:t> </a:t>
            </a:r>
            <a:r>
              <a:rPr lang="es-ES" b="1" dirty="0" err="1" smtClean="0"/>
              <a:t>study</a:t>
            </a:r>
            <a:endParaRPr lang="es-ES" b="1" dirty="0" smtClean="0"/>
          </a:p>
          <a:p>
            <a:r>
              <a:rPr lang="es-ES" sz="2400" dirty="0" smtClean="0"/>
              <a:t>QQ </a:t>
            </a:r>
            <a:r>
              <a:rPr lang="es-ES" sz="2400" dirty="0" err="1" smtClean="0"/>
              <a:t>plot</a:t>
            </a:r>
            <a:r>
              <a:rPr lang="es-ES" sz="2400" dirty="0" smtClean="0"/>
              <a:t> and lambda </a:t>
            </a:r>
            <a:r>
              <a:rPr lang="es-ES" sz="2400" dirty="0" err="1" smtClean="0"/>
              <a:t>inflation</a:t>
            </a:r>
            <a:r>
              <a:rPr lang="es-ES" sz="2400" dirty="0" smtClean="0"/>
              <a:t> factor</a:t>
            </a:r>
          </a:p>
          <a:p>
            <a:r>
              <a:rPr lang="es-ES" sz="2400" dirty="0" err="1" smtClean="0"/>
              <a:t>Check</a:t>
            </a:r>
            <a:r>
              <a:rPr lang="es-ES" sz="2400" dirty="0" smtClean="0"/>
              <a:t> </a:t>
            </a:r>
            <a:r>
              <a:rPr lang="es-ES" sz="2400" dirty="0" err="1" smtClean="0"/>
              <a:t>consistency</a:t>
            </a:r>
            <a:r>
              <a:rPr lang="es-ES" sz="2400" dirty="0" smtClean="0"/>
              <a:t> of </a:t>
            </a:r>
            <a:r>
              <a:rPr lang="es-ES" sz="2400" dirty="0" err="1" smtClean="0"/>
              <a:t>results</a:t>
            </a:r>
            <a:r>
              <a:rPr lang="es-ES" sz="2400" dirty="0" smtClean="0"/>
              <a:t> (</a:t>
            </a:r>
            <a:r>
              <a:rPr lang="es-ES" sz="2400" dirty="0" err="1" smtClean="0"/>
              <a:t>effects</a:t>
            </a:r>
            <a:r>
              <a:rPr lang="es-ES" sz="2400" dirty="0" smtClean="0"/>
              <a:t>, SE, p-</a:t>
            </a:r>
            <a:r>
              <a:rPr lang="es-ES" sz="2400" dirty="0" err="1" smtClean="0"/>
              <a:t>values</a:t>
            </a:r>
            <a:r>
              <a:rPr lang="es-ES" sz="2400" dirty="0" smtClean="0"/>
              <a:t>)</a:t>
            </a:r>
          </a:p>
          <a:p>
            <a:r>
              <a:rPr lang="es-ES" sz="2400" dirty="0" err="1" smtClean="0"/>
              <a:t>Check</a:t>
            </a:r>
            <a:r>
              <a:rPr lang="es-ES" sz="2400" dirty="0" smtClean="0"/>
              <a:t> </a:t>
            </a:r>
            <a:r>
              <a:rPr lang="es-ES" sz="2400" dirty="0" err="1" smtClean="0"/>
              <a:t>filtering</a:t>
            </a:r>
            <a:r>
              <a:rPr lang="es-ES" sz="2400" dirty="0" smtClean="0"/>
              <a:t> of </a:t>
            </a:r>
            <a:r>
              <a:rPr lang="es-ES" sz="2400" dirty="0" err="1" smtClean="0"/>
              <a:t>CpGs</a:t>
            </a:r>
            <a:endParaRPr lang="es-ES" sz="2400" dirty="0" smtClean="0"/>
          </a:p>
          <a:p>
            <a:r>
              <a:rPr lang="es-ES" sz="2400" dirty="0" err="1" smtClean="0"/>
              <a:t>Precision-plot</a:t>
            </a:r>
            <a:endParaRPr lang="es-ES" sz="2400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9" y="3352800"/>
            <a:ext cx="3505200" cy="3505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36" y="3098800"/>
            <a:ext cx="3627582" cy="3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3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559</Words>
  <Application>Microsoft Office PowerPoint</Application>
  <PresentationFormat>Panorámica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INTRODUCTION TO EPIGENOME-WIDE ASSOCIATION STUDIES (EWAS) </vt:lpstr>
      <vt:lpstr>EPIGENOME-WIDE ASSOCIATION STUDY (EWAS)</vt:lpstr>
      <vt:lpstr>EPIGENOME-WIDE ASSOCIATION STUDY (EWAS)</vt:lpstr>
      <vt:lpstr>7. META-EWAS</vt:lpstr>
      <vt:lpstr>7. META-EWAS</vt:lpstr>
      <vt:lpstr>7. META-EWAS</vt:lpstr>
      <vt:lpstr>7. META-EWAS</vt:lpstr>
      <vt:lpstr>7. META-EWAS</vt:lpstr>
      <vt:lpstr>7. META-EWAS</vt:lpstr>
      <vt:lpstr> 7. META-EWAS</vt:lpstr>
      <vt:lpstr> 7. META-EWAS</vt:lpstr>
      <vt:lpstr>INTRODUCTION TO EPIGENOME-WIDE ASSOCIATION STUDIES (EWAS) </vt:lpstr>
      <vt:lpstr> META-EWAS OF CURRENT AND FORMER SMOKING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XXXXXXXXXXX</dc:title>
  <dc:creator>MARIONA, BUSTAMANTE PINEDA</dc:creator>
  <cp:lastModifiedBy>MARIONA, BUSTAMANTE PINEDA</cp:lastModifiedBy>
  <cp:revision>29</cp:revision>
  <dcterms:created xsi:type="dcterms:W3CDTF">2023-08-02T07:01:45Z</dcterms:created>
  <dcterms:modified xsi:type="dcterms:W3CDTF">2023-08-29T11:59:51Z</dcterms:modified>
</cp:coreProperties>
</file>