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Lato"/>
      <p:regular r:id="rId20"/>
      <p:bold r:id="rId21"/>
      <p:italic r:id="rId22"/>
      <p:boldItalic r:id="rId23"/>
    </p:embeddedFont>
    <p:embeddedFont>
      <p:font typeface="Livvic"/>
      <p:regular r:id="rId24"/>
      <p:bold r:id="rId25"/>
      <p:italic r:id="rId26"/>
      <p:boldItalic r:id="rId27"/>
    </p:embeddedFont>
    <p:embeddedFont>
      <p:font typeface="Gill Sans"/>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Q8kDc6PEGJw4445KKU/T0KccV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ivvic-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vvic-italic.fntdata"/><Relationship Id="rId25" Type="http://schemas.openxmlformats.org/officeDocument/2006/relationships/font" Target="fonts/Livvic-bold.fntdata"/><Relationship Id="rId28" Type="http://schemas.openxmlformats.org/officeDocument/2006/relationships/font" Target="fonts/GillSans-regular.fntdata"/><Relationship Id="rId27" Type="http://schemas.openxmlformats.org/officeDocument/2006/relationships/font" Target="fonts/Livvic-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524c52db5_1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524c52db5_1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2524c52db5_1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524c52db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524c52db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2524c52db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524c52db5_7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524c52db5_7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2524c52db5_7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524c52db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524c52db5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2524c52db5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524c52db5_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524c52db5_1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2524c52db5_1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524c52db5_1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524c52db5_1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2524c52db5_1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524c52db5_7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524c52db5_7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2524c52db5_7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524c52db5_7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524c52db5_7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2524c52db5_7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524c52db5_7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524c52db5_7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2524c52db5_7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524c52db5_7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524c52db5_7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2524c52db5_7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8"/>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8"/>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8"/>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8"/>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8"/>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8"/>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1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1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1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7"/>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4" name="Google Shape;114;p17"/>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18"/>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18"/>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18"/>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8"/>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8"/>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9"/>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19"/>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9"/>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19"/>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40" name="Google Shape;140;p19"/>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2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2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2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0"/>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0"/>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1"/>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1"/>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1"/>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21"/>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21"/>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21"/>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2"/>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22"/>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4" name="Google Shape;174;p22"/>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22"/>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22"/>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7" name="Google Shape;177;p22"/>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22"/>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22"/>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22"/>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3"/>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24"/>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4"/>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24"/>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4"/>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4"/>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pic>
        <p:nvPicPr>
          <p:cNvPr descr="HD-ShadowLong.png" id="27" name="Google Shape;27;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pic>
        <p:nvPicPr>
          <p:cNvPr descr="HD-ShadowLong.png" id="37" name="Google Shape;37;p10"/>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8" name="Google Shape;38;p10"/>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9" name="Google Shape;39;p10"/>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0"/>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3" name="Google Shape;43;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pic>
        <p:nvPicPr>
          <p:cNvPr descr="HD-ShadowLong.png" id="47" name="Google Shape;47;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8" name="Google Shape;48;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9" name="Google Shape;49;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11"/>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pic>
        <p:nvPicPr>
          <p:cNvPr descr="HD-ShadowLong.png" id="58" name="Google Shape;58;p1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1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1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12"/>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12"/>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12"/>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pic>
        <p:nvPicPr>
          <p:cNvPr descr="HD-ShadowLong.png" id="71" name="Google Shape;71;p1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1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1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descr="HD-ShadowShort.png" id="80" name="Google Shape;80;p14"/>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5"/>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15"/>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6"/>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3" name="Google Shape;103;p16"/>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8000">
              <a:srgbClr val="F78121"/>
            </a:gs>
            <a:gs pos="34000">
              <a:srgbClr val="FEBED2"/>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7"/>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05" name="Shape 205"/>
        <p:cNvGrpSpPr/>
        <p:nvPr/>
      </p:nvGrpSpPr>
      <p:grpSpPr>
        <a:xfrm>
          <a:off x="0" y="0"/>
          <a:ext cx="0" cy="0"/>
          <a:chOff x="0" y="0"/>
          <a:chExt cx="0" cy="0"/>
        </a:xfrm>
      </p:grpSpPr>
      <p:sp>
        <p:nvSpPr>
          <p:cNvPr id="206" name="Google Shape;206;p1"/>
          <p:cNvSpPr txBox="1"/>
          <p:nvPr>
            <p:ph type="ctrTitle"/>
          </p:nvPr>
        </p:nvSpPr>
        <p:spPr>
          <a:xfrm>
            <a:off x="2717050" y="726475"/>
            <a:ext cx="7151400" cy="14970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4E1B06"/>
              </a:buClr>
              <a:buSzPts val="8800"/>
              <a:buFont typeface="Trebuchet MS"/>
              <a:buNone/>
            </a:pPr>
            <a:r>
              <a:rPr lang="en-US" sz="8800">
                <a:solidFill>
                  <a:srgbClr val="4E1B06"/>
                </a:solidFill>
              </a:rPr>
              <a:t>Minor Project</a:t>
            </a:r>
            <a:endParaRPr/>
          </a:p>
        </p:txBody>
      </p:sp>
      <p:sp>
        <p:nvSpPr>
          <p:cNvPr id="207" name="Google Shape;207;p1"/>
          <p:cNvSpPr txBox="1"/>
          <p:nvPr>
            <p:ph idx="1" type="subTitle"/>
          </p:nvPr>
        </p:nvSpPr>
        <p:spPr>
          <a:xfrm>
            <a:off x="-118369" y="2601119"/>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EE4DE"/>
              </a:buClr>
              <a:buSzPts val="2800"/>
              <a:buNone/>
            </a:pPr>
            <a:r>
              <a:t/>
            </a:r>
            <a:endParaRPr b="1" sz="2800">
              <a:solidFill>
                <a:srgbClr val="FEE4DE"/>
              </a:solidFill>
              <a:latin typeface="Lato"/>
              <a:ea typeface="Lato"/>
              <a:cs typeface="Lato"/>
              <a:sym typeface="Lato"/>
            </a:endParaRPr>
          </a:p>
          <a:p>
            <a:pPr indent="0" lvl="0" marL="0" rtl="0" algn="ctr">
              <a:lnSpc>
                <a:spcPct val="90000"/>
              </a:lnSpc>
              <a:spcBef>
                <a:spcPts val="0"/>
              </a:spcBef>
              <a:spcAft>
                <a:spcPts val="0"/>
              </a:spcAft>
              <a:buClr>
                <a:srgbClr val="FEE4DE"/>
              </a:buClr>
              <a:buSzPts val="2800"/>
              <a:buNone/>
            </a:pPr>
            <a:r>
              <a:rPr b="1" i="0" lang="en-US" sz="2800" u="none" strike="noStrike">
                <a:solidFill>
                  <a:srgbClr val="FEE4DE"/>
                </a:solidFill>
                <a:latin typeface="Lato"/>
                <a:ea typeface="Lato"/>
                <a:cs typeface="Lato"/>
                <a:sym typeface="Lato"/>
              </a:rPr>
              <a:t>Sentiment Analysis on </a:t>
            </a:r>
            <a:endParaRPr/>
          </a:p>
          <a:p>
            <a:pPr indent="0" lvl="0" marL="0" rtl="0" algn="ctr">
              <a:lnSpc>
                <a:spcPct val="90000"/>
              </a:lnSpc>
              <a:spcBef>
                <a:spcPts val="1000"/>
              </a:spcBef>
              <a:spcAft>
                <a:spcPts val="0"/>
              </a:spcAft>
              <a:buClr>
                <a:srgbClr val="FEE4DE"/>
              </a:buClr>
              <a:buSzPts val="2800"/>
              <a:buNone/>
            </a:pPr>
            <a:r>
              <a:rPr b="1" i="0" lang="en-US" sz="2800" u="none" strike="noStrike">
                <a:solidFill>
                  <a:srgbClr val="FEE4DE"/>
                </a:solidFill>
                <a:latin typeface="Lato"/>
                <a:ea typeface="Lato"/>
                <a:cs typeface="Lato"/>
                <a:sym typeface="Lato"/>
              </a:rPr>
              <a:t>Product reviews using machine learning</a:t>
            </a:r>
            <a:endParaRPr sz="3200">
              <a:solidFill>
                <a:srgbClr val="FEE4DE"/>
              </a:solidFill>
            </a:endParaRPr>
          </a:p>
        </p:txBody>
      </p:sp>
      <p:sp>
        <p:nvSpPr>
          <p:cNvPr id="208" name="Google Shape;208;p1"/>
          <p:cNvSpPr txBox="1"/>
          <p:nvPr/>
        </p:nvSpPr>
        <p:spPr>
          <a:xfrm>
            <a:off x="8184370" y="5379374"/>
            <a:ext cx="4509900" cy="1754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2"/>
                </a:solidFill>
                <a:latin typeface="Lato"/>
                <a:ea typeface="Lato"/>
                <a:cs typeface="Lato"/>
                <a:sym typeface="Lato"/>
              </a:rPr>
              <a:t>  </a:t>
            </a:r>
            <a:r>
              <a:rPr b="1" i="0" lang="en-US" sz="1800" u="none" cap="none" strike="noStrike">
                <a:solidFill>
                  <a:schemeClr val="dk2"/>
                </a:solidFill>
                <a:latin typeface="Lato"/>
                <a:ea typeface="Lato"/>
                <a:cs typeface="Lato"/>
                <a:sym typeface="Lato"/>
              </a:rPr>
              <a:t> Isha Jain   		:  	191112220</a:t>
            </a:r>
            <a:endParaRPr b="1" i="0" sz="1800" u="none" cap="none" strike="noStrike">
              <a:solidFill>
                <a:schemeClr val="dk2"/>
              </a:solidFill>
              <a:latin typeface="Trebuchet MS"/>
              <a:ea typeface="Trebuchet MS"/>
              <a:cs typeface="Trebuchet MS"/>
              <a:sym typeface="Trebuchet MS"/>
            </a:endParaRPr>
          </a:p>
          <a:p>
            <a:pPr indent="0" lvl="0" marL="0" marR="0" rtl="0" algn="just">
              <a:spcBef>
                <a:spcPts val="0"/>
              </a:spcBef>
              <a:spcAft>
                <a:spcPts val="0"/>
              </a:spcAft>
              <a:buNone/>
            </a:pPr>
            <a:r>
              <a:rPr b="1" i="0" lang="en-US" sz="1800" u="none" cap="none" strike="noStrike">
                <a:solidFill>
                  <a:schemeClr val="dk2"/>
                </a:solidFill>
                <a:latin typeface="Lato"/>
                <a:ea typeface="Lato"/>
                <a:cs typeface="Lato"/>
                <a:sym typeface="Lato"/>
              </a:rPr>
              <a:t>   Reetu Raj  	        :  	191112239</a:t>
            </a:r>
            <a:endParaRPr b="1" i="0" sz="1800" u="none" cap="none" strike="noStrike">
              <a:solidFill>
                <a:schemeClr val="dk2"/>
              </a:solidFill>
              <a:latin typeface="Trebuchet MS"/>
              <a:ea typeface="Trebuchet MS"/>
              <a:cs typeface="Trebuchet MS"/>
              <a:sym typeface="Trebuchet MS"/>
            </a:endParaRPr>
          </a:p>
          <a:p>
            <a:pPr indent="0" lvl="0" marL="0" marR="0" rtl="0" algn="just">
              <a:spcBef>
                <a:spcPts val="0"/>
              </a:spcBef>
              <a:spcAft>
                <a:spcPts val="0"/>
              </a:spcAft>
              <a:buNone/>
            </a:pPr>
            <a:r>
              <a:rPr b="1" i="0" lang="en-US" sz="1800" u="none" cap="none" strike="noStrike">
                <a:solidFill>
                  <a:schemeClr val="dk2"/>
                </a:solidFill>
                <a:latin typeface="Lato"/>
                <a:ea typeface="Lato"/>
                <a:cs typeface="Lato"/>
                <a:sym typeface="Lato"/>
              </a:rPr>
              <a:t>   Mayank Jaiswal  :  	191112225</a:t>
            </a:r>
            <a:endParaRPr b="1" i="0" sz="1800" u="none" cap="none" strike="noStrike">
              <a:solidFill>
                <a:schemeClr val="dk2"/>
              </a:solidFill>
              <a:latin typeface="Trebuchet MS"/>
              <a:ea typeface="Trebuchet MS"/>
              <a:cs typeface="Trebuchet MS"/>
              <a:sym typeface="Trebuchet MS"/>
            </a:endParaRPr>
          </a:p>
          <a:p>
            <a:pPr indent="0" lvl="0" marL="0" marR="0" rtl="0" algn="just">
              <a:spcBef>
                <a:spcPts val="0"/>
              </a:spcBef>
              <a:spcAft>
                <a:spcPts val="0"/>
              </a:spcAft>
              <a:buNone/>
            </a:pPr>
            <a:r>
              <a:rPr b="1" i="0" lang="en-US" sz="1800" u="none" cap="none" strike="noStrike">
                <a:solidFill>
                  <a:schemeClr val="dk2"/>
                </a:solidFill>
                <a:latin typeface="Lato"/>
                <a:ea typeface="Lato"/>
                <a:cs typeface="Lato"/>
                <a:sym typeface="Lato"/>
              </a:rPr>
              <a:t>   Palak Meena       :  	191112223</a:t>
            </a:r>
            <a:endParaRPr b="1" i="0" sz="1800" u="none" cap="none" strike="noStrike">
              <a:solidFill>
                <a:schemeClr val="dk2"/>
              </a:solidFill>
              <a:latin typeface="Trebuchet MS"/>
              <a:ea typeface="Trebuchet MS"/>
              <a:cs typeface="Trebuchet MS"/>
              <a:sym typeface="Trebuchet MS"/>
            </a:endParaRPr>
          </a:p>
          <a:p>
            <a:pPr indent="0" lvl="0" marL="0" marR="0" rtl="0" algn="l">
              <a:spcBef>
                <a:spcPts val="0"/>
              </a:spcBef>
              <a:spcAft>
                <a:spcPts val="0"/>
              </a:spcAft>
              <a:buNone/>
            </a:pPr>
            <a:br>
              <a:rPr b="0" i="0" lang="en-US" sz="1800" u="none" cap="none" strike="noStrike">
                <a:solidFill>
                  <a:schemeClr val="lt1"/>
                </a:solidFill>
                <a:latin typeface="Trebuchet MS"/>
                <a:ea typeface="Trebuchet MS"/>
                <a:cs typeface="Trebuchet MS"/>
                <a:sym typeface="Trebuchet MS"/>
              </a:rPr>
            </a:br>
            <a:endParaRPr sz="1800">
              <a:solidFill>
                <a:schemeClr val="lt1"/>
              </a:solidFill>
              <a:latin typeface="Trebuchet MS"/>
              <a:ea typeface="Trebuchet MS"/>
              <a:cs typeface="Trebuchet MS"/>
              <a:sym typeface="Trebuchet MS"/>
            </a:endParaRPr>
          </a:p>
        </p:txBody>
      </p:sp>
      <p:sp>
        <p:nvSpPr>
          <p:cNvPr id="209" name="Google Shape;209;p1"/>
          <p:cNvSpPr txBox="1"/>
          <p:nvPr/>
        </p:nvSpPr>
        <p:spPr>
          <a:xfrm>
            <a:off x="9250181" y="2964225"/>
            <a:ext cx="27051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rgbClr val="0C0C0C"/>
                </a:solidFill>
                <a:latin typeface="Lato"/>
                <a:ea typeface="Lato"/>
                <a:cs typeface="Lato"/>
                <a:sym typeface="Lato"/>
              </a:rPr>
              <a:t>Guided By</a:t>
            </a:r>
            <a:r>
              <a:rPr b="1" i="0" lang="en-US" sz="2100" u="none" strike="noStrike">
                <a:solidFill>
                  <a:srgbClr val="0C0C0C"/>
                </a:solidFill>
                <a:latin typeface="Lato"/>
                <a:ea typeface="Lato"/>
                <a:cs typeface="Lato"/>
                <a:sym typeface="Lato"/>
              </a:rPr>
              <a:t>:</a:t>
            </a:r>
            <a:endParaRPr b="1" sz="2100">
              <a:solidFill>
                <a:srgbClr val="0C0C0C"/>
              </a:solidFill>
              <a:latin typeface="Trebuchet MS"/>
              <a:ea typeface="Trebuchet MS"/>
              <a:cs typeface="Trebuchet MS"/>
              <a:sym typeface="Trebuchet MS"/>
            </a:endParaRPr>
          </a:p>
          <a:p>
            <a:pPr indent="0" lvl="0" marL="0" marR="0" rtl="0" algn="l">
              <a:spcBef>
                <a:spcPts val="0"/>
              </a:spcBef>
              <a:spcAft>
                <a:spcPts val="0"/>
              </a:spcAft>
              <a:buNone/>
            </a:pPr>
            <a:r>
              <a:rPr b="1" i="0" lang="en-US" sz="2100" u="none" strike="noStrike">
                <a:solidFill>
                  <a:srgbClr val="0C0C0C"/>
                </a:solidFill>
                <a:latin typeface="Lato"/>
                <a:ea typeface="Lato"/>
                <a:cs typeface="Lato"/>
                <a:sym typeface="Lato"/>
              </a:rPr>
              <a:t>Prof. Manish Pandey</a:t>
            </a:r>
            <a:endParaRPr b="1" sz="2100">
              <a:solidFill>
                <a:srgbClr val="0C0C0C"/>
              </a:solidFill>
              <a:latin typeface="Trebuchet MS"/>
              <a:ea typeface="Trebuchet MS"/>
              <a:cs typeface="Trebuchet MS"/>
              <a:sym typeface="Trebuchet MS"/>
            </a:endParaRPr>
          </a:p>
          <a:p>
            <a:pPr indent="0" lvl="0" marL="0" marR="0" rtl="0" algn="l">
              <a:spcBef>
                <a:spcPts val="0"/>
              </a:spcBef>
              <a:spcAft>
                <a:spcPts val="0"/>
              </a:spcAft>
              <a:buNone/>
            </a:pPr>
            <a:br>
              <a:rPr lang="en-US" sz="1800">
                <a:solidFill>
                  <a:schemeClr val="lt1"/>
                </a:solidFill>
                <a:latin typeface="Trebuchet MS"/>
                <a:ea typeface="Trebuchet MS"/>
                <a:cs typeface="Trebuchet MS"/>
                <a:sym typeface="Trebuchet MS"/>
              </a:rPr>
            </a:b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2524c52db5_10_14"/>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900">
                <a:solidFill>
                  <a:srgbClr val="FFFFCC"/>
                </a:solidFill>
                <a:latin typeface="Verdana"/>
                <a:ea typeface="Verdana"/>
                <a:cs typeface="Verdana"/>
                <a:sym typeface="Verdana"/>
              </a:rPr>
              <a:t>SVM Model</a:t>
            </a:r>
            <a:endParaRPr sz="3900">
              <a:solidFill>
                <a:srgbClr val="FFFFCC"/>
              </a:solidFill>
              <a:latin typeface="Verdana"/>
              <a:ea typeface="Verdana"/>
              <a:cs typeface="Verdana"/>
              <a:sym typeface="Verdana"/>
            </a:endParaRPr>
          </a:p>
        </p:txBody>
      </p:sp>
      <p:sp>
        <p:nvSpPr>
          <p:cNvPr id="282" name="Google Shape;282;g12524c52db5_10_14"/>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800">
                <a:solidFill>
                  <a:srgbClr val="292929"/>
                </a:solidFill>
                <a:latin typeface="Georgia"/>
                <a:ea typeface="Georgia"/>
                <a:cs typeface="Georgia"/>
                <a:sym typeface="Georgia"/>
              </a:rPr>
              <a:t>Sentiment Analysis</a:t>
            </a:r>
            <a:r>
              <a:rPr lang="en-US" sz="1800">
                <a:solidFill>
                  <a:srgbClr val="292929"/>
                </a:solidFill>
                <a:latin typeface="Georgia"/>
                <a:ea typeface="Georgia"/>
                <a:cs typeface="Georgia"/>
                <a:sym typeface="Georgia"/>
              </a:rPr>
              <a:t> is the </a:t>
            </a:r>
            <a:r>
              <a:rPr b="1" lang="en-US" sz="1800">
                <a:solidFill>
                  <a:srgbClr val="292929"/>
                </a:solidFill>
                <a:latin typeface="Georgia"/>
                <a:ea typeface="Georgia"/>
                <a:cs typeface="Georgia"/>
                <a:sym typeface="Georgia"/>
              </a:rPr>
              <a:t>NLP</a:t>
            </a:r>
            <a:r>
              <a:rPr lang="en-US" sz="1800">
                <a:solidFill>
                  <a:srgbClr val="292929"/>
                </a:solidFill>
                <a:latin typeface="Georgia"/>
                <a:ea typeface="Georgia"/>
                <a:cs typeface="Georgia"/>
                <a:sym typeface="Georgia"/>
              </a:rPr>
              <a:t> technique that performs on the text to determine whether the author’s intentions towards a particular topic, product, etc. are </a:t>
            </a:r>
            <a:r>
              <a:rPr b="1" lang="en-US" sz="1800">
                <a:solidFill>
                  <a:srgbClr val="292929"/>
                </a:solidFill>
                <a:latin typeface="Georgia"/>
                <a:ea typeface="Georgia"/>
                <a:cs typeface="Georgia"/>
                <a:sym typeface="Georgia"/>
              </a:rPr>
              <a:t>positive, negative.</a:t>
            </a:r>
            <a:endParaRPr b="1" sz="1800">
              <a:solidFill>
                <a:srgbClr val="292929"/>
              </a:solidFill>
              <a:latin typeface="Georgia"/>
              <a:ea typeface="Georgia"/>
              <a:cs typeface="Georgia"/>
              <a:sym typeface="Georgia"/>
            </a:endParaRPr>
          </a:p>
          <a:p>
            <a:pPr indent="0" lvl="0" marL="0" rtl="0" algn="l">
              <a:spcBef>
                <a:spcPts val="1000"/>
              </a:spcBef>
              <a:spcAft>
                <a:spcPts val="0"/>
              </a:spcAft>
              <a:buNone/>
            </a:pPr>
            <a:r>
              <a:t/>
            </a:r>
            <a:endParaRPr b="1" sz="1800">
              <a:solidFill>
                <a:srgbClr val="292929"/>
              </a:solidFill>
              <a:latin typeface="Georgia"/>
              <a:ea typeface="Georgia"/>
              <a:cs typeface="Georgia"/>
              <a:sym typeface="Georgia"/>
            </a:endParaRPr>
          </a:p>
          <a:p>
            <a:pPr indent="0" lvl="0" marL="0" rtl="0" algn="l">
              <a:spcBef>
                <a:spcPts val="1000"/>
              </a:spcBef>
              <a:spcAft>
                <a:spcPts val="0"/>
              </a:spcAft>
              <a:buNone/>
            </a:pPr>
            <a:r>
              <a:rPr lang="en-US" sz="1800">
                <a:solidFill>
                  <a:srgbClr val="292929"/>
                </a:solidFill>
                <a:latin typeface="Georgia"/>
                <a:ea typeface="Georgia"/>
                <a:cs typeface="Georgia"/>
                <a:sym typeface="Georgia"/>
              </a:rPr>
              <a:t>Out of all the models </a:t>
            </a:r>
            <a:r>
              <a:rPr b="1" lang="en-US" sz="1800">
                <a:solidFill>
                  <a:srgbClr val="292929"/>
                </a:solidFill>
                <a:latin typeface="Georgia"/>
                <a:ea typeface="Georgia"/>
                <a:cs typeface="Georgia"/>
                <a:sym typeface="Georgia"/>
              </a:rPr>
              <a:t>SVM model</a:t>
            </a:r>
            <a:r>
              <a:rPr lang="en-US" sz="1800">
                <a:solidFill>
                  <a:srgbClr val="292929"/>
                </a:solidFill>
                <a:latin typeface="Georgia"/>
                <a:ea typeface="Georgia"/>
                <a:cs typeface="Georgia"/>
                <a:sym typeface="Georgia"/>
              </a:rPr>
              <a:t> gave the highest accuracy,so we finally chose that.</a:t>
            </a:r>
            <a:endParaRPr sz="1800">
              <a:solidFill>
                <a:srgbClr val="292929"/>
              </a:solidFill>
              <a:latin typeface="Georgia"/>
              <a:ea typeface="Georgia"/>
              <a:cs typeface="Georgia"/>
              <a:sym typeface="Georgia"/>
            </a:endParaRPr>
          </a:p>
          <a:p>
            <a:pPr indent="0" lvl="0" marL="0" rtl="0" algn="l">
              <a:spcBef>
                <a:spcPts val="1000"/>
              </a:spcBef>
              <a:spcAft>
                <a:spcPts val="0"/>
              </a:spcAft>
              <a:buNone/>
            </a:pPr>
            <a:r>
              <a:t/>
            </a:r>
            <a:endParaRPr sz="1800">
              <a:solidFill>
                <a:srgbClr val="292929"/>
              </a:solidFill>
              <a:latin typeface="Georgia"/>
              <a:ea typeface="Georgia"/>
              <a:cs typeface="Georgia"/>
              <a:sym typeface="Georgia"/>
            </a:endParaRPr>
          </a:p>
        </p:txBody>
      </p:sp>
      <p:pic>
        <p:nvPicPr>
          <p:cNvPr id="283" name="Google Shape;283;g12524c52db5_10_14"/>
          <p:cNvPicPr preferRelativeResize="0"/>
          <p:nvPr/>
        </p:nvPicPr>
        <p:blipFill rotWithShape="1">
          <a:blip r:embed="rId3">
            <a:alphaModFix/>
          </a:blip>
          <a:srcRect b="0" l="0" r="25838" t="0"/>
          <a:stretch/>
        </p:blipFill>
        <p:spPr>
          <a:xfrm>
            <a:off x="934388" y="4046350"/>
            <a:ext cx="9829175" cy="249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E1C3"/>
            </a:gs>
            <a:gs pos="16000">
              <a:srgbClr val="E6E1C3"/>
            </a:gs>
            <a:gs pos="75000">
              <a:srgbClr val="E3AFFB"/>
            </a:gs>
            <a:gs pos="100000">
              <a:srgbClr val="5B0505"/>
            </a:gs>
          </a:gsLst>
          <a:lin ang="3599321" scaled="0"/>
        </a:gradFill>
      </p:bgPr>
    </p:bg>
    <p:spTree>
      <p:nvGrpSpPr>
        <p:cNvPr id="288" name="Shape 288"/>
        <p:cNvGrpSpPr/>
        <p:nvPr/>
      </p:nvGrpSpPr>
      <p:grpSpPr>
        <a:xfrm>
          <a:off x="0" y="0"/>
          <a:ext cx="0" cy="0"/>
          <a:chOff x="0" y="0"/>
          <a:chExt cx="0" cy="0"/>
        </a:xfrm>
      </p:grpSpPr>
      <p:sp>
        <p:nvSpPr>
          <p:cNvPr id="289" name="Google Shape;289;g12524c52db5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CC"/>
                </a:solidFill>
              </a:rPr>
              <a:t>Outputs generated by our website</a:t>
            </a:r>
            <a:endParaRPr>
              <a:solidFill>
                <a:srgbClr val="FFFFCC"/>
              </a:solidFill>
            </a:endParaRPr>
          </a:p>
        </p:txBody>
      </p:sp>
      <p:sp>
        <p:nvSpPr>
          <p:cNvPr id="290" name="Google Shape;290;g12524c52db5_0_0"/>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91" name="Google Shape;291;g12524c52db5_0_0"/>
          <p:cNvPicPr preferRelativeResize="0"/>
          <p:nvPr/>
        </p:nvPicPr>
        <p:blipFill>
          <a:blip r:embed="rId3">
            <a:alphaModFix/>
          </a:blip>
          <a:stretch>
            <a:fillRect/>
          </a:stretch>
        </p:blipFill>
        <p:spPr>
          <a:xfrm>
            <a:off x="508550" y="2252100"/>
            <a:ext cx="9785575" cy="4257200"/>
          </a:xfrm>
          <a:prstGeom prst="rect">
            <a:avLst/>
          </a:prstGeom>
          <a:noFill/>
          <a:ln>
            <a:noFill/>
          </a:ln>
        </p:spPr>
      </p:pic>
      <p:sp>
        <p:nvSpPr>
          <p:cNvPr id="292" name="Google Shape;292;g12524c52db5_0_0"/>
          <p:cNvSpPr/>
          <p:nvPr/>
        </p:nvSpPr>
        <p:spPr>
          <a:xfrm>
            <a:off x="7947725" y="1159888"/>
            <a:ext cx="4140936" cy="2804220"/>
          </a:xfrm>
          <a:prstGeom prst="cloud">
            <a:avLst/>
          </a:prstGeom>
          <a:solidFill>
            <a:srgbClr val="FFF2C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2524c52db5_0_0"/>
          <p:cNvSpPr txBox="1"/>
          <p:nvPr/>
        </p:nvSpPr>
        <p:spPr>
          <a:xfrm>
            <a:off x="8558028" y="1645350"/>
            <a:ext cx="3109200" cy="183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050">
                <a:solidFill>
                  <a:srgbClr val="351C75"/>
                </a:solidFill>
                <a:latin typeface="Livvic"/>
                <a:ea typeface="Livvic"/>
                <a:cs typeface="Livvic"/>
                <a:sym typeface="Livvic"/>
              </a:rPr>
              <a:t>I am a regular customer on amazon, usually the products are genuine but this time very disappointed with the product quality.</a:t>
            </a:r>
            <a:endParaRPr b="1" sz="1050">
              <a:solidFill>
                <a:srgbClr val="351C75"/>
              </a:solidFill>
              <a:latin typeface="Livvic"/>
              <a:ea typeface="Livvic"/>
              <a:cs typeface="Livvic"/>
              <a:sym typeface="Livvic"/>
            </a:endParaRPr>
          </a:p>
          <a:p>
            <a:pPr indent="0" lvl="0" marL="0" rtl="0" algn="l">
              <a:lnSpc>
                <a:spcPct val="115000"/>
              </a:lnSpc>
              <a:spcBef>
                <a:spcPts val="0"/>
              </a:spcBef>
              <a:spcAft>
                <a:spcPts val="0"/>
              </a:spcAft>
              <a:buClr>
                <a:schemeClr val="dk1"/>
              </a:buClr>
              <a:buSzPts val="1100"/>
              <a:buFont typeface="Arial"/>
              <a:buNone/>
            </a:pPr>
            <a:r>
              <a:rPr b="1" lang="en-US" sz="1050">
                <a:solidFill>
                  <a:srgbClr val="351C75"/>
                </a:solidFill>
                <a:latin typeface="Livvic"/>
                <a:ea typeface="Livvic"/>
                <a:cs typeface="Livvic"/>
                <a:sym typeface="Livvic"/>
              </a:rPr>
              <a:t>Image 1- Stiching is worn out on inside and Image 2 - one side of wallet looks like wet and damaged with leather torn.</a:t>
            </a:r>
            <a:endParaRPr b="1" sz="1050">
              <a:solidFill>
                <a:srgbClr val="351C75"/>
              </a:solidFill>
              <a:latin typeface="Livvic"/>
              <a:ea typeface="Livvic"/>
              <a:cs typeface="Livvic"/>
              <a:sym typeface="Livvic"/>
            </a:endParaRPr>
          </a:p>
          <a:p>
            <a:pPr indent="0" lvl="0" marL="0" rtl="0" algn="l">
              <a:lnSpc>
                <a:spcPct val="115000"/>
              </a:lnSpc>
              <a:spcBef>
                <a:spcPts val="0"/>
              </a:spcBef>
              <a:spcAft>
                <a:spcPts val="0"/>
              </a:spcAft>
              <a:buClr>
                <a:schemeClr val="dk1"/>
              </a:buClr>
              <a:buSzPts val="1100"/>
              <a:buFont typeface="Arial"/>
              <a:buNone/>
            </a:pPr>
            <a:r>
              <a:rPr b="1" lang="en-US" sz="1050">
                <a:solidFill>
                  <a:srgbClr val="351C75"/>
                </a:solidFill>
                <a:latin typeface="Livvic"/>
                <a:ea typeface="Livvic"/>
                <a:cs typeface="Livvic"/>
                <a:sym typeface="Livvic"/>
              </a:rPr>
              <a:t>Not sure if the product got damaged in transportation or it was damaged initially.</a:t>
            </a:r>
            <a:endParaRPr b="1" sz="1050">
              <a:solidFill>
                <a:srgbClr val="351C75"/>
              </a:solidFill>
              <a:latin typeface="Livvic"/>
              <a:ea typeface="Livvic"/>
              <a:cs typeface="Livvic"/>
              <a:sym typeface="Livvic"/>
            </a:endParaRPr>
          </a:p>
          <a:p>
            <a:pPr indent="0" lvl="0" marL="0" rtl="0" algn="l">
              <a:lnSpc>
                <a:spcPct val="115000"/>
              </a:lnSpc>
              <a:spcBef>
                <a:spcPts val="0"/>
              </a:spcBef>
              <a:spcAft>
                <a:spcPts val="0"/>
              </a:spcAft>
              <a:buClr>
                <a:schemeClr val="dk1"/>
              </a:buClr>
              <a:buSzPts val="1100"/>
              <a:buFont typeface="Arial"/>
              <a:buNone/>
            </a:pPr>
            <a:r>
              <a:rPr b="1" lang="en-US" sz="1050">
                <a:solidFill>
                  <a:srgbClr val="351C75"/>
                </a:solidFill>
                <a:latin typeface="Livvic"/>
                <a:ea typeface="Livvic"/>
                <a:cs typeface="Livvic"/>
                <a:sym typeface="Livvic"/>
              </a:rPr>
              <a:t>DEFINITELY</a:t>
            </a:r>
            <a:r>
              <a:rPr b="1" lang="en-US" sz="1050">
                <a:solidFill>
                  <a:srgbClr val="351C75"/>
                </a:solidFill>
                <a:latin typeface="Livvic"/>
                <a:ea typeface="Livvic"/>
                <a:cs typeface="Livvic"/>
                <a:sym typeface="Livvic"/>
              </a:rPr>
              <a:t> NOT HAPPY!</a:t>
            </a:r>
            <a:endParaRPr b="1">
              <a:solidFill>
                <a:srgbClr val="351C75"/>
              </a:solidFill>
              <a:latin typeface="Livvic"/>
              <a:ea typeface="Livvic"/>
              <a:cs typeface="Livvic"/>
              <a:sym typeface="Livvic"/>
            </a:endParaRPr>
          </a:p>
        </p:txBody>
      </p:sp>
      <p:cxnSp>
        <p:nvCxnSpPr>
          <p:cNvPr id="294" name="Google Shape;294;g12524c52db5_0_0"/>
          <p:cNvCxnSpPr>
            <a:endCxn id="292" idx="2"/>
          </p:cNvCxnSpPr>
          <p:nvPr/>
        </p:nvCxnSpPr>
        <p:spPr>
          <a:xfrm flipH="1" rot="10800000">
            <a:off x="3632470" y="2561998"/>
            <a:ext cx="4328100" cy="1709700"/>
          </a:xfrm>
          <a:prstGeom prst="curvedConnector3">
            <a:avLst>
              <a:gd fmla="val 59419"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8000">
              <a:srgbClr val="F78121"/>
            </a:gs>
            <a:gs pos="34000">
              <a:srgbClr val="FEBED2"/>
            </a:gs>
            <a:gs pos="100000">
              <a:srgbClr val="8C0000"/>
            </a:gs>
          </a:gsLst>
          <a:lin ang="2519868" scaled="0"/>
        </a:gradFill>
      </p:bgPr>
    </p:bg>
    <p:spTree>
      <p:nvGrpSpPr>
        <p:cNvPr id="299" name="Shape 299"/>
        <p:cNvGrpSpPr/>
        <p:nvPr/>
      </p:nvGrpSpPr>
      <p:grpSpPr>
        <a:xfrm>
          <a:off x="0" y="0"/>
          <a:ext cx="0" cy="0"/>
          <a:chOff x="0" y="0"/>
          <a:chExt cx="0" cy="0"/>
        </a:xfrm>
      </p:grpSpPr>
      <p:sp>
        <p:nvSpPr>
          <p:cNvPr id="300" name="Google Shape;300;g12524c52db5_7_43"/>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CC"/>
                </a:solidFill>
              </a:rPr>
              <a:t>Outputs generated by our website</a:t>
            </a:r>
            <a:endParaRPr>
              <a:solidFill>
                <a:srgbClr val="FFFFCC"/>
              </a:solidFill>
            </a:endParaRPr>
          </a:p>
        </p:txBody>
      </p:sp>
      <p:sp>
        <p:nvSpPr>
          <p:cNvPr id="301" name="Google Shape;301;g12524c52db5_7_43"/>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2" name="Google Shape;302;g12524c52db5_7_43"/>
          <p:cNvPicPr preferRelativeResize="0"/>
          <p:nvPr/>
        </p:nvPicPr>
        <p:blipFill>
          <a:blip r:embed="rId3">
            <a:alphaModFix/>
          </a:blip>
          <a:stretch>
            <a:fillRect/>
          </a:stretch>
        </p:blipFill>
        <p:spPr>
          <a:xfrm>
            <a:off x="556975" y="2162125"/>
            <a:ext cx="9613800" cy="4367632"/>
          </a:xfrm>
          <a:prstGeom prst="rect">
            <a:avLst/>
          </a:prstGeom>
          <a:noFill/>
          <a:ln>
            <a:noFill/>
          </a:ln>
        </p:spPr>
      </p:pic>
      <p:sp>
        <p:nvSpPr>
          <p:cNvPr id="303" name="Google Shape;303;g12524c52db5_7_43"/>
          <p:cNvSpPr/>
          <p:nvPr/>
        </p:nvSpPr>
        <p:spPr>
          <a:xfrm>
            <a:off x="7991325" y="753213"/>
            <a:ext cx="4140936" cy="2804220"/>
          </a:xfrm>
          <a:prstGeom prst="cloud">
            <a:avLst/>
          </a:prstGeom>
          <a:solidFill>
            <a:srgbClr val="FCE5CD"/>
          </a:solid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t>This dress is made of Polyester material. The fabric is very soft and the print on the dress is very pretty. Loved the dress. It is beautifully designed and stitched. Loved the fitting of the dress. It is the same as shown in the picture. I would definitely recommend this purchase</a:t>
            </a:r>
            <a:r>
              <a:rPr b="1" lang="en-US"/>
              <a: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2524c52db5_0_7"/>
          <p:cNvSpPr txBox="1"/>
          <p:nvPr>
            <p:ph type="title"/>
          </p:nvPr>
        </p:nvSpPr>
        <p:spPr>
          <a:xfrm>
            <a:off x="431871" y="80207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CC"/>
                </a:solidFill>
              </a:rPr>
              <a:t>So let’s see a live </a:t>
            </a:r>
            <a:r>
              <a:rPr lang="en-US">
                <a:solidFill>
                  <a:srgbClr val="FFFFCC"/>
                </a:solidFill>
              </a:rPr>
              <a:t>demonstration</a:t>
            </a:r>
            <a:r>
              <a:rPr lang="en-US">
                <a:solidFill>
                  <a:srgbClr val="FFFFCC"/>
                </a:solidFill>
              </a:rPr>
              <a:t> now !!</a:t>
            </a:r>
            <a:endParaRPr>
              <a:solidFill>
                <a:srgbClr val="FFFF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2524c52db5_1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FFCC"/>
                </a:solidFill>
              </a:rPr>
              <a:t>Conclusion</a:t>
            </a:r>
            <a:endParaRPr>
              <a:solidFill>
                <a:srgbClr val="FFFFCC"/>
              </a:solidFill>
            </a:endParaRPr>
          </a:p>
        </p:txBody>
      </p:sp>
      <p:sp>
        <p:nvSpPr>
          <p:cNvPr id="316" name="Google Shape;316;g12524c52db5_10_0"/>
          <p:cNvSpPr txBox="1"/>
          <p:nvPr>
            <p:ph idx="1" type="body"/>
          </p:nvPr>
        </p:nvSpPr>
        <p:spPr>
          <a:xfrm>
            <a:off x="242900" y="2336875"/>
            <a:ext cx="11730000" cy="4364100"/>
          </a:xfrm>
          <a:prstGeom prst="rect">
            <a:avLst/>
          </a:prstGeom>
        </p:spPr>
        <p:txBody>
          <a:bodyPr anchorCtr="0" anchor="t" bIns="45700" lIns="91425" spcFirstLastPara="1" rIns="91425" wrap="square" tIns="45700">
            <a:noAutofit/>
          </a:bodyPr>
          <a:lstStyle/>
          <a:p>
            <a:pPr indent="0" lvl="0" marL="0" marR="223649" rtl="0" algn="just">
              <a:lnSpc>
                <a:spcPct val="115000"/>
              </a:lnSpc>
              <a:spcBef>
                <a:spcPts val="0"/>
              </a:spcBef>
              <a:spcAft>
                <a:spcPts val="0"/>
              </a:spcAft>
              <a:buClr>
                <a:schemeClr val="dk1"/>
              </a:buClr>
              <a:buSzPts val="1100"/>
              <a:buFont typeface="Arial"/>
              <a:buNone/>
            </a:pPr>
            <a:r>
              <a:rPr lang="en-US" sz="1800">
                <a:solidFill>
                  <a:schemeClr val="dk1"/>
                </a:solidFill>
                <a:latin typeface="Verdana"/>
                <a:ea typeface="Verdana"/>
                <a:cs typeface="Verdana"/>
                <a:sym typeface="Verdana"/>
              </a:rPr>
              <a:t>This Study Report finally concludes that, how Sentiment analysis would work for product review analysis on online websites.We made a generalised project for all types of products analysis.</a:t>
            </a:r>
            <a:endParaRPr sz="1800">
              <a:solidFill>
                <a:schemeClr val="dk1"/>
              </a:solidFill>
              <a:latin typeface="Verdana"/>
              <a:ea typeface="Verdana"/>
              <a:cs typeface="Verdana"/>
              <a:sym typeface="Verdana"/>
            </a:endParaRPr>
          </a:p>
          <a:p>
            <a:pPr indent="0" lvl="0" marL="0" marR="223649" rtl="0" algn="just">
              <a:lnSpc>
                <a:spcPct val="115000"/>
              </a:lnSpc>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marR="223649" rtl="0" algn="just">
              <a:lnSpc>
                <a:spcPct val="115000"/>
              </a:lnSpc>
              <a:spcBef>
                <a:spcPts val="0"/>
              </a:spcBef>
              <a:spcAft>
                <a:spcPts val="0"/>
              </a:spcAft>
              <a:buClr>
                <a:schemeClr val="dk1"/>
              </a:buClr>
              <a:buSzPts val="1100"/>
              <a:buFont typeface="Arial"/>
              <a:buNone/>
            </a:pPr>
            <a:r>
              <a:rPr lang="en-US" sz="1800">
                <a:solidFill>
                  <a:schemeClr val="dk1"/>
                </a:solidFill>
                <a:latin typeface="Verdana"/>
                <a:ea typeface="Verdana"/>
                <a:cs typeface="Verdana"/>
                <a:sym typeface="Verdana"/>
              </a:rPr>
              <a:t>An evolutionary shift from offline markets to digital markets has increased the dependency of customers on online reviews to a great extent. Online reviews have become a platform for building trust and influencing consumer buying patterns. With such dependency there is a need to handle such a large volume of reviews and present credible reviews before the consumer. Our research is aiming to achieve this by conducting sentiment analysis of reviews and classifying the reviews into positive and negative sentiment. </a:t>
            </a:r>
            <a:endParaRPr sz="29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2524c52db5_10_21"/>
          <p:cNvSpPr txBox="1"/>
          <p:nvPr>
            <p:ph type="title"/>
          </p:nvPr>
        </p:nvSpPr>
        <p:spPr>
          <a:xfrm>
            <a:off x="3226171" y="798053"/>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Thanks ;)</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E1C3"/>
            </a:gs>
            <a:gs pos="16000">
              <a:srgbClr val="E6E1C3"/>
            </a:gs>
            <a:gs pos="75000">
              <a:srgbClr val="E3AFFB"/>
            </a:gs>
            <a:gs pos="100000">
              <a:srgbClr val="5B0505"/>
            </a:gs>
          </a:gsLst>
          <a:lin ang="3600000" scaled="0"/>
        </a:gradFill>
      </p:bgPr>
    </p:bg>
    <p:spTree>
      <p:nvGrpSpPr>
        <p:cNvPr id="213" name="Shape 213"/>
        <p:cNvGrpSpPr/>
        <p:nvPr/>
      </p:nvGrpSpPr>
      <p:grpSpPr>
        <a:xfrm>
          <a:off x="0" y="0"/>
          <a:ext cx="0" cy="0"/>
          <a:chOff x="0" y="0"/>
          <a:chExt cx="0" cy="0"/>
        </a:xfrm>
      </p:grpSpPr>
      <p:sp>
        <p:nvSpPr>
          <p:cNvPr id="214" name="Google Shape;214;p2"/>
          <p:cNvSpPr txBox="1"/>
          <p:nvPr>
            <p:ph type="title"/>
          </p:nvPr>
        </p:nvSpPr>
        <p:spPr>
          <a:xfrm>
            <a:off x="694621" y="738928"/>
            <a:ext cx="9613800" cy="1080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br>
              <a:rPr b="0" lang="en-US"/>
            </a:br>
            <a:r>
              <a:rPr b="1" lang="en-US" sz="4000">
                <a:solidFill>
                  <a:srgbClr val="FFFFCC"/>
                </a:solidFill>
                <a:latin typeface="Arial"/>
                <a:ea typeface="Arial"/>
                <a:cs typeface="Arial"/>
                <a:sym typeface="Arial"/>
              </a:rPr>
              <a:t>INTRODUCTION</a:t>
            </a:r>
            <a:br>
              <a:rPr lang="en-US">
                <a:latin typeface="Arial"/>
                <a:ea typeface="Arial"/>
                <a:cs typeface="Arial"/>
                <a:sym typeface="Arial"/>
              </a:rPr>
            </a:br>
            <a:endParaRPr>
              <a:latin typeface="Arial"/>
              <a:ea typeface="Arial"/>
              <a:cs typeface="Arial"/>
              <a:sym typeface="Arial"/>
            </a:endParaRPr>
          </a:p>
        </p:txBody>
      </p:sp>
      <p:sp>
        <p:nvSpPr>
          <p:cNvPr id="215" name="Google Shape;215;p2"/>
          <p:cNvSpPr txBox="1"/>
          <p:nvPr>
            <p:ph idx="1" type="body"/>
          </p:nvPr>
        </p:nvSpPr>
        <p:spPr>
          <a:xfrm>
            <a:off x="208625" y="2411223"/>
            <a:ext cx="11705700" cy="4243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The advent of electronic commerce with growth in internet and network technologies has led customers to move to online retail platforms such as Amazon, Walmart, Nykaa etc. People often rely on customer reviews of products before they buy online.These reviews are often rich in information</a:t>
            </a:r>
            <a:r>
              <a:rPr lang="en-US">
                <a:solidFill>
                  <a:srgbClr val="255739"/>
                </a:solidFill>
                <a:latin typeface="Gill Sans"/>
                <a:ea typeface="Gill Sans"/>
                <a:cs typeface="Gill Sans"/>
                <a:sym typeface="Gill Sans"/>
              </a:rPr>
              <a:t> </a:t>
            </a:r>
            <a:r>
              <a:rPr b="0" i="0" lang="en-US" u="none" strike="noStrike">
                <a:solidFill>
                  <a:srgbClr val="255739"/>
                </a:solidFill>
                <a:latin typeface="Gill Sans"/>
                <a:ea typeface="Gill Sans"/>
                <a:cs typeface="Gill Sans"/>
                <a:sym typeface="Gill Sans"/>
              </a:rPr>
              <a:t>describing</a:t>
            </a:r>
            <a:r>
              <a:rPr lang="en-US">
                <a:solidFill>
                  <a:srgbClr val="255739"/>
                </a:solidFill>
                <a:latin typeface="Gill Sans"/>
                <a:ea typeface="Gill Sans"/>
                <a:cs typeface="Gill Sans"/>
                <a:sym typeface="Gill Sans"/>
              </a:rPr>
              <a:t> </a:t>
            </a:r>
            <a:r>
              <a:rPr b="0" i="0" lang="en-US" u="none" strike="noStrike">
                <a:solidFill>
                  <a:srgbClr val="255739"/>
                </a:solidFill>
                <a:latin typeface="Gill Sans"/>
                <a:ea typeface="Gill Sans"/>
                <a:cs typeface="Gill Sans"/>
                <a:sym typeface="Gill Sans"/>
              </a:rPr>
              <a:t>the product. </a:t>
            </a:r>
            <a:endParaRPr b="0" i="0" u="none" strike="noStrike">
              <a:solidFill>
                <a:srgbClr val="255739"/>
              </a:solidFill>
              <a:latin typeface="Gill Sans"/>
              <a:ea typeface="Gill Sans"/>
              <a:cs typeface="Gill Sans"/>
              <a:sym typeface="Gill Sans"/>
            </a:endParaRPr>
          </a:p>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Customers often choose to compare between </a:t>
            </a:r>
            <a:endParaRPr b="0" i="0" u="none" strike="noStrike">
              <a:solidFill>
                <a:srgbClr val="255739"/>
              </a:solidFill>
              <a:latin typeface="Gill Sans"/>
              <a:ea typeface="Gill Sans"/>
              <a:cs typeface="Gill Sans"/>
              <a:sym typeface="Gill Sans"/>
            </a:endParaRPr>
          </a:p>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various products and brands based on whether an </a:t>
            </a:r>
            <a:endParaRPr b="0" i="0" u="none" strike="noStrike">
              <a:solidFill>
                <a:srgbClr val="255739"/>
              </a:solidFill>
              <a:latin typeface="Gill Sans"/>
              <a:ea typeface="Gill Sans"/>
              <a:cs typeface="Gill Sans"/>
              <a:sym typeface="Gill Sans"/>
            </a:endParaRPr>
          </a:p>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item has a positive or negative review.</a:t>
            </a:r>
            <a:r>
              <a:rPr lang="en-US"/>
              <a:t> </a:t>
            </a:r>
            <a:endParaRPr/>
          </a:p>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More often, these reviews act as a feedback </a:t>
            </a:r>
            <a:endParaRPr b="0" i="0" u="none" strike="noStrike">
              <a:solidFill>
                <a:srgbClr val="255739"/>
              </a:solidFill>
              <a:latin typeface="Gill Sans"/>
              <a:ea typeface="Gill Sans"/>
              <a:cs typeface="Gill Sans"/>
              <a:sym typeface="Gill Sans"/>
            </a:endParaRPr>
          </a:p>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mechanism for the seller. Through this medium,</a:t>
            </a:r>
            <a:endParaRPr>
              <a:solidFill>
                <a:srgbClr val="255739"/>
              </a:solidFill>
              <a:latin typeface="Gill Sans"/>
              <a:ea typeface="Gill Sans"/>
              <a:cs typeface="Gill Sans"/>
              <a:sym typeface="Gill Sans"/>
            </a:endParaRPr>
          </a:p>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 sellers strategize their future sales and product</a:t>
            </a:r>
            <a:endParaRPr b="0">
              <a:solidFill>
                <a:srgbClr val="255739"/>
              </a:solidFill>
              <a:latin typeface="Gill Sans"/>
              <a:ea typeface="Gill Sans"/>
              <a:cs typeface="Gill Sans"/>
              <a:sym typeface="Gill Sans"/>
            </a:endParaRPr>
          </a:p>
          <a:p>
            <a:pPr indent="0" lvl="0" marL="0" rtl="0" algn="just">
              <a:lnSpc>
                <a:spcPct val="90000"/>
              </a:lnSpc>
              <a:spcBef>
                <a:spcPts val="0"/>
              </a:spcBef>
              <a:spcAft>
                <a:spcPts val="0"/>
              </a:spcAft>
              <a:buClr>
                <a:srgbClr val="255739"/>
              </a:buClr>
              <a:buSzPts val="2800"/>
              <a:buNone/>
            </a:pPr>
            <a:r>
              <a:rPr b="0" i="0" lang="en-US" u="none" strike="noStrike">
                <a:solidFill>
                  <a:srgbClr val="255739"/>
                </a:solidFill>
                <a:latin typeface="Gill Sans"/>
                <a:ea typeface="Gill Sans"/>
                <a:cs typeface="Gill Sans"/>
                <a:sym typeface="Gill Sans"/>
              </a:rPr>
              <a:t>improvement.</a:t>
            </a:r>
            <a:endParaRPr b="0">
              <a:solidFill>
                <a:srgbClr val="255739"/>
              </a:solidFill>
              <a:latin typeface="Gill Sans"/>
              <a:ea typeface="Gill Sans"/>
              <a:cs typeface="Gill Sans"/>
              <a:sym typeface="Gill Sans"/>
            </a:endParaRPr>
          </a:p>
          <a:p>
            <a:pPr indent="-240030" lvl="0" marL="228600" rtl="0" algn="l">
              <a:lnSpc>
                <a:spcPct val="90000"/>
              </a:lnSpc>
              <a:spcBef>
                <a:spcPts val="1000"/>
              </a:spcBef>
              <a:spcAft>
                <a:spcPts val="0"/>
              </a:spcAft>
              <a:buClr>
                <a:schemeClr val="lt1"/>
              </a:buClr>
              <a:buSzPts val="2400"/>
              <a:buChar char="•"/>
            </a:pPr>
            <a:br>
              <a:rPr lang="en-US"/>
            </a:br>
            <a:endParaRPr/>
          </a:p>
        </p:txBody>
      </p:sp>
      <p:pic>
        <p:nvPicPr>
          <p:cNvPr id="216" name="Google Shape;216;p2"/>
          <p:cNvPicPr preferRelativeResize="0"/>
          <p:nvPr/>
        </p:nvPicPr>
        <p:blipFill>
          <a:blip r:embed="rId3">
            <a:alphaModFix/>
          </a:blip>
          <a:stretch>
            <a:fillRect/>
          </a:stretch>
        </p:blipFill>
        <p:spPr>
          <a:xfrm>
            <a:off x="6712700" y="3628825"/>
            <a:ext cx="4883650" cy="272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27000">
              <a:schemeClr val="lt1"/>
            </a:gs>
            <a:gs pos="50000">
              <a:srgbClr val="FEBED2"/>
            </a:gs>
            <a:gs pos="100000">
              <a:srgbClr val="8C0000"/>
            </a:gs>
          </a:gsLst>
          <a:lin ang="3000122" scaled="0"/>
        </a:gradFill>
      </p:bgPr>
    </p:bg>
    <p:spTree>
      <p:nvGrpSpPr>
        <p:cNvPr id="220" name="Shape 220"/>
        <p:cNvGrpSpPr/>
        <p:nvPr/>
      </p:nvGrpSpPr>
      <p:grpSpPr>
        <a:xfrm>
          <a:off x="0" y="0"/>
          <a:ext cx="0" cy="0"/>
          <a:chOff x="0" y="0"/>
          <a:chExt cx="0" cy="0"/>
        </a:xfrm>
      </p:grpSpPr>
      <p:sp>
        <p:nvSpPr>
          <p:cNvPr id="221" name="Google Shape;221;p3"/>
          <p:cNvSpPr txBox="1"/>
          <p:nvPr>
            <p:ph idx="1" type="body"/>
          </p:nvPr>
        </p:nvSpPr>
        <p:spPr>
          <a:xfrm>
            <a:off x="649801" y="2426100"/>
            <a:ext cx="10892400" cy="4717500"/>
          </a:xfrm>
          <a:prstGeom prst="rect">
            <a:avLst/>
          </a:prstGeom>
          <a:noFill/>
          <a:ln>
            <a:noFill/>
          </a:ln>
        </p:spPr>
        <p:txBody>
          <a:bodyPr anchorCtr="0" anchor="t" bIns="45700" lIns="91425" spcFirstLastPara="1" rIns="91425" wrap="square" tIns="45700">
            <a:normAutofit/>
          </a:bodyPr>
          <a:lstStyle/>
          <a:p>
            <a:pPr indent="0" lvl="0" marL="0" marR="114300" rtl="0" algn="just">
              <a:lnSpc>
                <a:spcPct val="115000"/>
              </a:lnSpc>
              <a:spcBef>
                <a:spcPts val="0"/>
              </a:spcBef>
              <a:spcAft>
                <a:spcPts val="0"/>
              </a:spcAft>
              <a:buClr>
                <a:schemeClr val="dk1"/>
              </a:buClr>
              <a:buSzPts val="1100"/>
              <a:buNone/>
            </a:pPr>
            <a:r>
              <a:rPr lang="en-US" sz="2000">
                <a:solidFill>
                  <a:srgbClr val="000C2D"/>
                </a:solidFill>
                <a:latin typeface="Arial"/>
                <a:ea typeface="Arial"/>
                <a:cs typeface="Arial"/>
                <a:sym typeface="Arial"/>
              </a:rPr>
              <a:t>Machine Learning models take numerical values as input. The reviews are made of sentences, so in order to extract patterns from the data; we need to find a way to represent it in a way that a machine learning algorithm can understand, i.e. as a list of numbers.</a:t>
            </a:r>
            <a:endParaRPr sz="2000">
              <a:solidFill>
                <a:srgbClr val="000C2D"/>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lang="en-US" sz="2000">
                <a:solidFill>
                  <a:schemeClr val="dk1"/>
                </a:solidFill>
                <a:latin typeface="Arial"/>
                <a:ea typeface="Arial"/>
                <a:cs typeface="Arial"/>
                <a:sym typeface="Arial"/>
              </a:rPr>
              <a:t>Sentiment analysis or opinion mining is one of the major tasks of NLP (Natural Language Processing) that has gained much attention in recent years. The sentiment is a feeling, expression, thought, or judgment, and using sentiment analysis one can study the target audience’s sentiments towards an entity. It’s a form of text analysis that senses polarity (e.g. a positive or negative opinion) within the whole text, sentence, paragraph or phrase.</a:t>
            </a:r>
            <a:endParaRPr sz="2000">
              <a:solidFill>
                <a:schemeClr val="dk1"/>
              </a:solidFill>
              <a:latin typeface="Lato"/>
              <a:ea typeface="Lato"/>
              <a:cs typeface="Lato"/>
              <a:sym typeface="Lato"/>
            </a:endParaRPr>
          </a:p>
          <a:p>
            <a:pPr indent="0" lvl="0" marL="0" marR="114300" rtl="0" algn="just">
              <a:lnSpc>
                <a:spcPct val="115000"/>
              </a:lnSpc>
              <a:spcBef>
                <a:spcPts val="0"/>
              </a:spcBef>
              <a:spcAft>
                <a:spcPts val="0"/>
              </a:spcAft>
              <a:buClr>
                <a:schemeClr val="dk1"/>
              </a:buClr>
              <a:buSzPts val="1100"/>
              <a:buFont typeface="Arial"/>
              <a:buNone/>
            </a:pPr>
            <a:r>
              <a:t/>
            </a:r>
            <a:endParaRPr>
              <a:solidFill>
                <a:srgbClr val="000C2D"/>
              </a:solidFill>
              <a:latin typeface="Arial"/>
              <a:ea typeface="Arial"/>
              <a:cs typeface="Arial"/>
              <a:sym typeface="Arial"/>
            </a:endParaRPr>
          </a:p>
        </p:txBody>
      </p:sp>
      <p:sp>
        <p:nvSpPr>
          <p:cNvPr id="222" name="Google Shape;222;p3"/>
          <p:cNvSpPr txBox="1"/>
          <p:nvPr/>
        </p:nvSpPr>
        <p:spPr>
          <a:xfrm>
            <a:off x="1205950" y="900850"/>
            <a:ext cx="7090500" cy="702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359">
                <a:solidFill>
                  <a:srgbClr val="FFFFCC"/>
                </a:solidFill>
              </a:rPr>
              <a:t>What is Sentimental Analysis?</a:t>
            </a:r>
            <a:endParaRPr sz="2200">
              <a:solidFill>
                <a:srgbClr val="FFFF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E1C3"/>
            </a:gs>
            <a:gs pos="16000">
              <a:srgbClr val="E6E1C3"/>
            </a:gs>
            <a:gs pos="75000">
              <a:srgbClr val="E3AFFB"/>
            </a:gs>
            <a:gs pos="100000">
              <a:srgbClr val="5B0505"/>
            </a:gs>
          </a:gsLst>
          <a:lin ang="3599321" scaled="0"/>
        </a:gradFill>
      </p:bgPr>
    </p:bg>
    <p:spTree>
      <p:nvGrpSpPr>
        <p:cNvPr id="227" name="Shape 227"/>
        <p:cNvGrpSpPr/>
        <p:nvPr/>
      </p:nvGrpSpPr>
      <p:grpSpPr>
        <a:xfrm>
          <a:off x="0" y="0"/>
          <a:ext cx="0" cy="0"/>
          <a:chOff x="0" y="0"/>
          <a:chExt cx="0" cy="0"/>
        </a:xfrm>
      </p:grpSpPr>
      <p:sp>
        <p:nvSpPr>
          <p:cNvPr id="228" name="Google Shape;228;g12524c52db5_7_3"/>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FFFFCC"/>
                </a:solidFill>
              </a:rPr>
              <a:t>Sentimental Analysis</a:t>
            </a:r>
            <a:endParaRPr b="1">
              <a:solidFill>
                <a:srgbClr val="FFFFCC"/>
              </a:solidFill>
            </a:endParaRPr>
          </a:p>
        </p:txBody>
      </p:sp>
      <p:sp>
        <p:nvSpPr>
          <p:cNvPr id="229" name="Google Shape;229;g12524c52db5_7_3"/>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0" name="Google Shape;230;g12524c52db5_7_3"/>
          <p:cNvPicPr preferRelativeResize="0"/>
          <p:nvPr/>
        </p:nvPicPr>
        <p:blipFill>
          <a:blip r:embed="rId3">
            <a:alphaModFix/>
          </a:blip>
          <a:stretch>
            <a:fillRect/>
          </a:stretch>
        </p:blipFill>
        <p:spPr>
          <a:xfrm>
            <a:off x="610250" y="2336875"/>
            <a:ext cx="9683875" cy="389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8000">
              <a:srgbClr val="F78121"/>
            </a:gs>
            <a:gs pos="34000">
              <a:srgbClr val="FEBED2"/>
            </a:gs>
            <a:gs pos="100000">
              <a:srgbClr val="8C0000"/>
            </a:gs>
          </a:gsLst>
          <a:lin ang="2519868" scaled="0"/>
        </a:gradFill>
      </p:bgPr>
    </p:bg>
    <p:spTree>
      <p:nvGrpSpPr>
        <p:cNvPr id="234" name="Shape 234"/>
        <p:cNvGrpSpPr/>
        <p:nvPr/>
      </p:nvGrpSpPr>
      <p:grpSpPr>
        <a:xfrm>
          <a:off x="0" y="0"/>
          <a:ext cx="0" cy="0"/>
          <a:chOff x="0" y="0"/>
          <a:chExt cx="0" cy="0"/>
        </a:xfrm>
      </p:grpSpPr>
      <p:sp>
        <p:nvSpPr>
          <p:cNvPr id="235" name="Google Shape;235;p4"/>
          <p:cNvSpPr txBox="1"/>
          <p:nvPr>
            <p:ph type="title"/>
          </p:nvPr>
        </p:nvSpPr>
        <p:spPr>
          <a:xfrm>
            <a:off x="680321" y="753228"/>
            <a:ext cx="9244800" cy="1132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lang="en-US">
                <a:solidFill>
                  <a:srgbClr val="FFFFCC"/>
                </a:solidFill>
                <a:latin typeface="Open Sans"/>
                <a:ea typeface="Open Sans"/>
                <a:cs typeface="Open Sans"/>
                <a:sym typeface="Open Sans"/>
              </a:rPr>
              <a:t>Why should people and companies use our website?</a:t>
            </a:r>
            <a:endParaRPr b="1">
              <a:solidFill>
                <a:srgbClr val="FFFFCC"/>
              </a:solidFill>
              <a:latin typeface="Open Sans"/>
              <a:ea typeface="Open Sans"/>
              <a:cs typeface="Open Sans"/>
              <a:sym typeface="Open Sans"/>
            </a:endParaRPr>
          </a:p>
        </p:txBody>
      </p:sp>
      <p:sp>
        <p:nvSpPr>
          <p:cNvPr id="236" name="Google Shape;236;p4"/>
          <p:cNvSpPr txBox="1"/>
          <p:nvPr>
            <p:ph idx="1" type="body"/>
          </p:nvPr>
        </p:nvSpPr>
        <p:spPr>
          <a:xfrm>
            <a:off x="314325" y="2336875"/>
            <a:ext cx="11687100" cy="4292400"/>
          </a:xfrm>
          <a:prstGeom prst="rect">
            <a:avLst/>
          </a:prstGeom>
          <a:noFill/>
          <a:ln>
            <a:noFill/>
          </a:ln>
        </p:spPr>
        <p:txBody>
          <a:bodyPr anchorCtr="0" anchor="t" bIns="45700" lIns="91425" spcFirstLastPara="1" rIns="91425" wrap="square" tIns="45700">
            <a:normAutofit fontScale="85000"/>
          </a:bodyPr>
          <a:lstStyle/>
          <a:p>
            <a:pPr indent="-243840" lvl="0" marL="228600" rtl="0" algn="just">
              <a:lnSpc>
                <a:spcPct val="115000"/>
              </a:lnSpc>
              <a:spcBef>
                <a:spcPts val="0"/>
              </a:spcBef>
              <a:spcAft>
                <a:spcPts val="0"/>
              </a:spcAft>
              <a:buClr>
                <a:srgbClr val="0C0C0C"/>
              </a:buClr>
              <a:buSzPct val="87666"/>
              <a:buChar char="•"/>
            </a:pPr>
            <a:r>
              <a:rPr lang="en-US" sz="2737">
                <a:solidFill>
                  <a:srgbClr val="0C0C0C"/>
                </a:solidFill>
                <a:latin typeface="Arial"/>
                <a:ea typeface="Arial"/>
                <a:cs typeface="Arial"/>
                <a:sym typeface="Arial"/>
              </a:rPr>
              <a:t>In today’s retail marketing world, there are so many new products emerging every day. Therefore, customers need to rely largely on product reviews to make up their minds for better decision making on purchase. However, searching and comparing text reviews can be frustrating for users. Hence we need a better numerical ratings system based on the reviews which will make customers purchase decisions with ease.</a:t>
            </a:r>
            <a:endParaRPr sz="2737">
              <a:solidFill>
                <a:srgbClr val="0C0C0C"/>
              </a:solidFill>
              <a:latin typeface="Arial"/>
              <a:ea typeface="Arial"/>
              <a:cs typeface="Arial"/>
              <a:sym typeface="Arial"/>
            </a:endParaRPr>
          </a:p>
          <a:p>
            <a:pPr indent="-243840" lvl="0" marL="228600" rtl="0" algn="just">
              <a:lnSpc>
                <a:spcPct val="115000"/>
              </a:lnSpc>
              <a:spcBef>
                <a:spcPts val="0"/>
              </a:spcBef>
              <a:spcAft>
                <a:spcPts val="0"/>
              </a:spcAft>
              <a:buClr>
                <a:srgbClr val="0C0C0C"/>
              </a:buClr>
              <a:buSzPct val="87666"/>
              <a:buChar char="•"/>
            </a:pPr>
            <a:r>
              <a:rPr lang="en-US" sz="2737">
                <a:solidFill>
                  <a:srgbClr val="0C0C0C"/>
                </a:solidFill>
                <a:latin typeface="Arial"/>
                <a:ea typeface="Arial"/>
                <a:cs typeface="Arial"/>
                <a:sym typeface="Arial"/>
              </a:rPr>
              <a:t>During their decision making process, consumers want to find useful reviews as quickly as possible using a rating system. Therefore, models able to predict the user rating from the text review are critically important. Getting an overall sense of a textual review could in turn improve consumer experience. Also, it can help businesses to increase sales, and improve the product by understanding customer’s needs.</a:t>
            </a:r>
            <a:endParaRPr>
              <a:solidFill>
                <a:srgbClr val="0C0C0C"/>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E1C3"/>
            </a:gs>
            <a:gs pos="16000">
              <a:srgbClr val="E6E1C3"/>
            </a:gs>
            <a:gs pos="75000">
              <a:srgbClr val="E3AFFB"/>
            </a:gs>
            <a:gs pos="100000">
              <a:srgbClr val="5B0505"/>
            </a:gs>
          </a:gsLst>
          <a:lin ang="3599321" scaled="0"/>
        </a:gradFill>
      </p:bgPr>
    </p:bg>
    <p:spTree>
      <p:nvGrpSpPr>
        <p:cNvPr id="241" name="Shape 241"/>
        <p:cNvGrpSpPr/>
        <p:nvPr/>
      </p:nvGrpSpPr>
      <p:grpSpPr>
        <a:xfrm>
          <a:off x="0" y="0"/>
          <a:ext cx="0" cy="0"/>
          <a:chOff x="0" y="0"/>
          <a:chExt cx="0" cy="0"/>
        </a:xfrm>
      </p:grpSpPr>
      <p:sp>
        <p:nvSpPr>
          <p:cNvPr id="242" name="Google Shape;242;g12524c52db5_7_10"/>
          <p:cNvSpPr txBox="1"/>
          <p:nvPr>
            <p:ph type="title"/>
          </p:nvPr>
        </p:nvSpPr>
        <p:spPr>
          <a:xfrm>
            <a:off x="476921" y="78227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FFFFCC"/>
                </a:solidFill>
              </a:rPr>
              <a:t>Gaps Identified</a:t>
            </a:r>
            <a:endParaRPr b="1">
              <a:solidFill>
                <a:srgbClr val="FFFFCC"/>
              </a:solidFill>
            </a:endParaRPr>
          </a:p>
        </p:txBody>
      </p:sp>
      <p:sp>
        <p:nvSpPr>
          <p:cNvPr id="243" name="Google Shape;243;g12524c52db5_7_10"/>
          <p:cNvSpPr txBox="1"/>
          <p:nvPr>
            <p:ph idx="1" type="body"/>
          </p:nvPr>
        </p:nvSpPr>
        <p:spPr>
          <a:xfrm>
            <a:off x="680325" y="2336875"/>
            <a:ext cx="10129800" cy="4303200"/>
          </a:xfrm>
          <a:prstGeom prst="rect">
            <a:avLst/>
          </a:prstGeom>
        </p:spPr>
        <p:txBody>
          <a:bodyPr anchorCtr="0" anchor="t" bIns="45700" lIns="91425" spcFirstLastPara="1" rIns="91425" wrap="square" tIns="45700">
            <a:noAutofit/>
          </a:bodyPr>
          <a:lstStyle/>
          <a:p>
            <a:pPr indent="-346075" lvl="0" marL="457200" rtl="0" algn="just">
              <a:lnSpc>
                <a:spcPct val="105000"/>
              </a:lnSpc>
              <a:spcBef>
                <a:spcPts val="0"/>
              </a:spcBef>
              <a:spcAft>
                <a:spcPts val="0"/>
              </a:spcAft>
              <a:buClr>
                <a:srgbClr val="262626"/>
              </a:buClr>
              <a:buSzPts val="1850"/>
              <a:buChar char="●"/>
            </a:pPr>
            <a:r>
              <a:rPr lang="en-US" sz="1900">
                <a:solidFill>
                  <a:srgbClr val="262626"/>
                </a:solidFill>
                <a:latin typeface="Arial"/>
                <a:ea typeface="Arial"/>
                <a:cs typeface="Arial"/>
                <a:sym typeface="Arial"/>
              </a:rPr>
              <a:t>It is a very tedious process for a customer to read 100+ reviews while buying any online product.</a:t>
            </a:r>
            <a:endParaRPr sz="1900">
              <a:solidFill>
                <a:srgbClr val="262626"/>
              </a:solidFill>
              <a:latin typeface="Arial"/>
              <a:ea typeface="Arial"/>
              <a:cs typeface="Arial"/>
              <a:sym typeface="Arial"/>
            </a:endParaRPr>
          </a:p>
          <a:p>
            <a:pPr indent="-346075" lvl="0" marL="457200" rtl="0" algn="just">
              <a:lnSpc>
                <a:spcPct val="105000"/>
              </a:lnSpc>
              <a:spcBef>
                <a:spcPts val="0"/>
              </a:spcBef>
              <a:spcAft>
                <a:spcPts val="0"/>
              </a:spcAft>
              <a:buClr>
                <a:srgbClr val="262626"/>
              </a:buClr>
              <a:buSzPts val="1850"/>
              <a:buChar char="●"/>
            </a:pPr>
            <a:r>
              <a:rPr lang="en-US" sz="1900">
                <a:solidFill>
                  <a:srgbClr val="262626"/>
                </a:solidFill>
                <a:latin typeface="Arial"/>
                <a:ea typeface="Arial"/>
                <a:cs typeface="Arial"/>
                <a:sym typeface="Arial"/>
              </a:rPr>
              <a:t>And many times people skip reading the reviews and hence lose their money by buying big costly appliances or sometimes in the case of beauty products they get reactions.</a:t>
            </a:r>
            <a:endParaRPr sz="1900">
              <a:solidFill>
                <a:srgbClr val="262626"/>
              </a:solidFill>
              <a:latin typeface="Arial"/>
              <a:ea typeface="Arial"/>
              <a:cs typeface="Arial"/>
              <a:sym typeface="Arial"/>
            </a:endParaRPr>
          </a:p>
          <a:p>
            <a:pPr indent="-346075" lvl="0" marL="457200" rtl="0" algn="just">
              <a:lnSpc>
                <a:spcPct val="105000"/>
              </a:lnSpc>
              <a:spcBef>
                <a:spcPts val="0"/>
              </a:spcBef>
              <a:spcAft>
                <a:spcPts val="0"/>
              </a:spcAft>
              <a:buClr>
                <a:srgbClr val="262626"/>
              </a:buClr>
              <a:buSzPts val="1850"/>
              <a:buChar char="●"/>
            </a:pPr>
            <a:r>
              <a:rPr lang="en-US" sz="1900">
                <a:solidFill>
                  <a:srgbClr val="262626"/>
                </a:solidFill>
                <a:latin typeface="Arial"/>
                <a:ea typeface="Arial"/>
                <a:cs typeface="Arial"/>
                <a:sym typeface="Arial"/>
              </a:rPr>
              <a:t>The already existing star rating system is not very apt as many people don't mark it and it gets difficult to judge any product on its basis.</a:t>
            </a:r>
            <a:endParaRPr sz="1900">
              <a:solidFill>
                <a:srgbClr val="262626"/>
              </a:solidFill>
              <a:latin typeface="Arial"/>
              <a:ea typeface="Arial"/>
              <a:cs typeface="Arial"/>
              <a:sym typeface="Arial"/>
            </a:endParaRPr>
          </a:p>
          <a:p>
            <a:pPr indent="-346075" lvl="0" marL="457200" rtl="0" algn="just">
              <a:lnSpc>
                <a:spcPct val="105000"/>
              </a:lnSpc>
              <a:spcBef>
                <a:spcPts val="0"/>
              </a:spcBef>
              <a:spcAft>
                <a:spcPts val="0"/>
              </a:spcAft>
              <a:buClr>
                <a:srgbClr val="262626"/>
              </a:buClr>
              <a:buSzPts val="1850"/>
              <a:buChar char="●"/>
            </a:pPr>
            <a:r>
              <a:rPr lang="en-US" sz="1900">
                <a:solidFill>
                  <a:srgbClr val="262626"/>
                </a:solidFill>
                <a:latin typeface="Arial"/>
                <a:ea typeface="Arial"/>
                <a:cs typeface="Arial"/>
                <a:sym typeface="Arial"/>
              </a:rPr>
              <a:t>The ratings will be done automatically based on the review and the person won't have to spend time marking stars.</a:t>
            </a:r>
            <a:endParaRPr sz="1900">
              <a:solidFill>
                <a:srgbClr val="262626"/>
              </a:solidFill>
              <a:latin typeface="Arial"/>
              <a:ea typeface="Arial"/>
              <a:cs typeface="Arial"/>
              <a:sym typeface="Arial"/>
            </a:endParaRPr>
          </a:p>
          <a:p>
            <a:pPr indent="-346075" lvl="0" marL="457200" rtl="0" algn="just">
              <a:lnSpc>
                <a:spcPct val="105000"/>
              </a:lnSpc>
              <a:spcBef>
                <a:spcPts val="0"/>
              </a:spcBef>
              <a:spcAft>
                <a:spcPts val="0"/>
              </a:spcAft>
              <a:buClr>
                <a:srgbClr val="262626"/>
              </a:buClr>
              <a:buSzPts val="1850"/>
              <a:buChar char="●"/>
            </a:pPr>
            <a:r>
              <a:rPr lang="en-US" sz="1900">
                <a:solidFill>
                  <a:srgbClr val="262626"/>
                </a:solidFill>
                <a:latin typeface="Arial"/>
                <a:ea typeface="Arial"/>
                <a:cs typeface="Arial"/>
                <a:sym typeface="Arial"/>
              </a:rPr>
              <a:t>Also the wide marketing done these days of every product often tricks customers to buy a product .</a:t>
            </a:r>
            <a:endParaRPr sz="1900">
              <a:solidFill>
                <a:srgbClr val="262626"/>
              </a:solidFill>
              <a:latin typeface="Arial"/>
              <a:ea typeface="Arial"/>
              <a:cs typeface="Arial"/>
              <a:sym typeface="Arial"/>
            </a:endParaRPr>
          </a:p>
          <a:p>
            <a:pPr indent="-346075" lvl="0" marL="457200" rtl="0" algn="just">
              <a:lnSpc>
                <a:spcPct val="105000"/>
              </a:lnSpc>
              <a:spcBef>
                <a:spcPts val="0"/>
              </a:spcBef>
              <a:spcAft>
                <a:spcPts val="0"/>
              </a:spcAft>
              <a:buClr>
                <a:srgbClr val="262626"/>
              </a:buClr>
              <a:buSzPts val="1850"/>
              <a:buChar char="●"/>
            </a:pPr>
            <a:r>
              <a:rPr lang="en-US" sz="1900">
                <a:solidFill>
                  <a:srgbClr val="262626"/>
                </a:solidFill>
                <a:latin typeface="Arial"/>
                <a:ea typeface="Arial"/>
                <a:cs typeface="Arial"/>
                <a:sym typeface="Arial"/>
              </a:rPr>
              <a:t>Even the seller doesn't want to spend time reading individual reviews hence our app will help them as well by giving combined reviews in  a more precise and easy to understand manner.</a:t>
            </a:r>
            <a:endParaRPr sz="280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E9142"/>
            </a:gs>
            <a:gs pos="8000">
              <a:srgbClr val="9E9142"/>
            </a:gs>
            <a:gs pos="76000">
              <a:srgbClr val="FEBED2"/>
            </a:gs>
            <a:gs pos="100000">
              <a:srgbClr val="8C0000"/>
            </a:gs>
          </a:gsLst>
          <a:lin ang="3001153" scaled="0"/>
        </a:gradFill>
      </p:bgPr>
    </p:bg>
    <p:spTree>
      <p:nvGrpSpPr>
        <p:cNvPr id="248" name="Shape 248"/>
        <p:cNvGrpSpPr/>
        <p:nvPr/>
      </p:nvGrpSpPr>
      <p:grpSpPr>
        <a:xfrm>
          <a:off x="0" y="0"/>
          <a:ext cx="0" cy="0"/>
          <a:chOff x="0" y="0"/>
          <a:chExt cx="0" cy="0"/>
        </a:xfrm>
      </p:grpSpPr>
      <p:sp>
        <p:nvSpPr>
          <p:cNvPr id="249" name="Google Shape;249;g12524c52db5_7_16"/>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Work and Methodology</a:t>
            </a:r>
            <a:endParaRPr/>
          </a:p>
        </p:txBody>
      </p:sp>
      <p:sp>
        <p:nvSpPr>
          <p:cNvPr id="250" name="Google Shape;250;g12524c52db5_7_16"/>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51" name="Google Shape;251;g12524c52db5_7_16"/>
          <p:cNvPicPr preferRelativeResize="0"/>
          <p:nvPr/>
        </p:nvPicPr>
        <p:blipFill>
          <a:blip r:embed="rId3">
            <a:alphaModFix/>
          </a:blip>
          <a:stretch>
            <a:fillRect/>
          </a:stretch>
        </p:blipFill>
        <p:spPr>
          <a:xfrm>
            <a:off x="585750" y="2336875"/>
            <a:ext cx="9708376" cy="408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E1C3"/>
            </a:gs>
            <a:gs pos="16000">
              <a:srgbClr val="E6E1C3"/>
            </a:gs>
            <a:gs pos="75000">
              <a:srgbClr val="E3AFFB"/>
            </a:gs>
            <a:gs pos="100000">
              <a:srgbClr val="5B0505"/>
            </a:gs>
          </a:gsLst>
          <a:lin ang="3599321" scaled="0"/>
        </a:gradFill>
      </p:bgPr>
    </p:bg>
    <p:spTree>
      <p:nvGrpSpPr>
        <p:cNvPr id="255" name="Shape 255"/>
        <p:cNvGrpSpPr/>
        <p:nvPr/>
      </p:nvGrpSpPr>
      <p:grpSpPr>
        <a:xfrm>
          <a:off x="0" y="0"/>
          <a:ext cx="0" cy="0"/>
          <a:chOff x="0" y="0"/>
          <a:chExt cx="0" cy="0"/>
        </a:xfrm>
      </p:grpSpPr>
      <p:sp>
        <p:nvSpPr>
          <p:cNvPr id="256" name="Google Shape;256;p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solidFill>
                  <a:srgbClr val="FFFFCC"/>
                </a:solidFill>
              </a:rPr>
              <a:t>Preprocessing Text</a:t>
            </a:r>
            <a:endParaRPr>
              <a:solidFill>
                <a:srgbClr val="FFFFCC"/>
              </a:solidFill>
            </a:endParaRPr>
          </a:p>
        </p:txBody>
      </p:sp>
      <p:sp>
        <p:nvSpPr>
          <p:cNvPr id="257" name="Google Shape;257;p6"/>
          <p:cNvSpPr txBox="1"/>
          <p:nvPr>
            <p:ph idx="1" type="body"/>
          </p:nvPr>
        </p:nvSpPr>
        <p:spPr>
          <a:xfrm>
            <a:off x="941850" y="2179450"/>
            <a:ext cx="9613800" cy="43737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None/>
            </a:pPr>
            <a:r>
              <a:t/>
            </a:r>
            <a:endParaRPr>
              <a:solidFill>
                <a:srgbClr val="292929"/>
              </a:solidFill>
              <a:latin typeface="Open Sans"/>
              <a:ea typeface="Open Sans"/>
              <a:cs typeface="Open Sans"/>
              <a:sym typeface="Open Sans"/>
            </a:endParaRPr>
          </a:p>
          <a:p>
            <a:pPr indent="0" lvl="0" marL="0" rtl="0" algn="just">
              <a:lnSpc>
                <a:spcPct val="100000"/>
              </a:lnSpc>
              <a:spcBef>
                <a:spcPts val="0"/>
              </a:spcBef>
              <a:spcAft>
                <a:spcPts val="0"/>
              </a:spcAft>
              <a:buClr>
                <a:schemeClr val="dk1"/>
              </a:buClr>
              <a:buSzPts val="1100"/>
              <a:buFont typeface="Arial"/>
              <a:buNone/>
            </a:pPr>
            <a:r>
              <a:t/>
            </a:r>
            <a:endParaRPr>
              <a:solidFill>
                <a:srgbClr val="292929"/>
              </a:solidFill>
              <a:latin typeface="Open Sans"/>
              <a:ea typeface="Open Sans"/>
              <a:cs typeface="Open Sans"/>
              <a:sym typeface="Open Sans"/>
            </a:endParaRPr>
          </a:p>
        </p:txBody>
      </p:sp>
      <p:pic>
        <p:nvPicPr>
          <p:cNvPr id="258" name="Google Shape;258;p6"/>
          <p:cNvPicPr preferRelativeResize="0"/>
          <p:nvPr/>
        </p:nvPicPr>
        <p:blipFill>
          <a:blip r:embed="rId3">
            <a:alphaModFix/>
          </a:blip>
          <a:stretch>
            <a:fillRect/>
          </a:stretch>
        </p:blipFill>
        <p:spPr>
          <a:xfrm>
            <a:off x="1220500" y="2295825"/>
            <a:ext cx="7511824" cy="4140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2524c52db5_7_25"/>
          <p:cNvSpPr txBox="1"/>
          <p:nvPr>
            <p:ph type="title"/>
          </p:nvPr>
        </p:nvSpPr>
        <p:spPr>
          <a:xfrm>
            <a:off x="418771" y="8404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rgbClr val="FFFFCC"/>
                </a:solidFill>
              </a:rPr>
              <a:t>Machine learning models tested</a:t>
            </a:r>
            <a:endParaRPr b="1">
              <a:solidFill>
                <a:srgbClr val="FFFFCC"/>
              </a:solidFill>
            </a:endParaRPr>
          </a:p>
        </p:txBody>
      </p:sp>
      <p:sp>
        <p:nvSpPr>
          <p:cNvPr id="265" name="Google Shape;265;g12524c52db5_7_25"/>
          <p:cNvSpPr txBox="1"/>
          <p:nvPr>
            <p:ph idx="1" type="body"/>
          </p:nvPr>
        </p:nvSpPr>
        <p:spPr>
          <a:xfrm>
            <a:off x="680321" y="2336873"/>
            <a:ext cx="96138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66" name="Google Shape;266;g12524c52db5_7_25"/>
          <p:cNvSpPr/>
          <p:nvPr/>
        </p:nvSpPr>
        <p:spPr>
          <a:xfrm>
            <a:off x="261550" y="2092250"/>
            <a:ext cx="2600700" cy="2324700"/>
          </a:xfrm>
          <a:prstGeom prst="ellipse">
            <a:avLst/>
          </a:prstGeom>
          <a:solidFill>
            <a:srgbClr val="FEE4D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2524c52db5_7_25"/>
          <p:cNvSpPr/>
          <p:nvPr/>
        </p:nvSpPr>
        <p:spPr>
          <a:xfrm>
            <a:off x="1830100" y="4264275"/>
            <a:ext cx="2600700" cy="2324700"/>
          </a:xfrm>
          <a:prstGeom prst="ellipse">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2524c52db5_7_25"/>
          <p:cNvSpPr/>
          <p:nvPr/>
        </p:nvSpPr>
        <p:spPr>
          <a:xfrm>
            <a:off x="8964475" y="2469725"/>
            <a:ext cx="2600700" cy="2324700"/>
          </a:xfrm>
          <a:prstGeom prst="ellipse">
            <a:avLst/>
          </a:prstGeom>
          <a:solidFill>
            <a:srgbClr val="FEE4D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2524c52db5_7_25"/>
          <p:cNvSpPr/>
          <p:nvPr/>
        </p:nvSpPr>
        <p:spPr>
          <a:xfrm>
            <a:off x="4430800" y="2266650"/>
            <a:ext cx="2600700" cy="2324700"/>
          </a:xfrm>
          <a:prstGeom prst="ellipse">
            <a:avLst/>
          </a:prstGeom>
          <a:solidFill>
            <a:srgbClr val="FEE4D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2524c52db5_7_25"/>
          <p:cNvSpPr/>
          <p:nvPr/>
        </p:nvSpPr>
        <p:spPr>
          <a:xfrm>
            <a:off x="6567425" y="4264275"/>
            <a:ext cx="2600700" cy="2324700"/>
          </a:xfrm>
          <a:prstGeom prst="ellipse">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12524c52db5_7_25"/>
          <p:cNvSpPr txBox="1"/>
          <p:nvPr/>
        </p:nvSpPr>
        <p:spPr>
          <a:xfrm>
            <a:off x="680325" y="3000650"/>
            <a:ext cx="2019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Trebuchet MS"/>
                <a:ea typeface="Trebuchet MS"/>
                <a:cs typeface="Trebuchet MS"/>
                <a:sym typeface="Trebuchet MS"/>
              </a:rPr>
              <a:t>Naive Bayes</a:t>
            </a:r>
            <a:endParaRPr b="1" sz="2100">
              <a:latin typeface="Trebuchet MS"/>
              <a:ea typeface="Trebuchet MS"/>
              <a:cs typeface="Trebuchet MS"/>
              <a:sym typeface="Trebuchet MS"/>
            </a:endParaRPr>
          </a:p>
        </p:txBody>
      </p:sp>
      <p:sp>
        <p:nvSpPr>
          <p:cNvPr id="272" name="Google Shape;272;g12524c52db5_7_25"/>
          <p:cNvSpPr txBox="1"/>
          <p:nvPr/>
        </p:nvSpPr>
        <p:spPr>
          <a:xfrm>
            <a:off x="4649525" y="3000650"/>
            <a:ext cx="1917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latin typeface="Trebuchet MS"/>
                <a:ea typeface="Trebuchet MS"/>
                <a:cs typeface="Trebuchet MS"/>
                <a:sym typeface="Trebuchet MS"/>
              </a:rPr>
              <a:t>Logistic Regression</a:t>
            </a:r>
            <a:endParaRPr b="1" sz="1700">
              <a:latin typeface="Trebuchet MS"/>
              <a:ea typeface="Trebuchet MS"/>
              <a:cs typeface="Trebuchet MS"/>
              <a:sym typeface="Trebuchet MS"/>
            </a:endParaRPr>
          </a:p>
        </p:txBody>
      </p:sp>
      <p:sp>
        <p:nvSpPr>
          <p:cNvPr id="273" name="Google Shape;273;g12524c52db5_7_25"/>
          <p:cNvSpPr txBox="1"/>
          <p:nvPr/>
        </p:nvSpPr>
        <p:spPr>
          <a:xfrm>
            <a:off x="9443875" y="3341825"/>
            <a:ext cx="1641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Trebuchet MS"/>
                <a:ea typeface="Trebuchet MS"/>
                <a:cs typeface="Trebuchet MS"/>
                <a:sym typeface="Trebuchet MS"/>
              </a:rPr>
              <a:t>Random Forest </a:t>
            </a:r>
            <a:endParaRPr b="1" sz="1800">
              <a:latin typeface="Trebuchet MS"/>
              <a:ea typeface="Trebuchet MS"/>
              <a:cs typeface="Trebuchet MS"/>
              <a:sym typeface="Trebuchet MS"/>
            </a:endParaRPr>
          </a:p>
        </p:txBody>
      </p:sp>
      <p:sp>
        <p:nvSpPr>
          <p:cNvPr id="274" name="Google Shape;274;g12524c52db5_7_25"/>
          <p:cNvSpPr txBox="1"/>
          <p:nvPr/>
        </p:nvSpPr>
        <p:spPr>
          <a:xfrm>
            <a:off x="2338600" y="5226525"/>
            <a:ext cx="171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FEE4DE"/>
                </a:solidFill>
                <a:latin typeface="Trebuchet MS"/>
                <a:ea typeface="Trebuchet MS"/>
                <a:cs typeface="Trebuchet MS"/>
                <a:sym typeface="Trebuchet MS"/>
              </a:rPr>
              <a:t>Decision Tree</a:t>
            </a:r>
            <a:endParaRPr b="1" sz="1800">
              <a:solidFill>
                <a:srgbClr val="FEE4DE"/>
              </a:solidFill>
              <a:latin typeface="Trebuchet MS"/>
              <a:ea typeface="Trebuchet MS"/>
              <a:cs typeface="Trebuchet MS"/>
              <a:sym typeface="Trebuchet MS"/>
            </a:endParaRPr>
          </a:p>
        </p:txBody>
      </p:sp>
      <p:sp>
        <p:nvSpPr>
          <p:cNvPr id="275" name="Google Shape;275;g12524c52db5_7_25"/>
          <p:cNvSpPr txBox="1"/>
          <p:nvPr/>
        </p:nvSpPr>
        <p:spPr>
          <a:xfrm>
            <a:off x="6908825" y="5118825"/>
            <a:ext cx="1917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rgbClr val="FEE4DE"/>
                </a:solidFill>
                <a:latin typeface="Trebuchet MS"/>
                <a:ea typeface="Trebuchet MS"/>
                <a:cs typeface="Trebuchet MS"/>
                <a:sym typeface="Trebuchet MS"/>
              </a:rPr>
              <a:t>Support Vector Machine</a:t>
            </a:r>
            <a:endParaRPr b="1" sz="1800">
              <a:solidFill>
                <a:srgbClr val="FEE4DE"/>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2022-04-20T12:12:02Z</dcterms:created>
  <dc:creator>REETU RAJ</dc:creator>
</cp:coreProperties>
</file>