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72" r:id="rId5"/>
    <p:sldId id="265" r:id="rId6"/>
    <p:sldId id="267" r:id="rId7"/>
    <p:sldId id="266"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62" d="100"/>
          <a:sy n="62" d="100"/>
        </p:scale>
        <p:origin x="24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D5662-5EC8-4785-834D-B425D7AEA0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3D8101-16F6-4CC2-98B7-314E556988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9C08C5-5811-4C5E-81A8-49395DF1AD21}"/>
              </a:ext>
            </a:extLst>
          </p:cNvPr>
          <p:cNvSpPr>
            <a:spLocks noGrp="1"/>
          </p:cNvSpPr>
          <p:nvPr>
            <p:ph type="dt" sz="half" idx="10"/>
          </p:nvPr>
        </p:nvSpPr>
        <p:spPr/>
        <p:txBody>
          <a:bodyPr/>
          <a:lstStyle/>
          <a:p>
            <a:fld id="{036D586E-DC13-4F85-8360-37EB27799D6C}" type="datetimeFigureOut">
              <a:rPr lang="en-US" smtClean="0"/>
              <a:t>8/30/2021</a:t>
            </a:fld>
            <a:endParaRPr lang="en-US"/>
          </a:p>
        </p:txBody>
      </p:sp>
      <p:sp>
        <p:nvSpPr>
          <p:cNvPr id="5" name="Footer Placeholder 4">
            <a:extLst>
              <a:ext uri="{FF2B5EF4-FFF2-40B4-BE49-F238E27FC236}">
                <a16:creationId xmlns:a16="http://schemas.microsoft.com/office/drawing/2014/main" id="{67160DB0-5594-4A41-80AD-C7E2648371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6136BC-8CC2-40A6-8BEB-A055C4D078F6}"/>
              </a:ext>
            </a:extLst>
          </p:cNvPr>
          <p:cNvSpPr>
            <a:spLocks noGrp="1"/>
          </p:cNvSpPr>
          <p:nvPr>
            <p:ph type="sldNum" sz="quarter" idx="12"/>
          </p:nvPr>
        </p:nvSpPr>
        <p:spPr/>
        <p:txBody>
          <a:bodyPr/>
          <a:lstStyle/>
          <a:p>
            <a:fld id="{31222908-F2AD-48EE-9CA1-B11FCD3A59BF}" type="slidenum">
              <a:rPr lang="en-US" smtClean="0"/>
              <a:t>‹#›</a:t>
            </a:fld>
            <a:endParaRPr lang="en-US"/>
          </a:p>
        </p:txBody>
      </p:sp>
    </p:spTree>
    <p:extLst>
      <p:ext uri="{BB962C8B-B14F-4D97-AF65-F5344CB8AC3E}">
        <p14:creationId xmlns:p14="http://schemas.microsoft.com/office/powerpoint/2010/main" val="1231276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EE1C4-ADFE-4F40-A39D-43BD57D50E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D3BBF1-D3F7-44A8-939F-47F857225C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DC5657-784F-44C2-B7E5-4772EE785B5D}"/>
              </a:ext>
            </a:extLst>
          </p:cNvPr>
          <p:cNvSpPr>
            <a:spLocks noGrp="1"/>
          </p:cNvSpPr>
          <p:nvPr>
            <p:ph type="dt" sz="half" idx="10"/>
          </p:nvPr>
        </p:nvSpPr>
        <p:spPr/>
        <p:txBody>
          <a:bodyPr/>
          <a:lstStyle/>
          <a:p>
            <a:fld id="{036D586E-DC13-4F85-8360-37EB27799D6C}" type="datetimeFigureOut">
              <a:rPr lang="en-US" smtClean="0"/>
              <a:t>8/30/2021</a:t>
            </a:fld>
            <a:endParaRPr lang="en-US"/>
          </a:p>
        </p:txBody>
      </p:sp>
      <p:sp>
        <p:nvSpPr>
          <p:cNvPr id="5" name="Footer Placeholder 4">
            <a:extLst>
              <a:ext uri="{FF2B5EF4-FFF2-40B4-BE49-F238E27FC236}">
                <a16:creationId xmlns:a16="http://schemas.microsoft.com/office/drawing/2014/main" id="{BBE83CCD-0A04-420D-A81D-0823E3FF4F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B878E2-62F7-40FB-91A3-0C39F49671EE}"/>
              </a:ext>
            </a:extLst>
          </p:cNvPr>
          <p:cNvSpPr>
            <a:spLocks noGrp="1"/>
          </p:cNvSpPr>
          <p:nvPr>
            <p:ph type="sldNum" sz="quarter" idx="12"/>
          </p:nvPr>
        </p:nvSpPr>
        <p:spPr/>
        <p:txBody>
          <a:bodyPr/>
          <a:lstStyle/>
          <a:p>
            <a:fld id="{31222908-F2AD-48EE-9CA1-B11FCD3A59BF}" type="slidenum">
              <a:rPr lang="en-US" smtClean="0"/>
              <a:t>‹#›</a:t>
            </a:fld>
            <a:endParaRPr lang="en-US"/>
          </a:p>
        </p:txBody>
      </p:sp>
    </p:spTree>
    <p:extLst>
      <p:ext uri="{BB962C8B-B14F-4D97-AF65-F5344CB8AC3E}">
        <p14:creationId xmlns:p14="http://schemas.microsoft.com/office/powerpoint/2010/main" val="2314786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79BAC1-A970-4038-B6F1-B052B882CD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DB3A96-B2D5-42E0-AE64-3E1EBC63AA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39B02A-7425-4E65-AB52-7FAD8CC459B4}"/>
              </a:ext>
            </a:extLst>
          </p:cNvPr>
          <p:cNvSpPr>
            <a:spLocks noGrp="1"/>
          </p:cNvSpPr>
          <p:nvPr>
            <p:ph type="dt" sz="half" idx="10"/>
          </p:nvPr>
        </p:nvSpPr>
        <p:spPr/>
        <p:txBody>
          <a:bodyPr/>
          <a:lstStyle/>
          <a:p>
            <a:fld id="{036D586E-DC13-4F85-8360-37EB27799D6C}" type="datetimeFigureOut">
              <a:rPr lang="en-US" smtClean="0"/>
              <a:t>8/30/2021</a:t>
            </a:fld>
            <a:endParaRPr lang="en-US"/>
          </a:p>
        </p:txBody>
      </p:sp>
      <p:sp>
        <p:nvSpPr>
          <p:cNvPr id="5" name="Footer Placeholder 4">
            <a:extLst>
              <a:ext uri="{FF2B5EF4-FFF2-40B4-BE49-F238E27FC236}">
                <a16:creationId xmlns:a16="http://schemas.microsoft.com/office/drawing/2014/main" id="{AD108D75-28DB-4B96-8215-4F3E0EDDC1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E3EE0F-11A0-418C-8BA9-7934A58E20A9}"/>
              </a:ext>
            </a:extLst>
          </p:cNvPr>
          <p:cNvSpPr>
            <a:spLocks noGrp="1"/>
          </p:cNvSpPr>
          <p:nvPr>
            <p:ph type="sldNum" sz="quarter" idx="12"/>
          </p:nvPr>
        </p:nvSpPr>
        <p:spPr/>
        <p:txBody>
          <a:bodyPr/>
          <a:lstStyle/>
          <a:p>
            <a:fld id="{31222908-F2AD-48EE-9CA1-B11FCD3A59BF}" type="slidenum">
              <a:rPr lang="en-US" smtClean="0"/>
              <a:t>‹#›</a:t>
            </a:fld>
            <a:endParaRPr lang="en-US"/>
          </a:p>
        </p:txBody>
      </p:sp>
    </p:spTree>
    <p:extLst>
      <p:ext uri="{BB962C8B-B14F-4D97-AF65-F5344CB8AC3E}">
        <p14:creationId xmlns:p14="http://schemas.microsoft.com/office/powerpoint/2010/main" val="3105105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8678E-8DC4-4B8F-82FE-6BA688EA02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CB39A5-63D8-48E0-8600-D1DB0A6DAC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C24AE-76FE-4533-A6FE-AD0048F8B7F2}"/>
              </a:ext>
            </a:extLst>
          </p:cNvPr>
          <p:cNvSpPr>
            <a:spLocks noGrp="1"/>
          </p:cNvSpPr>
          <p:nvPr>
            <p:ph type="dt" sz="half" idx="10"/>
          </p:nvPr>
        </p:nvSpPr>
        <p:spPr/>
        <p:txBody>
          <a:bodyPr/>
          <a:lstStyle/>
          <a:p>
            <a:fld id="{036D586E-DC13-4F85-8360-37EB27799D6C}" type="datetimeFigureOut">
              <a:rPr lang="en-US" smtClean="0"/>
              <a:t>8/30/2021</a:t>
            </a:fld>
            <a:endParaRPr lang="en-US"/>
          </a:p>
        </p:txBody>
      </p:sp>
      <p:sp>
        <p:nvSpPr>
          <p:cNvPr id="5" name="Footer Placeholder 4">
            <a:extLst>
              <a:ext uri="{FF2B5EF4-FFF2-40B4-BE49-F238E27FC236}">
                <a16:creationId xmlns:a16="http://schemas.microsoft.com/office/drawing/2014/main" id="{2F06CF89-97DF-48AC-BBAC-06E2DA604F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CA545C-BEF9-4A86-90C6-69D3364BC912}"/>
              </a:ext>
            </a:extLst>
          </p:cNvPr>
          <p:cNvSpPr>
            <a:spLocks noGrp="1"/>
          </p:cNvSpPr>
          <p:nvPr>
            <p:ph type="sldNum" sz="quarter" idx="12"/>
          </p:nvPr>
        </p:nvSpPr>
        <p:spPr/>
        <p:txBody>
          <a:bodyPr/>
          <a:lstStyle/>
          <a:p>
            <a:fld id="{31222908-F2AD-48EE-9CA1-B11FCD3A59BF}" type="slidenum">
              <a:rPr lang="en-US" smtClean="0"/>
              <a:t>‹#›</a:t>
            </a:fld>
            <a:endParaRPr lang="en-US"/>
          </a:p>
        </p:txBody>
      </p:sp>
    </p:spTree>
    <p:extLst>
      <p:ext uri="{BB962C8B-B14F-4D97-AF65-F5344CB8AC3E}">
        <p14:creationId xmlns:p14="http://schemas.microsoft.com/office/powerpoint/2010/main" val="409679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CC9B3-C3EB-4D49-A426-F6BD7F2893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E2144A-A6D3-491C-8875-7315E84A6B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55E002-54A9-477F-9197-2EFCDCED1C41}"/>
              </a:ext>
            </a:extLst>
          </p:cNvPr>
          <p:cNvSpPr>
            <a:spLocks noGrp="1"/>
          </p:cNvSpPr>
          <p:nvPr>
            <p:ph type="dt" sz="half" idx="10"/>
          </p:nvPr>
        </p:nvSpPr>
        <p:spPr/>
        <p:txBody>
          <a:bodyPr/>
          <a:lstStyle/>
          <a:p>
            <a:fld id="{036D586E-DC13-4F85-8360-37EB27799D6C}" type="datetimeFigureOut">
              <a:rPr lang="en-US" smtClean="0"/>
              <a:t>8/30/2021</a:t>
            </a:fld>
            <a:endParaRPr lang="en-US"/>
          </a:p>
        </p:txBody>
      </p:sp>
      <p:sp>
        <p:nvSpPr>
          <p:cNvPr id="5" name="Footer Placeholder 4">
            <a:extLst>
              <a:ext uri="{FF2B5EF4-FFF2-40B4-BE49-F238E27FC236}">
                <a16:creationId xmlns:a16="http://schemas.microsoft.com/office/drawing/2014/main" id="{2715EA31-DEF1-4DCD-AE42-B2929B4D8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130DF0-93D4-4E13-98BD-90064FC60998}"/>
              </a:ext>
            </a:extLst>
          </p:cNvPr>
          <p:cNvSpPr>
            <a:spLocks noGrp="1"/>
          </p:cNvSpPr>
          <p:nvPr>
            <p:ph type="sldNum" sz="quarter" idx="12"/>
          </p:nvPr>
        </p:nvSpPr>
        <p:spPr/>
        <p:txBody>
          <a:bodyPr/>
          <a:lstStyle/>
          <a:p>
            <a:fld id="{31222908-F2AD-48EE-9CA1-B11FCD3A59BF}" type="slidenum">
              <a:rPr lang="en-US" smtClean="0"/>
              <a:t>‹#›</a:t>
            </a:fld>
            <a:endParaRPr lang="en-US"/>
          </a:p>
        </p:txBody>
      </p:sp>
    </p:spTree>
    <p:extLst>
      <p:ext uri="{BB962C8B-B14F-4D97-AF65-F5344CB8AC3E}">
        <p14:creationId xmlns:p14="http://schemas.microsoft.com/office/powerpoint/2010/main" val="2367257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2F74-21A3-421D-BBD1-1EB353EA3D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C9BC75-C224-4EF0-8585-FD9D489841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79F454-FF07-41E8-B7BB-513860C179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D1ED78-F7B0-4F78-BC55-BC1A862645E7}"/>
              </a:ext>
            </a:extLst>
          </p:cNvPr>
          <p:cNvSpPr>
            <a:spLocks noGrp="1"/>
          </p:cNvSpPr>
          <p:nvPr>
            <p:ph type="dt" sz="half" idx="10"/>
          </p:nvPr>
        </p:nvSpPr>
        <p:spPr/>
        <p:txBody>
          <a:bodyPr/>
          <a:lstStyle/>
          <a:p>
            <a:fld id="{036D586E-DC13-4F85-8360-37EB27799D6C}" type="datetimeFigureOut">
              <a:rPr lang="en-US" smtClean="0"/>
              <a:t>8/30/2021</a:t>
            </a:fld>
            <a:endParaRPr lang="en-US"/>
          </a:p>
        </p:txBody>
      </p:sp>
      <p:sp>
        <p:nvSpPr>
          <p:cNvPr id="6" name="Footer Placeholder 5">
            <a:extLst>
              <a:ext uri="{FF2B5EF4-FFF2-40B4-BE49-F238E27FC236}">
                <a16:creationId xmlns:a16="http://schemas.microsoft.com/office/drawing/2014/main" id="{7410B88E-BD73-49E5-A791-ECD7B9C5EF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75485D-1E36-479E-BFDC-7342073F95AC}"/>
              </a:ext>
            </a:extLst>
          </p:cNvPr>
          <p:cNvSpPr>
            <a:spLocks noGrp="1"/>
          </p:cNvSpPr>
          <p:nvPr>
            <p:ph type="sldNum" sz="quarter" idx="12"/>
          </p:nvPr>
        </p:nvSpPr>
        <p:spPr/>
        <p:txBody>
          <a:bodyPr/>
          <a:lstStyle/>
          <a:p>
            <a:fld id="{31222908-F2AD-48EE-9CA1-B11FCD3A59BF}" type="slidenum">
              <a:rPr lang="en-US" smtClean="0"/>
              <a:t>‹#›</a:t>
            </a:fld>
            <a:endParaRPr lang="en-US"/>
          </a:p>
        </p:txBody>
      </p:sp>
    </p:spTree>
    <p:extLst>
      <p:ext uri="{BB962C8B-B14F-4D97-AF65-F5344CB8AC3E}">
        <p14:creationId xmlns:p14="http://schemas.microsoft.com/office/powerpoint/2010/main" val="1652486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0F665-705A-4B2F-84FA-FA5215A872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B24EE3-F8A9-4058-B484-B2BFA1E98D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D2C941-B788-4491-9EFA-3B8CBB49E7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D58F51-2C02-48DB-B925-271D7CA3F9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BCA7AB-4681-44CB-8288-F54ABE0A3D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C54F22-016D-4E9B-A2F8-B42E537598FB}"/>
              </a:ext>
            </a:extLst>
          </p:cNvPr>
          <p:cNvSpPr>
            <a:spLocks noGrp="1"/>
          </p:cNvSpPr>
          <p:nvPr>
            <p:ph type="dt" sz="half" idx="10"/>
          </p:nvPr>
        </p:nvSpPr>
        <p:spPr/>
        <p:txBody>
          <a:bodyPr/>
          <a:lstStyle/>
          <a:p>
            <a:fld id="{036D586E-DC13-4F85-8360-37EB27799D6C}" type="datetimeFigureOut">
              <a:rPr lang="en-US" smtClean="0"/>
              <a:t>8/30/2021</a:t>
            </a:fld>
            <a:endParaRPr lang="en-US"/>
          </a:p>
        </p:txBody>
      </p:sp>
      <p:sp>
        <p:nvSpPr>
          <p:cNvPr id="8" name="Footer Placeholder 7">
            <a:extLst>
              <a:ext uri="{FF2B5EF4-FFF2-40B4-BE49-F238E27FC236}">
                <a16:creationId xmlns:a16="http://schemas.microsoft.com/office/drawing/2014/main" id="{30C3E2BB-3CB4-4CA9-AE07-B6FA8E7E73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952475-47E0-4551-A1E1-3B63BCD1D816}"/>
              </a:ext>
            </a:extLst>
          </p:cNvPr>
          <p:cNvSpPr>
            <a:spLocks noGrp="1"/>
          </p:cNvSpPr>
          <p:nvPr>
            <p:ph type="sldNum" sz="quarter" idx="12"/>
          </p:nvPr>
        </p:nvSpPr>
        <p:spPr/>
        <p:txBody>
          <a:bodyPr/>
          <a:lstStyle/>
          <a:p>
            <a:fld id="{31222908-F2AD-48EE-9CA1-B11FCD3A59BF}" type="slidenum">
              <a:rPr lang="en-US" smtClean="0"/>
              <a:t>‹#›</a:t>
            </a:fld>
            <a:endParaRPr lang="en-US"/>
          </a:p>
        </p:txBody>
      </p:sp>
    </p:spTree>
    <p:extLst>
      <p:ext uri="{BB962C8B-B14F-4D97-AF65-F5344CB8AC3E}">
        <p14:creationId xmlns:p14="http://schemas.microsoft.com/office/powerpoint/2010/main" val="2421229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CD09C-7D10-4F54-A3B3-EEF1EA5BEF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363C6E-6F5B-43F9-8171-1CA2F49E3DD6}"/>
              </a:ext>
            </a:extLst>
          </p:cNvPr>
          <p:cNvSpPr>
            <a:spLocks noGrp="1"/>
          </p:cNvSpPr>
          <p:nvPr>
            <p:ph type="dt" sz="half" idx="10"/>
          </p:nvPr>
        </p:nvSpPr>
        <p:spPr/>
        <p:txBody>
          <a:bodyPr/>
          <a:lstStyle/>
          <a:p>
            <a:fld id="{036D586E-DC13-4F85-8360-37EB27799D6C}" type="datetimeFigureOut">
              <a:rPr lang="en-US" smtClean="0"/>
              <a:t>8/30/2021</a:t>
            </a:fld>
            <a:endParaRPr lang="en-US"/>
          </a:p>
        </p:txBody>
      </p:sp>
      <p:sp>
        <p:nvSpPr>
          <p:cNvPr id="4" name="Footer Placeholder 3">
            <a:extLst>
              <a:ext uri="{FF2B5EF4-FFF2-40B4-BE49-F238E27FC236}">
                <a16:creationId xmlns:a16="http://schemas.microsoft.com/office/drawing/2014/main" id="{5379F3FE-9200-4CAA-89EA-7F492ADF11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5B39F9-44DF-46D6-B296-9966C956C9D7}"/>
              </a:ext>
            </a:extLst>
          </p:cNvPr>
          <p:cNvSpPr>
            <a:spLocks noGrp="1"/>
          </p:cNvSpPr>
          <p:nvPr>
            <p:ph type="sldNum" sz="quarter" idx="12"/>
          </p:nvPr>
        </p:nvSpPr>
        <p:spPr/>
        <p:txBody>
          <a:bodyPr/>
          <a:lstStyle/>
          <a:p>
            <a:fld id="{31222908-F2AD-48EE-9CA1-B11FCD3A59BF}" type="slidenum">
              <a:rPr lang="en-US" smtClean="0"/>
              <a:t>‹#›</a:t>
            </a:fld>
            <a:endParaRPr lang="en-US"/>
          </a:p>
        </p:txBody>
      </p:sp>
    </p:spTree>
    <p:extLst>
      <p:ext uri="{BB962C8B-B14F-4D97-AF65-F5344CB8AC3E}">
        <p14:creationId xmlns:p14="http://schemas.microsoft.com/office/powerpoint/2010/main" val="59787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BF46C7-8199-4123-9D4A-18450F5142CC}"/>
              </a:ext>
            </a:extLst>
          </p:cNvPr>
          <p:cNvSpPr>
            <a:spLocks noGrp="1"/>
          </p:cNvSpPr>
          <p:nvPr>
            <p:ph type="dt" sz="half" idx="10"/>
          </p:nvPr>
        </p:nvSpPr>
        <p:spPr/>
        <p:txBody>
          <a:bodyPr/>
          <a:lstStyle/>
          <a:p>
            <a:fld id="{036D586E-DC13-4F85-8360-37EB27799D6C}" type="datetimeFigureOut">
              <a:rPr lang="en-US" smtClean="0"/>
              <a:t>8/30/2021</a:t>
            </a:fld>
            <a:endParaRPr lang="en-US"/>
          </a:p>
        </p:txBody>
      </p:sp>
      <p:sp>
        <p:nvSpPr>
          <p:cNvPr id="3" name="Footer Placeholder 2">
            <a:extLst>
              <a:ext uri="{FF2B5EF4-FFF2-40B4-BE49-F238E27FC236}">
                <a16:creationId xmlns:a16="http://schemas.microsoft.com/office/drawing/2014/main" id="{33B6E7B3-E8E4-4553-BED3-7513948C08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CBB35D-10C1-428A-8609-7E7AB05304D7}"/>
              </a:ext>
            </a:extLst>
          </p:cNvPr>
          <p:cNvSpPr>
            <a:spLocks noGrp="1"/>
          </p:cNvSpPr>
          <p:nvPr>
            <p:ph type="sldNum" sz="quarter" idx="12"/>
          </p:nvPr>
        </p:nvSpPr>
        <p:spPr/>
        <p:txBody>
          <a:bodyPr/>
          <a:lstStyle/>
          <a:p>
            <a:fld id="{31222908-F2AD-48EE-9CA1-B11FCD3A59BF}" type="slidenum">
              <a:rPr lang="en-US" smtClean="0"/>
              <a:t>‹#›</a:t>
            </a:fld>
            <a:endParaRPr lang="en-US"/>
          </a:p>
        </p:txBody>
      </p:sp>
    </p:spTree>
    <p:extLst>
      <p:ext uri="{BB962C8B-B14F-4D97-AF65-F5344CB8AC3E}">
        <p14:creationId xmlns:p14="http://schemas.microsoft.com/office/powerpoint/2010/main" val="3824451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22333-834E-429A-838A-271F8D0A9C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CABE0A-A1A6-4B8F-95AC-8601FFD6B4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32B095-4D52-411B-AA4E-D164A5E0EA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199833-B6D5-4FE4-B298-2B7E560B6DF5}"/>
              </a:ext>
            </a:extLst>
          </p:cNvPr>
          <p:cNvSpPr>
            <a:spLocks noGrp="1"/>
          </p:cNvSpPr>
          <p:nvPr>
            <p:ph type="dt" sz="half" idx="10"/>
          </p:nvPr>
        </p:nvSpPr>
        <p:spPr/>
        <p:txBody>
          <a:bodyPr/>
          <a:lstStyle/>
          <a:p>
            <a:fld id="{036D586E-DC13-4F85-8360-37EB27799D6C}" type="datetimeFigureOut">
              <a:rPr lang="en-US" smtClean="0"/>
              <a:t>8/30/2021</a:t>
            </a:fld>
            <a:endParaRPr lang="en-US"/>
          </a:p>
        </p:txBody>
      </p:sp>
      <p:sp>
        <p:nvSpPr>
          <p:cNvPr id="6" name="Footer Placeholder 5">
            <a:extLst>
              <a:ext uri="{FF2B5EF4-FFF2-40B4-BE49-F238E27FC236}">
                <a16:creationId xmlns:a16="http://schemas.microsoft.com/office/drawing/2014/main" id="{5B3B782D-45C7-4885-B273-FE7BD25508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D98863-4EFB-4FFA-A3F1-B5FD7DCD549C}"/>
              </a:ext>
            </a:extLst>
          </p:cNvPr>
          <p:cNvSpPr>
            <a:spLocks noGrp="1"/>
          </p:cNvSpPr>
          <p:nvPr>
            <p:ph type="sldNum" sz="quarter" idx="12"/>
          </p:nvPr>
        </p:nvSpPr>
        <p:spPr/>
        <p:txBody>
          <a:bodyPr/>
          <a:lstStyle/>
          <a:p>
            <a:fld id="{31222908-F2AD-48EE-9CA1-B11FCD3A59BF}" type="slidenum">
              <a:rPr lang="en-US" smtClean="0"/>
              <a:t>‹#›</a:t>
            </a:fld>
            <a:endParaRPr lang="en-US"/>
          </a:p>
        </p:txBody>
      </p:sp>
    </p:spTree>
    <p:extLst>
      <p:ext uri="{BB962C8B-B14F-4D97-AF65-F5344CB8AC3E}">
        <p14:creationId xmlns:p14="http://schemas.microsoft.com/office/powerpoint/2010/main" val="407452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A0CA-289C-45CF-B5EE-FBE1D0D6E5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2766CD-3354-4DB1-B793-BB79AAE33B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26AFFF-D94E-4E5C-BA62-89EF70743A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AA835B-1888-4201-BF65-F731BE6A94BB}"/>
              </a:ext>
            </a:extLst>
          </p:cNvPr>
          <p:cNvSpPr>
            <a:spLocks noGrp="1"/>
          </p:cNvSpPr>
          <p:nvPr>
            <p:ph type="dt" sz="half" idx="10"/>
          </p:nvPr>
        </p:nvSpPr>
        <p:spPr/>
        <p:txBody>
          <a:bodyPr/>
          <a:lstStyle/>
          <a:p>
            <a:fld id="{036D586E-DC13-4F85-8360-37EB27799D6C}" type="datetimeFigureOut">
              <a:rPr lang="en-US" smtClean="0"/>
              <a:t>8/30/2021</a:t>
            </a:fld>
            <a:endParaRPr lang="en-US"/>
          </a:p>
        </p:txBody>
      </p:sp>
      <p:sp>
        <p:nvSpPr>
          <p:cNvPr id="6" name="Footer Placeholder 5">
            <a:extLst>
              <a:ext uri="{FF2B5EF4-FFF2-40B4-BE49-F238E27FC236}">
                <a16:creationId xmlns:a16="http://schemas.microsoft.com/office/drawing/2014/main" id="{E5C6F45A-E844-43EA-AA25-B58059C448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44F42B-351D-4302-9FC7-B300D3C8B14C}"/>
              </a:ext>
            </a:extLst>
          </p:cNvPr>
          <p:cNvSpPr>
            <a:spLocks noGrp="1"/>
          </p:cNvSpPr>
          <p:nvPr>
            <p:ph type="sldNum" sz="quarter" idx="12"/>
          </p:nvPr>
        </p:nvSpPr>
        <p:spPr/>
        <p:txBody>
          <a:bodyPr/>
          <a:lstStyle/>
          <a:p>
            <a:fld id="{31222908-F2AD-48EE-9CA1-B11FCD3A59BF}" type="slidenum">
              <a:rPr lang="en-US" smtClean="0"/>
              <a:t>‹#›</a:t>
            </a:fld>
            <a:endParaRPr lang="en-US"/>
          </a:p>
        </p:txBody>
      </p:sp>
    </p:spTree>
    <p:extLst>
      <p:ext uri="{BB962C8B-B14F-4D97-AF65-F5344CB8AC3E}">
        <p14:creationId xmlns:p14="http://schemas.microsoft.com/office/powerpoint/2010/main" val="2672044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C4E628-1F09-4F78-9B0C-77A9A2F4DA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C2D0BD-8A26-403E-BB7D-627E46466F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FCEFF-5E9E-4D16-909A-14C893C33E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6D586E-DC13-4F85-8360-37EB27799D6C}" type="datetimeFigureOut">
              <a:rPr lang="en-US" smtClean="0"/>
              <a:t>8/30/2021</a:t>
            </a:fld>
            <a:endParaRPr lang="en-US"/>
          </a:p>
        </p:txBody>
      </p:sp>
      <p:sp>
        <p:nvSpPr>
          <p:cNvPr id="5" name="Footer Placeholder 4">
            <a:extLst>
              <a:ext uri="{FF2B5EF4-FFF2-40B4-BE49-F238E27FC236}">
                <a16:creationId xmlns:a16="http://schemas.microsoft.com/office/drawing/2014/main" id="{2BFCE219-B1D7-46BA-92D7-B624240F1D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A439D0-AF9C-47B8-89AF-DD7101E89B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222908-F2AD-48EE-9CA1-B11FCD3A59BF}" type="slidenum">
              <a:rPr lang="en-US" smtClean="0"/>
              <a:t>‹#›</a:t>
            </a:fld>
            <a:endParaRPr lang="en-US"/>
          </a:p>
        </p:txBody>
      </p:sp>
    </p:spTree>
    <p:extLst>
      <p:ext uri="{BB962C8B-B14F-4D97-AF65-F5344CB8AC3E}">
        <p14:creationId xmlns:p14="http://schemas.microsoft.com/office/powerpoint/2010/main" val="4205184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www.census.gov/data/experimental-data-products/community-resilience-estimates.html"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9">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Rectangle 11">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AF9E6D-F537-4EB8-9087-B8673A00C8E1}"/>
              </a:ext>
            </a:extLst>
          </p:cNvPr>
          <p:cNvSpPr>
            <a:spLocks noGrp="1"/>
          </p:cNvSpPr>
          <p:nvPr>
            <p:ph type="title"/>
          </p:nvPr>
        </p:nvSpPr>
        <p:spPr>
          <a:xfrm>
            <a:off x="795338" y="871859"/>
            <a:ext cx="10601325" cy="1317800"/>
          </a:xfrm>
        </p:spPr>
        <p:txBody>
          <a:bodyPr vert="horz" lIns="91440" tIns="45720" rIns="91440" bIns="45720" rtlCol="0" anchor="b">
            <a:noAutofit/>
          </a:bodyPr>
          <a:lstStyle/>
          <a:p>
            <a:pPr algn="ctr"/>
            <a:r>
              <a:rPr lang="en-US" sz="3600" kern="1200" dirty="0">
                <a:solidFill>
                  <a:schemeClr val="tx1"/>
                </a:solidFill>
                <a:latin typeface="+mn-lt"/>
                <a:ea typeface="+mn-ea"/>
                <a:cs typeface="+mn-cs"/>
              </a:rPr>
              <a:t>Regression Techniques for Validation of Resilience towards Covid-19</a:t>
            </a:r>
          </a:p>
        </p:txBody>
      </p:sp>
      <p:sp>
        <p:nvSpPr>
          <p:cNvPr id="3" name="Subtitle 2">
            <a:extLst>
              <a:ext uri="{FF2B5EF4-FFF2-40B4-BE49-F238E27FC236}">
                <a16:creationId xmlns:a16="http://schemas.microsoft.com/office/drawing/2014/main" id="{2D0AF346-1119-49DB-8498-E55BEDB3622B}"/>
              </a:ext>
            </a:extLst>
          </p:cNvPr>
          <p:cNvSpPr>
            <a:spLocks noGrp="1"/>
          </p:cNvSpPr>
          <p:nvPr>
            <p:ph type="body" idx="1"/>
          </p:nvPr>
        </p:nvSpPr>
        <p:spPr>
          <a:xfrm>
            <a:off x="967866" y="2469684"/>
            <a:ext cx="10601325" cy="1144884"/>
          </a:xfrm>
        </p:spPr>
        <p:txBody>
          <a:bodyPr vert="horz" lIns="91440" tIns="45720" rIns="91440" bIns="45720" rtlCol="0">
            <a:normAutofit/>
          </a:bodyPr>
          <a:lstStyle/>
          <a:p>
            <a:pPr algn="ctr"/>
            <a:r>
              <a:rPr lang="en-US" sz="4000" dirty="0">
                <a:solidFill>
                  <a:schemeClr val="tx1"/>
                </a:solidFill>
              </a:rPr>
              <a:t>Ishrat Zaman</a:t>
            </a:r>
            <a:br>
              <a:rPr lang="en-US" sz="4000" dirty="0">
                <a:solidFill>
                  <a:schemeClr val="tx1"/>
                </a:solidFill>
              </a:rPr>
            </a:br>
            <a:r>
              <a:rPr lang="en-US" sz="3600" dirty="0">
                <a:solidFill>
                  <a:schemeClr val="tx1"/>
                </a:solidFill>
              </a:rPr>
              <a:t>Advisor- Prof. Jodi Mead</a:t>
            </a:r>
            <a:endParaRPr lang="en-US" sz="4000" dirty="0">
              <a:solidFill>
                <a:schemeClr val="tx1"/>
              </a:solidFill>
            </a:endParaRPr>
          </a:p>
          <a:p>
            <a:pPr algn="ctr"/>
            <a:endParaRPr lang="en-US" sz="3600" kern="1200" dirty="0">
              <a:solidFill>
                <a:schemeClr val="tx1"/>
              </a:solidFill>
              <a:latin typeface="+mn-lt"/>
              <a:ea typeface="+mn-ea"/>
              <a:cs typeface="+mn-cs"/>
            </a:endParaRPr>
          </a:p>
        </p:txBody>
      </p:sp>
      <p:cxnSp>
        <p:nvCxnSpPr>
          <p:cNvPr id="20" name="Straight Connector 13">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Subtitle 2">
            <a:extLst>
              <a:ext uri="{FF2B5EF4-FFF2-40B4-BE49-F238E27FC236}">
                <a16:creationId xmlns:a16="http://schemas.microsoft.com/office/drawing/2014/main" id="{2727B1A9-F846-45BD-BEA3-FBD0C211FB86}"/>
              </a:ext>
            </a:extLst>
          </p:cNvPr>
          <p:cNvSpPr txBox="1">
            <a:spLocks/>
          </p:cNvSpPr>
          <p:nvPr/>
        </p:nvSpPr>
        <p:spPr>
          <a:xfrm>
            <a:off x="967866" y="4257228"/>
            <a:ext cx="10601325" cy="114488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3200" dirty="0">
                <a:solidFill>
                  <a:schemeClr val="tx1"/>
                </a:solidFill>
              </a:rPr>
              <a:t>Dept. of Mathematics</a:t>
            </a:r>
            <a:br>
              <a:rPr lang="en-US" sz="3600" dirty="0">
                <a:solidFill>
                  <a:schemeClr val="tx1"/>
                </a:solidFill>
              </a:rPr>
            </a:br>
            <a:r>
              <a:rPr lang="en-US" sz="3600" dirty="0">
                <a:solidFill>
                  <a:schemeClr val="tx1"/>
                </a:solidFill>
              </a:rPr>
              <a:t>Boise State University</a:t>
            </a:r>
          </a:p>
        </p:txBody>
      </p:sp>
    </p:spTree>
    <p:extLst>
      <p:ext uri="{BB962C8B-B14F-4D97-AF65-F5344CB8AC3E}">
        <p14:creationId xmlns:p14="http://schemas.microsoft.com/office/powerpoint/2010/main" val="2456870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6A5EE-47A6-494C-95B2-3BD1F024E59D}"/>
              </a:ext>
            </a:extLst>
          </p:cNvPr>
          <p:cNvSpPr>
            <a:spLocks noGrp="1"/>
          </p:cNvSpPr>
          <p:nvPr>
            <p:ph type="title"/>
          </p:nvPr>
        </p:nvSpPr>
        <p:spPr>
          <a:xfrm>
            <a:off x="0" y="0"/>
            <a:ext cx="10515600" cy="1053737"/>
          </a:xfrm>
        </p:spPr>
        <p:txBody>
          <a:bodyPr/>
          <a:lstStyle/>
          <a:p>
            <a:r>
              <a:rPr lang="en-US" dirty="0"/>
              <a:t>Community Resilience</a:t>
            </a:r>
          </a:p>
        </p:txBody>
      </p:sp>
      <p:sp>
        <p:nvSpPr>
          <p:cNvPr id="3" name="Text Placeholder 2">
            <a:extLst>
              <a:ext uri="{FF2B5EF4-FFF2-40B4-BE49-F238E27FC236}">
                <a16:creationId xmlns:a16="http://schemas.microsoft.com/office/drawing/2014/main" id="{4A5E5BCC-0C6F-410C-BF97-22E1ECC5EAE7}"/>
              </a:ext>
            </a:extLst>
          </p:cNvPr>
          <p:cNvSpPr>
            <a:spLocks noGrp="1"/>
          </p:cNvSpPr>
          <p:nvPr>
            <p:ph type="body" idx="1"/>
          </p:nvPr>
        </p:nvSpPr>
        <p:spPr>
          <a:xfrm>
            <a:off x="0" y="1471794"/>
            <a:ext cx="10515600" cy="5111886"/>
          </a:xfrm>
        </p:spPr>
        <p:txBody>
          <a:bodyPr>
            <a:normAutofit lnSpcReduction="10000"/>
          </a:bodyPr>
          <a:lstStyle/>
          <a:p>
            <a:pPr rtl="0">
              <a:spcBef>
                <a:spcPts val="0"/>
              </a:spcBef>
              <a:spcAft>
                <a:spcPts val="0"/>
              </a:spcAft>
            </a:pPr>
            <a:r>
              <a:rPr lang="en-US" b="0" i="0" u="none" strike="noStrike" dirty="0">
                <a:solidFill>
                  <a:srgbClr val="000000"/>
                </a:solidFill>
                <a:effectLst/>
                <a:latin typeface="Arial" panose="020B0604020202020204" pitchFamily="34" charset="0"/>
              </a:rPr>
              <a:t>Community resilience is the sustained ability of communities to withstand, adapt to, and recover from adversity. In a resilient community, Community Resilience Estimator, or CRE’s spontaneously emerge or adapt when a shock happens and may disappear when the crisis is over. The factors leading to community resilience are thus likely to be the factors leading to the bottom-up emergence of CRIs as well. A resilient community is socially connected and has accessible health systems that can withstand disaster and foster community recovery. The community can take collective action after an adverse event.</a:t>
            </a:r>
            <a:endParaRPr lang="en-US" b="0" dirty="0">
              <a:effectLst/>
            </a:endParaRPr>
          </a:p>
          <a:p>
            <a:pPr rtl="0">
              <a:spcBef>
                <a:spcPts val="0"/>
              </a:spcBef>
              <a:spcAft>
                <a:spcPts val="0"/>
              </a:spcAft>
            </a:pPr>
            <a:r>
              <a:rPr lang="en-US" b="0" i="0" u="none" strike="noStrike" dirty="0">
                <a:solidFill>
                  <a:srgbClr val="000000"/>
                </a:solidFill>
                <a:effectLst/>
                <a:latin typeface="Arial" panose="020B0604020202020204" pitchFamily="34" charset="0"/>
              </a:rPr>
              <a:t> </a:t>
            </a:r>
          </a:p>
          <a:p>
            <a:pPr rtl="0">
              <a:spcBef>
                <a:spcPts val="0"/>
              </a:spcBef>
              <a:spcAft>
                <a:spcPts val="0"/>
              </a:spcAft>
            </a:pPr>
            <a:r>
              <a:rPr lang="en-US" dirty="0">
                <a:solidFill>
                  <a:srgbClr val="000000"/>
                </a:solidFill>
                <a:latin typeface="Arial" panose="020B0604020202020204" pitchFamily="34" charset="0"/>
              </a:rPr>
              <a:t>For example</a:t>
            </a:r>
          </a:p>
          <a:p>
            <a:pPr rtl="0">
              <a:spcBef>
                <a:spcPts val="0"/>
              </a:spcBef>
              <a:spcAft>
                <a:spcPts val="0"/>
              </a:spcAft>
            </a:pPr>
            <a:r>
              <a:rPr lang="en-US" b="0" dirty="0">
                <a:solidFill>
                  <a:srgbClr val="000000"/>
                </a:solidFill>
                <a:effectLst/>
                <a:latin typeface="Arial" panose="020B0604020202020204" pitchFamily="34" charset="0"/>
              </a:rPr>
              <a:t>Maintaining Mask, Distance- increasing resilience.</a:t>
            </a:r>
          </a:p>
          <a:p>
            <a:pPr rtl="0">
              <a:spcBef>
                <a:spcPts val="0"/>
              </a:spcBef>
              <a:spcAft>
                <a:spcPts val="0"/>
              </a:spcAft>
            </a:pPr>
            <a:r>
              <a:rPr lang="en-US" b="0" dirty="0">
                <a:effectLst/>
              </a:rPr>
              <a:t>Then disappear when the crisis over.</a:t>
            </a:r>
          </a:p>
          <a:p>
            <a:br>
              <a:rPr lang="en-US" dirty="0"/>
            </a:br>
            <a:endParaRPr lang="en-US" dirty="0"/>
          </a:p>
        </p:txBody>
      </p:sp>
    </p:spTree>
    <p:extLst>
      <p:ext uri="{BB962C8B-B14F-4D97-AF65-F5344CB8AC3E}">
        <p14:creationId xmlns:p14="http://schemas.microsoft.com/office/powerpoint/2010/main" val="589179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D611F-6521-4184-976B-7EBC933D0C00}"/>
              </a:ext>
            </a:extLst>
          </p:cNvPr>
          <p:cNvSpPr>
            <a:spLocks noGrp="1"/>
          </p:cNvSpPr>
          <p:nvPr>
            <p:ph type="title"/>
          </p:nvPr>
        </p:nvSpPr>
        <p:spPr>
          <a:xfrm>
            <a:off x="0" y="1"/>
            <a:ext cx="12192000" cy="768350"/>
          </a:xfrm>
        </p:spPr>
        <p:txBody>
          <a:bodyPr>
            <a:normAutofit fontScale="90000"/>
          </a:bodyPr>
          <a:lstStyle/>
          <a:p>
            <a:r>
              <a:rPr lang="en-US" dirty="0"/>
              <a:t>Community Resilience Estimates (CRE Tool)</a:t>
            </a:r>
          </a:p>
        </p:txBody>
      </p:sp>
      <p:sp>
        <p:nvSpPr>
          <p:cNvPr id="3" name="Text Placeholder 2">
            <a:extLst>
              <a:ext uri="{FF2B5EF4-FFF2-40B4-BE49-F238E27FC236}">
                <a16:creationId xmlns:a16="http://schemas.microsoft.com/office/drawing/2014/main" id="{5ED67A10-E822-4505-9883-DF611494851F}"/>
              </a:ext>
            </a:extLst>
          </p:cNvPr>
          <p:cNvSpPr>
            <a:spLocks noGrp="1"/>
          </p:cNvSpPr>
          <p:nvPr>
            <p:ph type="body" idx="1"/>
          </p:nvPr>
        </p:nvSpPr>
        <p:spPr>
          <a:xfrm>
            <a:off x="-1" y="992823"/>
            <a:ext cx="11878491" cy="5747611"/>
          </a:xfrm>
        </p:spPr>
        <p:txBody>
          <a:bodyPr/>
          <a:lstStyle/>
          <a:p>
            <a:pPr marL="342900" indent="-342900">
              <a:buFont typeface="Arial" panose="020B0604020202020204" pitchFamily="34" charset="0"/>
              <a:buChar char="•"/>
            </a:pPr>
            <a:r>
              <a:rPr lang="en-US" dirty="0">
                <a:solidFill>
                  <a:schemeClr val="tx1"/>
                </a:solidFill>
              </a:rPr>
              <a:t>Community resilience is the capacity of individuals and households within a community to absorb, endure, and recover from the impacts of a disaster. The Community Resilience Estimates (CRE) are experimental estimates produced using information on individuals and households from the 2018 American Community Survey (ACS), the Census Bureau’s Population Estimates Program (PEP), as well as publicly available health condition rates from the National Health Interview Survey (NHIS).</a:t>
            </a:r>
          </a:p>
          <a:p>
            <a:pPr marL="342900" indent="-342900">
              <a:buFont typeface="Arial" panose="020B0604020202020204" pitchFamily="34" charset="0"/>
              <a:buChar char="•"/>
            </a:pPr>
            <a:r>
              <a:rPr lang="en-US" dirty="0">
                <a:solidFill>
                  <a:schemeClr val="tx1"/>
                </a:solidFill>
              </a:rPr>
              <a:t>The experimental CRE, in their current form, </a:t>
            </a:r>
            <a:r>
              <a:rPr lang="en-US" dirty="0">
                <a:solidFill>
                  <a:schemeClr val="tx1"/>
                </a:solidFill>
                <a:highlight>
                  <a:srgbClr val="FFFF00"/>
                </a:highlight>
              </a:rPr>
              <a:t>are specific to the current COVID-19 pandemic</a:t>
            </a:r>
            <a:r>
              <a:rPr lang="en-US" dirty="0">
                <a:solidFill>
                  <a:schemeClr val="tx1"/>
                </a:solidFill>
              </a:rPr>
              <a:t>. Local planners, policy makers, public health officials, and community stakeholders can use the estimates as one tool to help assess the potential resiliency of communities and plan mitigation strategies. Although the CRE in their current form are specific to the current pandemic, the small area modeling techniques used to develop it are flexible and can easily be modified for a broad range of natural disasters (hurricanes, tornadoes, floods, etc.). </a:t>
            </a:r>
          </a:p>
          <a:p>
            <a:pPr marL="342900" indent="-342900">
              <a:buFont typeface="Arial" panose="020B0604020202020204" pitchFamily="34" charset="0"/>
              <a:buChar char="•"/>
            </a:pPr>
            <a:r>
              <a:rPr lang="en-US" b="0" i="0" dirty="0">
                <a:solidFill>
                  <a:srgbClr val="000000"/>
                </a:solidFill>
                <a:effectLst/>
                <a:latin typeface="Lora"/>
              </a:rPr>
              <a:t>The </a:t>
            </a:r>
            <a:r>
              <a:rPr lang="en-US" b="0" i="0" u="none" strike="noStrike" dirty="0">
                <a:solidFill>
                  <a:srgbClr val="008392"/>
                </a:solidFill>
                <a:effectLst/>
                <a:latin typeface="Lora"/>
                <a:hlinkClick r:id="rId2"/>
              </a:rPr>
              <a:t>Community Resilience Estimates (CRE)</a:t>
            </a:r>
            <a:r>
              <a:rPr lang="en-US" b="0" i="0" dirty="0">
                <a:solidFill>
                  <a:srgbClr val="000000"/>
                </a:solidFill>
                <a:effectLst/>
                <a:latin typeface="Lora"/>
              </a:rPr>
              <a:t> is a resilience measure that identifies a community’s ability to endure, respond and recover from the impact of disasters.</a:t>
            </a:r>
          </a:p>
          <a:p>
            <a:pPr marL="342900" indent="-342900">
              <a:buFont typeface="Arial" panose="020B0604020202020204" pitchFamily="34" charset="0"/>
              <a:buChar char="•"/>
            </a:pPr>
            <a:r>
              <a:rPr lang="en-US" dirty="0" err="1">
                <a:solidFill>
                  <a:srgbClr val="000000"/>
                </a:solidFill>
                <a:latin typeface="Lora"/>
              </a:rPr>
              <a:t>Source:https</a:t>
            </a:r>
            <a:r>
              <a:rPr lang="en-US" dirty="0">
                <a:solidFill>
                  <a:srgbClr val="000000"/>
                </a:solidFill>
                <a:latin typeface="Lora"/>
              </a:rPr>
              <a:t>://www.census.gov/library/stories/2020/06/how-resilient-are-communities-to-disasters.html</a:t>
            </a:r>
            <a:endParaRPr lang="en-US" b="0" i="0" dirty="0">
              <a:solidFill>
                <a:srgbClr val="000000"/>
              </a:solidFill>
              <a:effectLst/>
              <a:latin typeface="Lora"/>
            </a:endParaRPr>
          </a:p>
        </p:txBody>
      </p:sp>
    </p:spTree>
    <p:extLst>
      <p:ext uri="{BB962C8B-B14F-4D97-AF65-F5344CB8AC3E}">
        <p14:creationId xmlns:p14="http://schemas.microsoft.com/office/powerpoint/2010/main" val="254388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D7F5C-9B7A-4209-AF9B-B1FB6E320047}"/>
              </a:ext>
            </a:extLst>
          </p:cNvPr>
          <p:cNvSpPr>
            <a:spLocks noGrp="1"/>
          </p:cNvSpPr>
          <p:nvPr>
            <p:ph type="title"/>
          </p:nvPr>
        </p:nvSpPr>
        <p:spPr>
          <a:xfrm>
            <a:off x="474798" y="-75518"/>
            <a:ext cx="10515600" cy="1129256"/>
          </a:xfrm>
        </p:spPr>
        <p:txBody>
          <a:bodyPr/>
          <a:lstStyle/>
          <a:p>
            <a:r>
              <a:rPr lang="en-US" dirty="0"/>
              <a:t>Risk Factor		</a:t>
            </a:r>
          </a:p>
        </p:txBody>
      </p:sp>
      <p:sp>
        <p:nvSpPr>
          <p:cNvPr id="3" name="Text Placeholder 2">
            <a:extLst>
              <a:ext uri="{FF2B5EF4-FFF2-40B4-BE49-F238E27FC236}">
                <a16:creationId xmlns:a16="http://schemas.microsoft.com/office/drawing/2014/main" id="{B1D5CCAE-25A4-4236-B0BB-E565CCE61183}"/>
              </a:ext>
            </a:extLst>
          </p:cNvPr>
          <p:cNvSpPr>
            <a:spLocks noGrp="1"/>
          </p:cNvSpPr>
          <p:nvPr>
            <p:ph type="body" idx="1"/>
          </p:nvPr>
        </p:nvSpPr>
        <p:spPr>
          <a:xfrm>
            <a:off x="348343" y="888275"/>
            <a:ext cx="10999107" cy="5201376"/>
          </a:xfrm>
        </p:spPr>
        <p:txBody>
          <a:bodyPr>
            <a:noAutofit/>
          </a:bodyPr>
          <a:lstStyle/>
          <a:p>
            <a:r>
              <a:rPr lang="en-US" sz="1600" dirty="0">
                <a:solidFill>
                  <a:schemeClr val="tx1"/>
                </a:solidFill>
              </a:rPr>
              <a:t>Risk Factors Resilience to a disaster is partly determined by the vulnerabilities within a community. In order to measure these vulnerabilities, and construct the community resilience estimates, an individual risk index is designed. The risk index is a weighted aggregate of the risk factors. The risk factors are </a:t>
            </a:r>
            <a:r>
              <a:rPr lang="en-US" sz="1600" dirty="0">
                <a:solidFill>
                  <a:schemeClr val="tx1"/>
                </a:solidFill>
                <a:highlight>
                  <a:srgbClr val="FFFF00"/>
                </a:highlight>
              </a:rPr>
              <a:t>binary components that add up to 11 possible risks in the risk index</a:t>
            </a:r>
            <a:r>
              <a:rPr lang="en-US" sz="1600" dirty="0">
                <a:solidFill>
                  <a:schemeClr val="tx1"/>
                </a:solidFill>
              </a:rPr>
              <a:t>.</a:t>
            </a:r>
          </a:p>
          <a:p>
            <a:r>
              <a:rPr lang="en-US" sz="1600" dirty="0">
                <a:solidFill>
                  <a:schemeClr val="tx1"/>
                </a:solidFill>
                <a:highlight>
                  <a:srgbClr val="00FFFF"/>
                </a:highlight>
              </a:rPr>
              <a:t>ACS(</a:t>
            </a:r>
            <a:r>
              <a:rPr lang="en-US" sz="1200" b="1" i="0" dirty="0">
                <a:solidFill>
                  <a:srgbClr val="202124"/>
                </a:solidFill>
                <a:effectLst/>
                <a:highlight>
                  <a:srgbClr val="00FFFF"/>
                </a:highlight>
                <a:latin typeface="Google Sans"/>
              </a:rPr>
              <a:t>Acute coronary syndrome)</a:t>
            </a:r>
            <a:r>
              <a:rPr lang="en-US" sz="1600" dirty="0">
                <a:solidFill>
                  <a:schemeClr val="tx1"/>
                </a:solidFill>
                <a:highlight>
                  <a:srgbClr val="00FFFF"/>
                </a:highlight>
              </a:rPr>
              <a:t>-defined Risk Factors (RF) for Households (HH) and Individuals (I) </a:t>
            </a:r>
          </a:p>
          <a:p>
            <a:r>
              <a:rPr lang="en-US" sz="1600" dirty="0">
                <a:solidFill>
                  <a:schemeClr val="tx1"/>
                </a:solidFill>
              </a:rPr>
              <a:t>• RF 1: Income-to-Poverty Ratio (IPR) &lt; 130 percent (HH).</a:t>
            </a:r>
          </a:p>
          <a:p>
            <a:r>
              <a:rPr lang="en-US" sz="1600" dirty="0">
                <a:solidFill>
                  <a:schemeClr val="tx1"/>
                </a:solidFill>
              </a:rPr>
              <a:t> • RF 2: Single or zero caregiver household - only one or no individuals living in the household who are 18-64 (HH). </a:t>
            </a:r>
          </a:p>
          <a:p>
            <a:r>
              <a:rPr lang="en-US" sz="1600" dirty="0">
                <a:solidFill>
                  <a:schemeClr val="tx1"/>
                </a:solidFill>
              </a:rPr>
              <a:t>• RF 3: Crowding defined as either o Unit-level crowding defined as &gt; 0.75 persons per room (HH) or 4 o Household resides within a high-density tract defined as 75% of the population living in blocks with greater than 4,000 people per square mile </a:t>
            </a:r>
          </a:p>
          <a:p>
            <a:r>
              <a:rPr lang="en-US" sz="1600" dirty="0">
                <a:solidFill>
                  <a:schemeClr val="tx1"/>
                </a:solidFill>
              </a:rPr>
              <a:t>• RF 4: Communication barrier defined as either o Linguistically isolated (HH) or o No one in the household over the age of 16 with a high school diploma (HH) </a:t>
            </a:r>
          </a:p>
          <a:p>
            <a:r>
              <a:rPr lang="en-US" sz="1600" dirty="0">
                <a:solidFill>
                  <a:schemeClr val="tx1"/>
                </a:solidFill>
              </a:rPr>
              <a:t>• RF 5: No employed persons (HH) </a:t>
            </a:r>
          </a:p>
          <a:p>
            <a:r>
              <a:rPr lang="en-US" sz="1600" dirty="0">
                <a:solidFill>
                  <a:schemeClr val="tx1"/>
                </a:solidFill>
              </a:rPr>
              <a:t>• RF 6: Disability posing constraint to significant life activity o Persons who report having any one of the six disability types (I): hearing difficulty, vision difficulty, cognitive difficulty, ambulatory difficulty, self-care difficulty, and independent living difficulty. </a:t>
            </a:r>
          </a:p>
          <a:p>
            <a:r>
              <a:rPr lang="en-US" sz="1600" dirty="0">
                <a:solidFill>
                  <a:schemeClr val="tx1"/>
                </a:solidFill>
              </a:rPr>
              <a:t>• RF 7: No health insurance coverage (I) </a:t>
            </a:r>
          </a:p>
          <a:p>
            <a:r>
              <a:rPr lang="en-US" sz="1600" dirty="0">
                <a:solidFill>
                  <a:schemeClr val="tx1"/>
                </a:solidFill>
              </a:rPr>
              <a:t>• RF 8: Age &gt;= 65 (I)</a:t>
            </a:r>
          </a:p>
          <a:p>
            <a:r>
              <a:rPr lang="en-US" sz="1600" dirty="0">
                <a:solidFill>
                  <a:schemeClr val="tx1"/>
                </a:solidFill>
                <a:highlight>
                  <a:srgbClr val="00FFFF"/>
                </a:highlight>
              </a:rPr>
              <a:t>Health Condition RF</a:t>
            </a:r>
          </a:p>
          <a:p>
            <a:r>
              <a:rPr lang="en-US" sz="1600" dirty="0">
                <a:solidFill>
                  <a:schemeClr val="tx1"/>
                </a:solidFill>
              </a:rPr>
              <a:t> • RF 9: Serious heart condition (I) </a:t>
            </a:r>
          </a:p>
          <a:p>
            <a:r>
              <a:rPr lang="en-US" sz="1600" dirty="0">
                <a:solidFill>
                  <a:schemeClr val="tx1"/>
                </a:solidFill>
              </a:rPr>
              <a:t>• RF 10: Diabetes (I) </a:t>
            </a:r>
          </a:p>
          <a:p>
            <a:r>
              <a:rPr lang="en-US" sz="1600" dirty="0">
                <a:solidFill>
                  <a:schemeClr val="tx1"/>
                </a:solidFill>
              </a:rPr>
              <a:t>• RF 11: Emphysema or current asthma (I)</a:t>
            </a:r>
          </a:p>
          <a:p>
            <a:endParaRPr lang="en-US" sz="1600" dirty="0">
              <a:solidFill>
                <a:schemeClr val="tx1"/>
              </a:solidFill>
            </a:endParaRPr>
          </a:p>
        </p:txBody>
      </p:sp>
    </p:spTree>
    <p:extLst>
      <p:ext uri="{BB962C8B-B14F-4D97-AF65-F5344CB8AC3E}">
        <p14:creationId xmlns:p14="http://schemas.microsoft.com/office/powerpoint/2010/main" val="3275210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C1FAC-9DE3-4109-A633-5641D9B2E121}"/>
              </a:ext>
            </a:extLst>
          </p:cNvPr>
          <p:cNvSpPr>
            <a:spLocks noGrp="1"/>
          </p:cNvSpPr>
          <p:nvPr>
            <p:ph type="title"/>
          </p:nvPr>
        </p:nvSpPr>
        <p:spPr>
          <a:xfrm>
            <a:off x="0" y="1"/>
            <a:ext cx="10515600" cy="1219200"/>
          </a:xfrm>
        </p:spPr>
        <p:txBody>
          <a:bodyPr/>
          <a:lstStyle/>
          <a:p>
            <a:r>
              <a:rPr lang="en-US" dirty="0"/>
              <a:t>Covid-19</a:t>
            </a:r>
          </a:p>
        </p:txBody>
      </p:sp>
      <p:sp>
        <p:nvSpPr>
          <p:cNvPr id="3" name="Text Placeholder 2">
            <a:extLst>
              <a:ext uri="{FF2B5EF4-FFF2-40B4-BE49-F238E27FC236}">
                <a16:creationId xmlns:a16="http://schemas.microsoft.com/office/drawing/2014/main" id="{2D375191-37DC-45E5-BE32-0BCBC98B51AD}"/>
              </a:ext>
            </a:extLst>
          </p:cNvPr>
          <p:cNvSpPr>
            <a:spLocks noGrp="1"/>
          </p:cNvSpPr>
          <p:nvPr>
            <p:ph type="body" idx="1"/>
          </p:nvPr>
        </p:nvSpPr>
        <p:spPr>
          <a:xfrm>
            <a:off x="0" y="1219201"/>
            <a:ext cx="10515600" cy="3133723"/>
          </a:xfrm>
        </p:spPr>
        <p:txBody>
          <a:bodyPr>
            <a:noAutofit/>
          </a:bodyPr>
          <a:lstStyle/>
          <a:p>
            <a:pPr marL="342900" indent="-342900" rtl="0">
              <a:spcBef>
                <a:spcPts val="0"/>
              </a:spcBef>
              <a:spcAft>
                <a:spcPts val="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rPr>
              <a:t>The COVID-19 pandemic makes up a global health shock, with a death toll of over 4.5 million and over 216 million people reported ill by 29 August 2021. </a:t>
            </a:r>
          </a:p>
          <a:p>
            <a:pPr marL="342900" indent="-342900" rtl="0">
              <a:spcBef>
                <a:spcPts val="0"/>
              </a:spcBef>
              <a:spcAft>
                <a:spcPts val="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rPr>
              <a:t>Idaho has a death toll of   and over   reported ill by august 29.</a:t>
            </a:r>
          </a:p>
          <a:p>
            <a:pPr rtl="0">
              <a:spcBef>
                <a:spcPts val="0"/>
              </a:spcBef>
              <a:spcAft>
                <a:spcPts val="0"/>
              </a:spcAft>
            </a:pPr>
            <a:endParaRPr lang="en-US" sz="2000" dirty="0">
              <a:solidFill>
                <a:srgbClr val="000000"/>
              </a:solidFill>
              <a:latin typeface="Arial" panose="020B0604020202020204" pitchFamily="34" charset="0"/>
            </a:endParaRPr>
          </a:p>
          <a:p>
            <a:pPr marL="342900" indent="-342900" rtl="0">
              <a:spcBef>
                <a:spcPts val="0"/>
              </a:spcBef>
              <a:spcAft>
                <a:spcPts val="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rPr>
              <a:t>Community resilience can play a major role in coping with shocks, suc</a:t>
            </a:r>
            <a:r>
              <a:rPr lang="en-US" sz="2000" dirty="0">
                <a:solidFill>
                  <a:srgbClr val="000000"/>
                </a:solidFill>
                <a:latin typeface="Arial" panose="020B0604020202020204" pitchFamily="34" charset="0"/>
              </a:rPr>
              <a:t>h as Covid-19 pandemic</a:t>
            </a:r>
            <a:r>
              <a:rPr lang="en-US" sz="2000" b="0" i="0" u="none" strike="noStrike" dirty="0">
                <a:solidFill>
                  <a:srgbClr val="000000"/>
                </a:solidFill>
                <a:effectLst/>
                <a:latin typeface="Arial" panose="020B0604020202020204" pitchFamily="34" charset="0"/>
              </a:rPr>
              <a:t>. However, it is an ambiguous concept, hard to define and measure. We define it as a complex and dialogical process in which communities create, develop and/or engage their resources to cope with shocks and their consequent uncertainty.</a:t>
            </a:r>
            <a:endParaRPr lang="en-US" sz="2000" b="0" dirty="0">
              <a:effectLst/>
            </a:endParaRPr>
          </a:p>
          <a:p>
            <a:br>
              <a:rPr lang="en-US" sz="2000" dirty="0"/>
            </a:br>
            <a:endParaRPr lang="en-US" sz="2000" dirty="0"/>
          </a:p>
        </p:txBody>
      </p:sp>
    </p:spTree>
    <p:extLst>
      <p:ext uri="{BB962C8B-B14F-4D97-AF65-F5344CB8AC3E}">
        <p14:creationId xmlns:p14="http://schemas.microsoft.com/office/powerpoint/2010/main" val="1807467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3C63D-CC4F-4010-88D6-472BA8435951}"/>
              </a:ext>
            </a:extLst>
          </p:cNvPr>
          <p:cNvSpPr>
            <a:spLocks noGrp="1"/>
          </p:cNvSpPr>
          <p:nvPr>
            <p:ph type="title"/>
          </p:nvPr>
        </p:nvSpPr>
        <p:spPr>
          <a:xfrm>
            <a:off x="0" y="87085"/>
            <a:ext cx="10515600" cy="2025423"/>
          </a:xfrm>
        </p:spPr>
        <p:txBody>
          <a:bodyPr/>
          <a:lstStyle/>
          <a:p>
            <a:r>
              <a:rPr lang="en-US" dirty="0"/>
              <a:t>Regression</a:t>
            </a:r>
          </a:p>
        </p:txBody>
      </p:sp>
      <p:sp>
        <p:nvSpPr>
          <p:cNvPr id="3" name="Text Placeholder 2">
            <a:extLst>
              <a:ext uri="{FF2B5EF4-FFF2-40B4-BE49-F238E27FC236}">
                <a16:creationId xmlns:a16="http://schemas.microsoft.com/office/drawing/2014/main" id="{B0B9B079-4CCE-4D75-BA82-3F0C7DFF94B1}"/>
              </a:ext>
            </a:extLst>
          </p:cNvPr>
          <p:cNvSpPr>
            <a:spLocks noGrp="1"/>
          </p:cNvSpPr>
          <p:nvPr>
            <p:ph type="body" idx="1"/>
          </p:nvPr>
        </p:nvSpPr>
        <p:spPr>
          <a:xfrm>
            <a:off x="0" y="2190886"/>
            <a:ext cx="10515600" cy="1500187"/>
          </a:xfrm>
        </p:spPr>
        <p:txBody>
          <a:bodyPr>
            <a:no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we are Using with some simple regression models:</a:t>
            </a:r>
            <a:endParaRPr lang="en-US" sz="1800"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The first model examines the effect of resilience indicators on the number of confirmed COVID cases:</a:t>
            </a:r>
            <a:endParaRPr lang="en-US" sz="1800" b="0" dirty="0">
              <a:effectLst/>
            </a:endParaRPr>
          </a:p>
          <a:p>
            <a:pPr marL="457200" indent="457200" rtl="0">
              <a:spcBef>
                <a:spcPts val="0"/>
              </a:spcBef>
              <a:spcAft>
                <a:spcPts val="0"/>
              </a:spcAft>
            </a:pPr>
            <a:br>
              <a:rPr lang="en-US" sz="1800" b="0" dirty="0">
                <a:effectLst/>
              </a:rPr>
            </a:br>
            <a:r>
              <a:rPr lang="en-US" sz="1800" b="0" i="0" u="none" strike="noStrike" dirty="0">
                <a:solidFill>
                  <a:srgbClr val="000000"/>
                </a:solidFill>
                <a:effectLst/>
                <a:latin typeface="Arial" panose="020B0604020202020204" pitchFamily="34" charset="0"/>
              </a:rPr>
              <a:t>Y1(</a:t>
            </a:r>
            <a:r>
              <a:rPr lang="en-US" sz="1800" b="0" i="0" u="none" strike="noStrike" dirty="0" err="1">
                <a:solidFill>
                  <a:srgbClr val="000000"/>
                </a:solidFill>
                <a:effectLst/>
                <a:latin typeface="Arial" panose="020B0604020202020204" pitchFamily="34" charset="0"/>
              </a:rPr>
              <a:t>i</a:t>
            </a:r>
            <a:r>
              <a:rPr lang="en-US" sz="1800" b="0" i="0" u="none" strike="noStrike" dirty="0">
                <a:solidFill>
                  <a:srgbClr val="000000"/>
                </a:solidFill>
                <a:effectLst/>
                <a:latin typeface="Arial" panose="020B0604020202020204" pitchFamily="34" charset="0"/>
              </a:rPr>
              <a:t>)= β0 +β1X(</a:t>
            </a:r>
            <a:r>
              <a:rPr lang="en-US" sz="1800" b="0" i="0" u="none" strike="noStrike" dirty="0" err="1">
                <a:solidFill>
                  <a:srgbClr val="000000"/>
                </a:solidFill>
                <a:effectLst/>
                <a:latin typeface="Arial" panose="020B0604020202020204" pitchFamily="34" charset="0"/>
              </a:rPr>
              <a:t>i</a:t>
            </a:r>
            <a:r>
              <a:rPr lang="en-US" sz="1800" b="0" i="0" u="none" strike="noStrike" dirty="0">
                <a:solidFill>
                  <a:srgbClr val="000000"/>
                </a:solidFill>
                <a:effectLst/>
                <a:latin typeface="Arial" panose="020B0604020202020204" pitchFamily="34" charset="0"/>
              </a:rPr>
              <a:t>)+ε1(</a:t>
            </a:r>
            <a:r>
              <a:rPr lang="en-US" sz="1800" b="0" i="0" u="none" strike="noStrike" dirty="0" err="1">
                <a:solidFill>
                  <a:srgbClr val="000000"/>
                </a:solidFill>
                <a:effectLst/>
                <a:latin typeface="Arial" panose="020B0604020202020204" pitchFamily="34" charset="0"/>
              </a:rPr>
              <a:t>i</a:t>
            </a:r>
            <a:r>
              <a:rPr lang="en-US" sz="1800" b="0" i="0" u="none" strike="noStrike" dirty="0">
                <a:solidFill>
                  <a:srgbClr val="000000"/>
                </a:solidFill>
                <a:effectLst/>
                <a:latin typeface="Arial" panose="020B0604020202020204" pitchFamily="34" charset="0"/>
              </a:rPr>
              <a:t>),                                           </a:t>
            </a:r>
            <a:endParaRPr lang="en-US" sz="1800" b="0" dirty="0">
              <a:effectLst/>
            </a:endParaRPr>
          </a:p>
          <a:p>
            <a:pPr algn="just" rtl="0">
              <a:spcBef>
                <a:spcPts val="0"/>
              </a:spcBef>
              <a:spcAft>
                <a:spcPts val="0"/>
              </a:spcAft>
            </a:pPr>
            <a:br>
              <a:rPr lang="en-US" sz="1800" b="0" dirty="0">
                <a:effectLst/>
              </a:rPr>
            </a:br>
            <a:r>
              <a:rPr lang="en-US" sz="1800" b="0" i="0" u="none" strike="noStrike" dirty="0">
                <a:solidFill>
                  <a:srgbClr val="000000"/>
                </a:solidFill>
                <a:effectLst/>
                <a:latin typeface="Arial" panose="020B0604020202020204" pitchFamily="34" charset="0"/>
              </a:rPr>
              <a:t>where Y1(</a:t>
            </a:r>
            <a:r>
              <a:rPr lang="en-US" sz="1800" b="0" i="0" u="none" strike="noStrike" dirty="0" err="1">
                <a:solidFill>
                  <a:srgbClr val="000000"/>
                </a:solidFill>
                <a:effectLst/>
                <a:latin typeface="Arial" panose="020B0604020202020204" pitchFamily="34" charset="0"/>
              </a:rPr>
              <a:t>i</a:t>
            </a:r>
            <a:r>
              <a:rPr lang="en-US" sz="1800" b="0" i="0" u="none" strike="noStrike" dirty="0">
                <a:solidFill>
                  <a:srgbClr val="000000"/>
                </a:solidFill>
                <a:effectLst/>
                <a:latin typeface="Arial" panose="020B0604020202020204" pitchFamily="34" charset="0"/>
              </a:rPr>
              <a:t>) is the percentage of confirmed COVID cases as in Idaho county </a:t>
            </a:r>
            <a:r>
              <a:rPr lang="en-US" sz="1800" b="0" i="0" u="none" strike="noStrike" dirty="0" err="1">
                <a:solidFill>
                  <a:srgbClr val="000000"/>
                </a:solidFill>
                <a:effectLst/>
                <a:latin typeface="Arial" panose="020B0604020202020204" pitchFamily="34" charset="0"/>
              </a:rPr>
              <a:t>i</a:t>
            </a:r>
            <a:r>
              <a:rPr lang="en-US" sz="1800" b="0" i="0" u="none" strike="noStrike" dirty="0">
                <a:solidFill>
                  <a:srgbClr val="000000"/>
                </a:solidFill>
                <a:effectLst/>
                <a:latin typeface="Arial" panose="020B0604020202020204" pitchFamily="34" charset="0"/>
              </a:rPr>
              <a:t>, </a:t>
            </a:r>
          </a:p>
          <a:p>
            <a:pPr algn="just" rtl="0">
              <a:spcBef>
                <a:spcPts val="0"/>
              </a:spcBef>
              <a:spcAft>
                <a:spcPts val="0"/>
              </a:spcAft>
            </a:pPr>
            <a:r>
              <a:rPr lang="en-US" sz="1800" b="0" i="0" u="none" strike="noStrike" dirty="0">
                <a:solidFill>
                  <a:srgbClr val="000000"/>
                </a:solidFill>
                <a:effectLst/>
                <a:latin typeface="Arial" panose="020B0604020202020204" pitchFamily="34" charset="0"/>
              </a:rPr>
              <a:t>X(</a:t>
            </a:r>
            <a:r>
              <a:rPr lang="en-US" sz="1800" b="0" i="0" u="none" strike="noStrike" dirty="0" err="1">
                <a:solidFill>
                  <a:srgbClr val="000000"/>
                </a:solidFill>
                <a:effectLst/>
                <a:latin typeface="Arial" panose="020B0604020202020204" pitchFamily="34" charset="0"/>
              </a:rPr>
              <a:t>i</a:t>
            </a:r>
            <a:r>
              <a:rPr lang="en-US" sz="1800" b="0" i="0" u="none" strike="noStrike" dirty="0">
                <a:solidFill>
                  <a:srgbClr val="000000"/>
                </a:solidFill>
                <a:effectLst/>
                <a:latin typeface="Arial" panose="020B0604020202020204" pitchFamily="34" charset="0"/>
              </a:rPr>
              <a:t>) is a percentage of risk factor zero in county </a:t>
            </a:r>
            <a:r>
              <a:rPr lang="en-US" sz="1800" b="0" i="0" u="none" strike="noStrike" dirty="0" err="1">
                <a:solidFill>
                  <a:srgbClr val="000000"/>
                </a:solidFill>
                <a:effectLst/>
                <a:latin typeface="Arial" panose="020B0604020202020204" pitchFamily="34" charset="0"/>
              </a:rPr>
              <a:t>i</a:t>
            </a:r>
            <a:r>
              <a:rPr lang="en-US" sz="1800" b="0" i="0" u="none" strike="noStrike" dirty="0">
                <a:solidFill>
                  <a:srgbClr val="000000"/>
                </a:solidFill>
                <a:effectLst/>
                <a:latin typeface="Arial" panose="020B0604020202020204" pitchFamily="34" charset="0"/>
              </a:rPr>
              <a:t>, and </a:t>
            </a:r>
          </a:p>
          <a:p>
            <a:pPr algn="just" rtl="0">
              <a:spcBef>
                <a:spcPts val="0"/>
              </a:spcBef>
              <a:spcAft>
                <a:spcPts val="0"/>
              </a:spcAft>
            </a:pPr>
            <a:r>
              <a:rPr lang="en-US" sz="1800" b="0" i="0" u="none" strike="noStrike" dirty="0">
                <a:solidFill>
                  <a:srgbClr val="000000"/>
                </a:solidFill>
                <a:effectLst/>
                <a:latin typeface="Arial" panose="020B0604020202020204" pitchFamily="34" charset="0"/>
              </a:rPr>
              <a:t>ε1(</a:t>
            </a:r>
            <a:r>
              <a:rPr lang="en-US" sz="1800" b="0" i="0" u="none" strike="noStrike" dirty="0" err="1">
                <a:solidFill>
                  <a:srgbClr val="000000"/>
                </a:solidFill>
                <a:effectLst/>
                <a:latin typeface="Arial" panose="020B0604020202020204" pitchFamily="34" charset="0"/>
              </a:rPr>
              <a:t>i</a:t>
            </a:r>
            <a:r>
              <a:rPr lang="en-US" sz="1800" b="0" i="0" u="none" strike="noStrike" dirty="0">
                <a:solidFill>
                  <a:srgbClr val="000000"/>
                </a:solidFill>
                <a:effectLst/>
                <a:latin typeface="Arial" panose="020B0604020202020204" pitchFamily="34" charset="0"/>
              </a:rPr>
              <a:t>) is noise or error in data collection in county </a:t>
            </a:r>
            <a:r>
              <a:rPr lang="en-US" sz="1800" b="0" i="0" u="none" strike="noStrike" dirty="0" err="1">
                <a:solidFill>
                  <a:srgbClr val="000000"/>
                </a:solidFill>
                <a:effectLst/>
                <a:latin typeface="Arial" panose="020B0604020202020204" pitchFamily="34" charset="0"/>
              </a:rPr>
              <a:t>i</a:t>
            </a:r>
            <a:r>
              <a:rPr lang="en-US" sz="1800" b="0" i="0" u="none" strike="noStrike" dirty="0">
                <a:solidFill>
                  <a:srgbClr val="000000"/>
                </a:solidFill>
                <a:effectLst/>
                <a:latin typeface="Arial" panose="020B0604020202020204" pitchFamily="34" charset="0"/>
              </a:rPr>
              <a:t>. </a:t>
            </a:r>
            <a:endParaRPr lang="en-US" sz="1800" b="0" dirty="0">
              <a:effectLst/>
            </a:endParaRPr>
          </a:p>
          <a:p>
            <a:pPr rtl="0">
              <a:spcBef>
                <a:spcPts val="0"/>
              </a:spcBef>
              <a:spcAft>
                <a:spcPts val="0"/>
              </a:spcAft>
            </a:pPr>
            <a:br>
              <a:rPr lang="en-US" sz="1800" b="0" dirty="0">
                <a:effectLst/>
              </a:rPr>
            </a:br>
            <a:r>
              <a:rPr lang="en-US" sz="1800" b="0" i="0" u="none" strike="noStrike" dirty="0">
                <a:solidFill>
                  <a:srgbClr val="000000"/>
                </a:solidFill>
                <a:effectLst/>
                <a:latin typeface="Arial" panose="020B0604020202020204" pitchFamily="34" charset="0"/>
              </a:rPr>
              <a:t>Similarly, the second model examines the effect of resilience indicators on the number of COVID death cases:</a:t>
            </a:r>
            <a:endParaRPr lang="en-US" sz="1800" b="0" dirty="0">
              <a:effectLst/>
            </a:endParaRPr>
          </a:p>
          <a:p>
            <a:pPr marL="457200" indent="457200" rtl="0">
              <a:spcBef>
                <a:spcPts val="0"/>
              </a:spcBef>
              <a:spcAft>
                <a:spcPts val="0"/>
              </a:spcAft>
            </a:pPr>
            <a:br>
              <a:rPr lang="en-US" sz="1800" b="0" dirty="0">
                <a:effectLst/>
              </a:rPr>
            </a:br>
            <a:r>
              <a:rPr lang="en-US" sz="1800" b="0" i="0" u="none" strike="noStrike" dirty="0">
                <a:solidFill>
                  <a:srgbClr val="000000"/>
                </a:solidFill>
                <a:effectLst/>
                <a:latin typeface="Arial" panose="020B0604020202020204" pitchFamily="34" charset="0"/>
              </a:rPr>
              <a:t>Y2(</a:t>
            </a:r>
            <a:r>
              <a:rPr lang="en-US" sz="1800" b="0" i="0" u="none" strike="noStrike" dirty="0" err="1">
                <a:solidFill>
                  <a:srgbClr val="000000"/>
                </a:solidFill>
                <a:effectLst/>
                <a:latin typeface="Arial" panose="020B0604020202020204" pitchFamily="34" charset="0"/>
              </a:rPr>
              <a:t>i</a:t>
            </a:r>
            <a:r>
              <a:rPr lang="en-US" sz="1800" b="0" i="0" u="none" strike="noStrike" dirty="0">
                <a:solidFill>
                  <a:srgbClr val="000000"/>
                </a:solidFill>
                <a:effectLst/>
                <a:latin typeface="Arial" panose="020B0604020202020204" pitchFamily="34" charset="0"/>
              </a:rPr>
              <a:t>)= β0 +β1X(</a:t>
            </a:r>
            <a:r>
              <a:rPr lang="en-US" sz="1800" b="0" i="0" u="none" strike="noStrike" dirty="0" err="1">
                <a:solidFill>
                  <a:srgbClr val="000000"/>
                </a:solidFill>
                <a:effectLst/>
                <a:latin typeface="Arial" panose="020B0604020202020204" pitchFamily="34" charset="0"/>
              </a:rPr>
              <a:t>i</a:t>
            </a:r>
            <a:r>
              <a:rPr lang="en-US" sz="1800" b="0" i="0" u="none" strike="noStrike" dirty="0">
                <a:solidFill>
                  <a:srgbClr val="000000"/>
                </a:solidFill>
                <a:effectLst/>
                <a:latin typeface="Arial" panose="020B0604020202020204" pitchFamily="34" charset="0"/>
              </a:rPr>
              <a:t>)+ε2(</a:t>
            </a:r>
            <a:r>
              <a:rPr lang="en-US" sz="1800" b="0" i="0" u="none" strike="noStrike" dirty="0" err="1">
                <a:solidFill>
                  <a:srgbClr val="000000"/>
                </a:solidFill>
                <a:effectLst/>
                <a:latin typeface="Arial" panose="020B0604020202020204" pitchFamily="34" charset="0"/>
              </a:rPr>
              <a:t>i</a:t>
            </a:r>
            <a:r>
              <a:rPr lang="en-US" sz="1800" b="0" i="0" u="none" strike="noStrike" dirty="0">
                <a:solidFill>
                  <a:srgbClr val="000000"/>
                </a:solidFill>
                <a:effectLst/>
                <a:latin typeface="Arial" panose="020B0604020202020204" pitchFamily="34" charset="0"/>
              </a:rPr>
              <a:t>),      </a:t>
            </a:r>
            <a:endParaRPr lang="en-US" sz="1800"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          </a:t>
            </a:r>
            <a:endParaRPr lang="en-US" sz="1800" b="0" dirty="0">
              <a:effectLst/>
            </a:endParaRPr>
          </a:p>
          <a:p>
            <a:pPr algn="just" rtl="0">
              <a:spcBef>
                <a:spcPts val="0"/>
              </a:spcBef>
              <a:spcAft>
                <a:spcPts val="0"/>
              </a:spcAft>
            </a:pPr>
            <a:r>
              <a:rPr lang="en-US" sz="1800" b="0" i="0" u="none" strike="noStrike" dirty="0">
                <a:solidFill>
                  <a:srgbClr val="000000"/>
                </a:solidFill>
                <a:effectLst/>
                <a:latin typeface="Arial" panose="020B0604020202020204" pitchFamily="34" charset="0"/>
              </a:rPr>
              <a:t>Where Y2(</a:t>
            </a:r>
            <a:r>
              <a:rPr lang="en-US" sz="1800" b="0" i="0" u="none" strike="noStrike" dirty="0" err="1">
                <a:solidFill>
                  <a:srgbClr val="000000"/>
                </a:solidFill>
                <a:effectLst/>
                <a:latin typeface="Arial" panose="020B0604020202020204" pitchFamily="34" charset="0"/>
              </a:rPr>
              <a:t>i</a:t>
            </a:r>
            <a:r>
              <a:rPr lang="en-US" sz="1800" b="0" i="0" u="none" strike="noStrike" dirty="0">
                <a:solidFill>
                  <a:srgbClr val="000000"/>
                </a:solidFill>
                <a:effectLst/>
                <a:latin typeface="Arial" panose="020B0604020202020204" pitchFamily="34" charset="0"/>
              </a:rPr>
              <a:t>) is the percentage of confirmed COVID death cases as in county </a:t>
            </a:r>
            <a:r>
              <a:rPr lang="en-US" sz="1800" b="0" i="0" u="none" strike="noStrike" dirty="0" err="1">
                <a:solidFill>
                  <a:srgbClr val="000000"/>
                </a:solidFill>
                <a:effectLst/>
                <a:latin typeface="Arial" panose="020B0604020202020204" pitchFamily="34" charset="0"/>
              </a:rPr>
              <a:t>i</a:t>
            </a:r>
            <a:r>
              <a:rPr lang="en-US" sz="1800" b="0" i="0" u="none" strike="noStrike" dirty="0">
                <a:solidFill>
                  <a:srgbClr val="000000"/>
                </a:solidFill>
                <a:effectLst/>
                <a:latin typeface="Arial" panose="020B0604020202020204" pitchFamily="34" charset="0"/>
              </a:rPr>
              <a:t>, X(</a:t>
            </a:r>
            <a:r>
              <a:rPr lang="en-US" sz="1800" b="0" i="0" u="none" strike="noStrike" dirty="0" err="1">
                <a:solidFill>
                  <a:srgbClr val="000000"/>
                </a:solidFill>
                <a:effectLst/>
                <a:latin typeface="Arial" panose="020B0604020202020204" pitchFamily="34" charset="0"/>
              </a:rPr>
              <a:t>i</a:t>
            </a:r>
            <a:r>
              <a:rPr lang="en-US" sz="1800" b="0" i="0" u="none" strike="noStrike" dirty="0">
                <a:solidFill>
                  <a:srgbClr val="000000"/>
                </a:solidFill>
                <a:effectLst/>
                <a:latin typeface="Arial" panose="020B0604020202020204" pitchFamily="34" charset="0"/>
              </a:rPr>
              <a:t>) is a resilience metric in county </a:t>
            </a:r>
            <a:r>
              <a:rPr lang="en-US" sz="1800" b="0" i="0" u="none" strike="noStrike" dirty="0" err="1">
                <a:solidFill>
                  <a:srgbClr val="000000"/>
                </a:solidFill>
                <a:effectLst/>
                <a:latin typeface="Arial" panose="020B0604020202020204" pitchFamily="34" charset="0"/>
              </a:rPr>
              <a:t>i</a:t>
            </a:r>
            <a:r>
              <a:rPr lang="en-US" sz="1800" b="0" i="0" u="none" strike="noStrike" dirty="0">
                <a:solidFill>
                  <a:srgbClr val="000000"/>
                </a:solidFill>
                <a:effectLst/>
                <a:latin typeface="Arial" panose="020B0604020202020204" pitchFamily="34" charset="0"/>
              </a:rPr>
              <a:t>, and ε2(</a:t>
            </a:r>
            <a:r>
              <a:rPr lang="en-US" sz="1800" b="0" i="0" u="none" strike="noStrike" dirty="0" err="1">
                <a:solidFill>
                  <a:srgbClr val="000000"/>
                </a:solidFill>
                <a:effectLst/>
                <a:latin typeface="Arial" panose="020B0604020202020204" pitchFamily="34" charset="0"/>
              </a:rPr>
              <a:t>i</a:t>
            </a:r>
            <a:r>
              <a:rPr lang="en-US" sz="1800" b="0" i="0" u="none" strike="noStrike" dirty="0">
                <a:solidFill>
                  <a:srgbClr val="000000"/>
                </a:solidFill>
                <a:effectLst/>
                <a:latin typeface="Arial" panose="020B0604020202020204" pitchFamily="34" charset="0"/>
              </a:rPr>
              <a:t>) is noise or error in data collection in county </a:t>
            </a:r>
            <a:r>
              <a:rPr lang="en-US" sz="1800" b="0" i="0" u="none" strike="noStrike" dirty="0" err="1">
                <a:solidFill>
                  <a:srgbClr val="000000"/>
                </a:solidFill>
                <a:effectLst/>
                <a:latin typeface="Arial" panose="020B0604020202020204" pitchFamily="34" charset="0"/>
              </a:rPr>
              <a:t>i</a:t>
            </a:r>
            <a:r>
              <a:rPr lang="en-US" sz="1800" b="0" i="0" u="none" strike="noStrike" dirty="0">
                <a:solidFill>
                  <a:srgbClr val="000000"/>
                </a:solidFill>
                <a:effectLst/>
                <a:latin typeface="Arial" panose="020B0604020202020204" pitchFamily="34"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For Idaho state, our number of counties : </a:t>
            </a:r>
            <a:r>
              <a:rPr lang="en-US" sz="1800" b="0" i="0" u="none" strike="noStrike" dirty="0" err="1">
                <a:solidFill>
                  <a:srgbClr val="000000"/>
                </a:solidFill>
                <a:effectLst/>
                <a:latin typeface="Arial" panose="020B0604020202020204" pitchFamily="34" charset="0"/>
              </a:rPr>
              <a:t>i</a:t>
            </a:r>
            <a:r>
              <a:rPr lang="en-US" sz="1800" b="0" i="0" u="none" strike="noStrike" dirty="0">
                <a:solidFill>
                  <a:srgbClr val="000000"/>
                </a:solidFill>
                <a:effectLst/>
                <a:latin typeface="Arial" panose="020B0604020202020204" pitchFamily="34" charset="0"/>
              </a:rPr>
              <a:t>=1,2,3,......,</a:t>
            </a:r>
            <a:r>
              <a:rPr lang="en-US" sz="1800" b="0" i="0" u="none" strike="noStrike" dirty="0">
                <a:solidFill>
                  <a:srgbClr val="FF0000"/>
                </a:solidFill>
                <a:effectLst/>
                <a:latin typeface="Arial" panose="020B0604020202020204" pitchFamily="34" charset="0"/>
              </a:rPr>
              <a:t> 44</a:t>
            </a:r>
            <a:r>
              <a:rPr lang="en-US" sz="1800" b="0" i="0" u="none" strike="noStrike" dirty="0">
                <a:solidFill>
                  <a:srgbClr val="000000"/>
                </a:solidFill>
                <a:effectLst/>
                <a:latin typeface="Arial" panose="020B0604020202020204" pitchFamily="34" charset="0"/>
              </a:rPr>
              <a:t>. </a:t>
            </a:r>
            <a:endParaRPr lang="en-US" sz="1800" b="0" dirty="0">
              <a:effectLst/>
            </a:endParaRPr>
          </a:p>
          <a:p>
            <a:br>
              <a:rPr lang="en-US" sz="1800" dirty="0"/>
            </a:br>
            <a:endParaRPr lang="en-US" sz="1800" dirty="0"/>
          </a:p>
        </p:txBody>
      </p:sp>
    </p:spTree>
    <p:extLst>
      <p:ext uri="{BB962C8B-B14F-4D97-AF65-F5344CB8AC3E}">
        <p14:creationId xmlns:p14="http://schemas.microsoft.com/office/powerpoint/2010/main" val="2337287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EAB06-4E9A-4B6B-81D2-7FCD9F0A9942}"/>
              </a:ext>
            </a:extLst>
          </p:cNvPr>
          <p:cNvSpPr>
            <a:spLocks noGrp="1"/>
          </p:cNvSpPr>
          <p:nvPr>
            <p:ph type="title"/>
          </p:nvPr>
        </p:nvSpPr>
        <p:spPr>
          <a:xfrm>
            <a:off x="0" y="0"/>
            <a:ext cx="10515600" cy="1820091"/>
          </a:xfrm>
        </p:spPr>
        <p:txBody>
          <a:bodyPr/>
          <a:lstStyle/>
          <a:p>
            <a:r>
              <a:rPr lang="en-US" dirty="0"/>
              <a:t>Topic Area</a:t>
            </a:r>
          </a:p>
        </p:txBody>
      </p:sp>
      <p:sp>
        <p:nvSpPr>
          <p:cNvPr id="3" name="Text Placeholder 2">
            <a:extLst>
              <a:ext uri="{FF2B5EF4-FFF2-40B4-BE49-F238E27FC236}">
                <a16:creationId xmlns:a16="http://schemas.microsoft.com/office/drawing/2014/main" id="{4DD6F867-9AF6-4588-99F4-AFCB47D2D425}"/>
              </a:ext>
            </a:extLst>
          </p:cNvPr>
          <p:cNvSpPr>
            <a:spLocks noGrp="1"/>
          </p:cNvSpPr>
          <p:nvPr>
            <p:ph type="body" idx="1"/>
          </p:nvPr>
        </p:nvSpPr>
        <p:spPr>
          <a:xfrm>
            <a:off x="831850" y="2185851"/>
            <a:ext cx="10515600" cy="3903799"/>
          </a:xfrm>
        </p:spPr>
        <p:txBody>
          <a:bodyPr>
            <a:normAutofit/>
          </a:bodyPr>
          <a:lstStyle/>
          <a:p>
            <a:r>
              <a:rPr lang="en-US" sz="2000" b="0" i="0" u="none" strike="noStrike" dirty="0">
                <a:solidFill>
                  <a:srgbClr val="000000"/>
                </a:solidFill>
                <a:effectLst/>
                <a:latin typeface="Arial" panose="020B0604020202020204" pitchFamily="34" charset="0"/>
              </a:rPr>
              <a:t>In this thesis, we focus on Idaho resilience regarding Covid confirmed cases and death cases. We will try to figure out different relevant resilience factors for each county of Idaho, i.e., which county fought better against Covid through this time: physically, psychologically, economically and overall issues. Whether education, proper hygiene (</a:t>
            </a:r>
            <a:r>
              <a:rPr lang="en-US" sz="2000" b="0" i="0" u="none" strike="noStrike" dirty="0" err="1">
                <a:solidFill>
                  <a:srgbClr val="000000"/>
                </a:solidFill>
                <a:effectLst/>
                <a:latin typeface="Arial" panose="020B0604020202020204" pitchFamily="34" charset="0"/>
              </a:rPr>
              <a:t>ie</a:t>
            </a:r>
            <a:r>
              <a:rPr lang="en-US" sz="2000" b="0" i="0" u="none" strike="noStrike" dirty="0">
                <a:solidFill>
                  <a:srgbClr val="000000"/>
                </a:solidFill>
                <a:effectLst/>
                <a:latin typeface="Arial" panose="020B0604020202020204" pitchFamily="34" charset="0"/>
              </a:rPr>
              <a:t>, wearing a mask, sanitizing hand), or lockdown could have a significant effect covid cases. The major contribution of our study lies in the exploration of the effectiveness of resilience indices during COVID-19 cases and deaths.</a:t>
            </a:r>
            <a:endParaRPr lang="en-US" sz="2000" dirty="0"/>
          </a:p>
        </p:txBody>
      </p:sp>
    </p:spTree>
    <p:extLst>
      <p:ext uri="{BB962C8B-B14F-4D97-AF65-F5344CB8AC3E}">
        <p14:creationId xmlns:p14="http://schemas.microsoft.com/office/powerpoint/2010/main" val="1248716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87903-20D6-4F09-9F7D-50460FCAE647}"/>
              </a:ext>
            </a:extLst>
          </p:cNvPr>
          <p:cNvSpPr>
            <a:spLocks noGrp="1"/>
          </p:cNvSpPr>
          <p:nvPr>
            <p:ph type="title"/>
          </p:nvPr>
        </p:nvSpPr>
        <p:spPr>
          <a:xfrm>
            <a:off x="274501" y="81236"/>
            <a:ext cx="10515600" cy="1033462"/>
          </a:xfrm>
        </p:spPr>
        <p:txBody>
          <a:bodyPr/>
          <a:lstStyle/>
          <a:p>
            <a:r>
              <a:rPr lang="en-US" dirty="0"/>
              <a:t>X’s</a:t>
            </a:r>
          </a:p>
        </p:txBody>
      </p:sp>
      <p:sp>
        <p:nvSpPr>
          <p:cNvPr id="3" name="Text Placeholder 2">
            <a:extLst>
              <a:ext uri="{FF2B5EF4-FFF2-40B4-BE49-F238E27FC236}">
                <a16:creationId xmlns:a16="http://schemas.microsoft.com/office/drawing/2014/main" id="{D819A818-A6CA-48C1-B4C2-15141C2A7499}"/>
              </a:ext>
            </a:extLst>
          </p:cNvPr>
          <p:cNvSpPr>
            <a:spLocks noGrp="1"/>
          </p:cNvSpPr>
          <p:nvPr>
            <p:ph type="body" idx="1"/>
          </p:nvPr>
        </p:nvSpPr>
        <p:spPr>
          <a:xfrm>
            <a:off x="0" y="1471794"/>
            <a:ext cx="10515600" cy="5304970"/>
          </a:xfrm>
        </p:spPr>
        <p:txBody>
          <a:bodyPr/>
          <a:lstStyle/>
          <a:p>
            <a:r>
              <a:rPr lang="en-US" sz="1800" b="0" i="0" u="none" strike="noStrike" dirty="0">
                <a:solidFill>
                  <a:srgbClr val="000000"/>
                </a:solidFill>
                <a:effectLst/>
                <a:latin typeface="Arial" panose="020B0604020202020204" pitchFamily="34" charset="0"/>
              </a:rPr>
              <a:t>It is challenging to identify our good resilience factors X(</a:t>
            </a:r>
            <a:r>
              <a:rPr lang="en-US" sz="1800" b="0" i="0" u="none" strike="noStrike" dirty="0" err="1">
                <a:solidFill>
                  <a:srgbClr val="000000"/>
                </a:solidFill>
                <a:effectLst/>
                <a:latin typeface="Arial" panose="020B0604020202020204" pitchFamily="34" charset="0"/>
              </a:rPr>
              <a:t>i</a:t>
            </a:r>
            <a:r>
              <a:rPr lang="en-US" sz="1800" b="0" i="0" u="none" strike="noStrike" dirty="0">
                <a:solidFill>
                  <a:srgbClr val="000000"/>
                </a:solidFill>
                <a:effectLst/>
                <a:latin typeface="Arial" panose="020B0604020202020204" pitchFamily="34" charset="0"/>
              </a:rPr>
              <a:t>).</a:t>
            </a:r>
          </a:p>
          <a:p>
            <a:r>
              <a:rPr lang="en-US" sz="1800" dirty="0">
                <a:solidFill>
                  <a:srgbClr val="000000"/>
                </a:solidFill>
                <a:latin typeface="Arial" panose="020B0604020202020204" pitchFamily="34" charset="0"/>
              </a:rPr>
              <a:t>We choose Risk Factor as our resilience factor,</a:t>
            </a:r>
          </a:p>
          <a:p>
            <a:endParaRPr lang="en-US" sz="1800" dirty="0">
              <a:solidFill>
                <a:srgbClr val="000000"/>
              </a:solidFill>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This will be accomplished by identifying correlations in data through a least squares fit.</a:t>
            </a:r>
            <a:endParaRPr lang="en-US" b="0" dirty="0">
              <a:effectLst/>
            </a:endParaRPr>
          </a:p>
          <a:p>
            <a:br>
              <a:rPr lang="en-US" dirty="0"/>
            </a:br>
            <a:endParaRPr lang="en-US" dirty="0"/>
          </a:p>
        </p:txBody>
      </p:sp>
    </p:spTree>
    <p:extLst>
      <p:ext uri="{BB962C8B-B14F-4D97-AF65-F5344CB8AC3E}">
        <p14:creationId xmlns:p14="http://schemas.microsoft.com/office/powerpoint/2010/main" val="2238560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2996</TotalTime>
  <Words>1150</Words>
  <Application>Microsoft Office PowerPoint</Application>
  <PresentationFormat>Widescreen</PresentationFormat>
  <Paragraphs>57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Google Sans</vt:lpstr>
      <vt:lpstr>Lora</vt:lpstr>
      <vt:lpstr>Office Theme</vt:lpstr>
      <vt:lpstr>Regression Techniques for Validation of Resilience towards Covid-19</vt:lpstr>
      <vt:lpstr>Community Resilience</vt:lpstr>
      <vt:lpstr>Community Resilience Estimates (CRE Tool)</vt:lpstr>
      <vt:lpstr>Risk Factor  </vt:lpstr>
      <vt:lpstr>Covid-19</vt:lpstr>
      <vt:lpstr>Regression</vt:lpstr>
      <vt:lpstr>Topic Area</vt:lpstr>
      <vt:lpstr>X’s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 rathy</dc:creator>
  <cp:lastModifiedBy>ish rathy</cp:lastModifiedBy>
  <cp:revision>6</cp:revision>
  <dcterms:created xsi:type="dcterms:W3CDTF">2021-08-29T03:44:31Z</dcterms:created>
  <dcterms:modified xsi:type="dcterms:W3CDTF">2021-08-31T21:00:16Z</dcterms:modified>
</cp:coreProperties>
</file>