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62" r:id="rId19"/>
  </p:sldIdLst>
  <p:sldSz cx="12192000" cy="6858000"/>
  <p:notesSz cx="6858000" cy="9144000"/>
  <p:embeddedFontLst>
    <p:embeddedFont>
      <p:font typeface="Poppins"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08.27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550 784,'3'-1,"1"-1,-1 1,0-1,1 0,-1 0,0 0,0-1,0 1,0-1,-1 1,1-1,-1 0,1 0,3-6,0 1,116-166,15-16,-137 189,19-23,-18 23,0 1,-1-1,1 0,0 0,-1 0,1 0,-1 0,1 0,-1 0,1 0,-1 0,0 0,0 0,1 0,-1 0,0 0,0 0,0 0,0 0,0 0,0 0,0-1,-1-1,0 3,0 0,1 0,-1 0,0 0,1 0,-1 0,0 0,0 0,1 0,-1 0,0 0,1 0,-1 0,0 1,1-1,-1 0,0 0,1 1,-1-1,0 1,1-1,-1 0,1 1,-1-1,1 1,-1-1,0 2,-19 18,17-16,-76 94,52-60,-39 38,26-34,22-21,-2 0,-1-2,-34 26,55-44,-1-1,1 1,-1 0,0-1,1 1,-1-1,0 1,1-1,-1 1,0-1,0 1,0-1,1 0,-1 0,0 1,0-1,0 0,0 0,0 0,1 0,-1 0,0 0,0 0,0 0,0 0,0 0,1 0,-1-1,0 1,-1-1,2 0,-1-1,1 1,0-1,0 1,0-1,0 1,0-1,0 1,0-1,1 1,-1-1,0 1,1-1,-1 1,2-2,28-58,-3 22,3 0,39-40,39-51,-84 97,-20 28,-16 21,-2-1,-1-1,0 0,0 0,-36 21,9-4,-207 177,233-196,19-20,22-25,59-65,-29 32,86-80,-65 81,-257 226,-134 127,293-268,-1-1,-26 17,-7 5,40-31,20-21,25-25,263-247,24 22,-240 200,96-87,-157 130,-11 12,-11 11,-269 244,-126 104,311-271,-21 15,8-14,205-201,30-19,253-201,-360 322,-28 23,-37 31,-256 203,256-209,-3 3,0-2,-71 38,87-57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2.059"/>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1 536,'2'-7,"1"1,0-1,0 1,0 0,1 0,0 0,0 0,1 0,-1 1,1 0,6-5,7-9,240-275,-258 294,0 0,0 0,0 0,0 1,0-1,0 0,0 0,0 0,1 0,-1 0,0 0,0 0,0 0,0 0,0 0,0 0,0 0,0 0,0 0,0 0,0 0,0 0,1 0,-1 0,0 0,0 0,0 0,0 0,0 0,0 0,0 0,0 0,0 0,0 0,0 0,1 0,-1 0,0 0,0 0,0 0,0 0,0 0,0 0,0 0,0 0,0 0,0-1,0 1,0 0,0 0,-3 13,-11 16,-11 5,-2-2,-57 53,57-58,17-18,0-1,0 0,-1-1,0 0,-1 0,-12 4,24-11,0 0,0 0,0 0,0 1,0-1,0 0,-1 0,1 0,0 0,0 0,0-1,0 1,0 0,0 0,0 0,0 0,-1 0,1 0,0 0,0 0,0 0,0 0,0 0,0 0,0 0,0 0,0 0,-1 0,1-1,0 1,0 0,0 0,0 0,0 0,0 0,0 0,0 0,0 0,0-1,0 1,0 0,0 0,0 0,0 0,0 0,0 0,0 0,0-1,0 1,0 0,0 0,0 0,0 0,0 0,0 0,0 0,0 0,0-1,1 1,-1 0,0 0,0 0,0 0,0 0,0 0,6-15,11-16,23-23,61-67,-77 95,57-54,-173 143,58-36,13-10,0-1,-32 19,53-35,0 0,0 0,0 0,0-1,0 1,0 0,0 0,0 0,0 0,0 0,0 0,0-1,0 1,0 0,0 0,0 0,0 0,0 0,0-1,0 1,0 0,0 0,0 0,0 0,0 0,-1 0,1-1,0 1,0 0,0 0,0 0,0 0,0 0,0 0,0 0,-1 0,1 0,0 0,0-1,0 1,0 0,0 0,0 0,-1 0,1 0,0 0,0 0,0 0,0 0,0 0,0 0,-1 0,1 0,0 0,0 0,0 0,0 0,0 1,-1-1,1 0,0 0,0 0,0 0,0 0,0 0,0 0,8-19,17-20,21-16,77-72,-119 122,-6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6.092"/>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394 1048,'3'-8,"-1"0,1 0,0 0,0 0,1 1,0-1,0 1,1 0,0 0,9-8,-1-3,-3 5,1 1,0 1,1 0,13-11,-103 87,54-44,1-1,-2 0,-1-3,-51 28,67-40,6-2,-1-1,1 1,-1-1,0 0,0-1,0 1,1-1,-1 0,-1 0,1 0,0-1,-7 0,12-1,0 0,0 0,0 0,1 0,-1 0,0 1,0-1,0 0,1 0,-1 0,1 0,-1 0,0 1,1-1,-1 0,1 0,0 0,-1 1,1-1,0 1,-1-1,1 0,0 1,1-1,22-23,-22 23,189-155,-144 117,2 1,60-34,-88 62,-26 18,-31 20,-17 6,-99 71,105-70,-1-1,-1-3,-2-3,-1-1,-97 35,149-63,0 1,0 0,0 0,0 0,0 0,0 0,0-1,0 1,0 0,0 0,0 0,0 0,0-1,0 1,0 0,0 0,0 0,0 0,0 0,0-1,0 1,0 0,-1 0,1 0,0 0,0 0,0 0,0-1,0 1,0 0,0 0,-1 0,1 0,0 0,0 0,0 0,0 0,0 0,0 0,-1 0,1-1,0 1,0 0,0 0,0 0,-1 0,1 0,0 0,0 0,0 0,0 0,0 1,-1-1,1 0,0 0,0 0,0 0,17-20,28-21,280-193,-287 207,-2-3,-1-1,36-41,-37 50,-24 22,-18 18,-22 20,-1-1,-73 63,27-27,42-41,-50 35,-16 15,84-71,14-19,20-27,21-6,2 1,1 2,3 2,63-42,-71 52,44-38,124-127,-187 176,0 1,33-21,27-22,144-164,-184 182,-1-2,37-55,-60 82,-12 19,-18 29,-114 134,93-121,-51 50,-29 36,-44 110,148-224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19.175"/>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562 509,'1'-5,"1"-1,0 1,-1 0,2 0,-1 0,1 1,-1-1,1 0,6-6,10-19,-2-7,-5 8,1 0,2 1,1 1,0 0,40-46,-31 37,-22 31,0-1,0 1,1 0,0 1,0-1,8-7,-39 69,-105 169,132-225,0 0,-1 0,1 0,-1-1,1 1,-1 0,1 0,-1 0,0 0,1-1,-1 1,0 0,0 0,1-1,-1 1,0-1,0 1,0-1,0 1,0-1,0 0,-2 1,0-20,14-37,-1 18,1 0,2 1,2 0,30-55,-33 78,-11 20,-16 30,-37 24,36-44,2 0,-20 29,26-32,5-14,8-26,19-44,31-44,-119 228,-53 90,96-174,20-28,0 0,1 1,-1-1,0 0,-1 0,1 1,0-1,0 0,0 0,-1 0,1 0,-1-1,1 1,0 0,-1-1,1 1,-1 0,-2-1,4-1,-1 0,1 0,0 0,-1 0,1 0,0 0,0 0,0 0,0 0,0 0,0 0,0-1,0 1,1 0,-1 0,0 0,0 0,1 0,0-2,10-27,-10 28,17-44,2 0,2 1,2 1,51-71,-26 62,-62 69,1 1,1 1,1-1,-11 26,-10 17,8-20,-2-1,-2-1,-1-2,-2 0,-46 41,-162 164,193-194,-20 22,35-37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2.158"/>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1 1356,'0'-2,"1"0,-1 0,1 0,0 0,0 0,0 0,0 0,0 1,0-1,0 0,0 1,1-1,-1 1,1-1,-1 1,3-2,33-23,-21 15,49-43,87-94,-68 62,-66 71,0 1,30-19,-27 19,36-29,94-89,101-100,-229 211,50-34,6-6,10-26,-59 56,1 1,1 1,44-29,-49 38,0-1,23-24,-1 2,-30 27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04T04:29:24.374"/>
    </inkml:context>
    <inkml:brush xml:id="br0">
      <inkml:brushProperty name="width" value="0.3" units="cm"/>
      <inkml:brushProperty name="height" value="0.6" units="cm"/>
      <inkml:brushProperty name="color" value="#0168FF"/>
      <inkml:brushProperty name="tip" value="rectangle"/>
      <inkml:brushProperty name="rasterOp" value="maskPen"/>
      <inkml:brushProperty name="ignorePressure" value="1"/>
    </inkml:brush>
  </inkml:definitions>
  <inkml:trace contextRef="#ctx0" brushRef="#br0">0 1276,'2'-6,"1"0,-1 0,1 0,0 0,1 1,0-1,-1 1,2 0,-1 0,0 0,1 1,7-6,2-3,186-214,-92 102,160-144,-114 120,-112 106,-12 12,1 0,2 2,42-29,-43 35,39-35,-41 31,39-26,1 3,-50 36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7714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9700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76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519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4403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770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533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6492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18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63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29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639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3040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1242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3" Type="http://schemas.openxmlformats.org/officeDocument/2006/relationships/image" Target="../media/image3.png"/><Relationship Id="rId7" Type="http://schemas.openxmlformats.org/officeDocument/2006/relationships/customXml" Target="../ink/ink2.xml"/><Relationship Id="rId12" Type="http://schemas.openxmlformats.org/officeDocument/2006/relationships/image" Target="../media/image8.png"/><Relationship Id="rId2" Type="http://schemas.openxmlformats.org/officeDocument/2006/relationships/notesSlide" Target="../notesSlides/notesSlide7.xml"/><Relationship Id="rId16"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427265" y="1383620"/>
            <a:ext cx="7888825"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5400"/>
              <a:buFont typeface="Arial"/>
              <a:buNone/>
            </a:pPr>
            <a:r>
              <a:rPr lang="en-US" sz="5400" dirty="0"/>
              <a:t>Amazon Sales Data Analysis</a:t>
            </a:r>
            <a:endParaRPr dirty="0"/>
          </a:p>
        </p:txBody>
      </p:sp>
      <p:sp>
        <p:nvSpPr>
          <p:cNvPr id="2" name="TextBox 1">
            <a:extLst>
              <a:ext uri="{FF2B5EF4-FFF2-40B4-BE49-F238E27FC236}">
                <a16:creationId xmlns:a16="http://schemas.microsoft.com/office/drawing/2014/main" id="{E3256AD8-53C9-42A4-BEC0-DC58B941F0EA}"/>
              </a:ext>
            </a:extLst>
          </p:cNvPr>
          <p:cNvSpPr txBox="1"/>
          <p:nvPr/>
        </p:nvSpPr>
        <p:spPr>
          <a:xfrm>
            <a:off x="2380343" y="4978400"/>
            <a:ext cx="8186057" cy="1015663"/>
          </a:xfrm>
          <a:prstGeom prst="rect">
            <a:avLst/>
          </a:prstGeom>
          <a:noFill/>
        </p:spPr>
        <p:txBody>
          <a:bodyPr wrap="square" rtlCol="0">
            <a:spAutoFit/>
          </a:bodyPr>
          <a:lstStyle/>
          <a:p>
            <a:r>
              <a:rPr lang="en-IN" sz="2000" dirty="0">
                <a:latin typeface="Poppins"/>
                <a:ea typeface="Poppins"/>
                <a:cs typeface="Poppins"/>
                <a:sym typeface="Poppins"/>
              </a:rPr>
              <a:t>Amazon is </a:t>
            </a:r>
            <a:r>
              <a:rPr lang="en-IN" sz="2000" b="0" i="0" dirty="0">
                <a:latin typeface="Poppins"/>
                <a:ea typeface="Poppins"/>
                <a:cs typeface="Poppins"/>
                <a:sym typeface="Poppins"/>
              </a:rPr>
              <a:t>one of the leading E-commerce platform where users can buy millions of products from a lot of categories.</a:t>
            </a:r>
            <a:endParaRPr lang="en-IN" sz="2000" dirty="0"/>
          </a:p>
          <a:p>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13CD2700-3D69-48CB-85FC-BDB03FB8A2ED}"/>
              </a:ext>
            </a:extLst>
          </p:cNvPr>
          <p:cNvPicPr>
            <a:picLocks noChangeAspect="1"/>
          </p:cNvPicPr>
          <p:nvPr/>
        </p:nvPicPr>
        <p:blipFill rotWithShape="1">
          <a:blip r:embed="rId3"/>
          <a:srcRect l="3887" t="44230" r="9459" b="12574"/>
          <a:stretch/>
        </p:blipFill>
        <p:spPr>
          <a:xfrm>
            <a:off x="288294" y="2048903"/>
            <a:ext cx="11085272" cy="3106672"/>
          </a:xfrm>
          <a:prstGeom prst="rect">
            <a:avLst/>
          </a:prstGeom>
        </p:spPr>
      </p:pic>
      <p:sp>
        <p:nvSpPr>
          <p:cNvPr id="11" name="Google Shape;198;p2">
            <a:extLst>
              <a:ext uri="{FF2B5EF4-FFF2-40B4-BE49-F238E27FC236}">
                <a16:creationId xmlns:a16="http://schemas.microsoft.com/office/drawing/2014/main" id="{64F027B4-5A56-485C-9757-A59D97365A8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26/05/2024</a:t>
            </a:r>
            <a:endParaRPr dirty="0"/>
          </a:p>
        </p:txBody>
      </p:sp>
    </p:spTree>
    <p:extLst>
      <p:ext uri="{BB962C8B-B14F-4D97-AF65-F5344CB8AC3E}">
        <p14:creationId xmlns:p14="http://schemas.microsoft.com/office/powerpoint/2010/main" val="161156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A4191EDD-1769-40DD-ACA6-D720A05F8C4E}"/>
              </a:ext>
            </a:extLst>
          </p:cNvPr>
          <p:cNvPicPr>
            <a:picLocks noChangeAspect="1"/>
          </p:cNvPicPr>
          <p:nvPr/>
        </p:nvPicPr>
        <p:blipFill rotWithShape="1">
          <a:blip r:embed="rId3"/>
          <a:srcRect l="12619" t="16236" r="18117" b="13633"/>
          <a:stretch/>
        </p:blipFill>
        <p:spPr>
          <a:xfrm>
            <a:off x="1167491" y="1583159"/>
            <a:ext cx="8444516" cy="4807249"/>
          </a:xfrm>
          <a:prstGeom prst="rect">
            <a:avLst/>
          </a:prstGeom>
        </p:spPr>
      </p:pic>
      <p:sp>
        <p:nvSpPr>
          <p:cNvPr id="11" name="Google Shape;198;p2">
            <a:extLst>
              <a:ext uri="{FF2B5EF4-FFF2-40B4-BE49-F238E27FC236}">
                <a16:creationId xmlns:a16="http://schemas.microsoft.com/office/drawing/2014/main" id="{9DE0B4B5-C3BC-402A-AB58-06BCA59D853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26/05/2024</a:t>
            </a:r>
            <a:endParaRPr dirty="0"/>
          </a:p>
        </p:txBody>
      </p:sp>
    </p:spTree>
    <p:extLst>
      <p:ext uri="{BB962C8B-B14F-4D97-AF65-F5344CB8AC3E}">
        <p14:creationId xmlns:p14="http://schemas.microsoft.com/office/powerpoint/2010/main" val="200306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268802AA-5742-4915-A22B-4ED479100441}"/>
              </a:ext>
            </a:extLst>
          </p:cNvPr>
          <p:cNvPicPr>
            <a:picLocks noChangeAspect="1"/>
          </p:cNvPicPr>
          <p:nvPr/>
        </p:nvPicPr>
        <p:blipFill rotWithShape="1">
          <a:blip r:embed="rId3"/>
          <a:srcRect l="12808" t="16189" r="18117" b="13828"/>
          <a:stretch/>
        </p:blipFill>
        <p:spPr>
          <a:xfrm>
            <a:off x="1167491" y="1559267"/>
            <a:ext cx="8421516" cy="4797083"/>
          </a:xfrm>
          <a:prstGeom prst="rect">
            <a:avLst/>
          </a:prstGeom>
        </p:spPr>
      </p:pic>
      <p:sp>
        <p:nvSpPr>
          <p:cNvPr id="11" name="Google Shape;198;p2">
            <a:extLst>
              <a:ext uri="{FF2B5EF4-FFF2-40B4-BE49-F238E27FC236}">
                <a16:creationId xmlns:a16="http://schemas.microsoft.com/office/drawing/2014/main" id="{8CDD9AE7-32E9-4D20-981E-BBD320EDD3CF}"/>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26/05/2024</a:t>
            </a:r>
            <a:endParaRPr dirty="0"/>
          </a:p>
        </p:txBody>
      </p:sp>
    </p:spTree>
    <p:extLst>
      <p:ext uri="{BB962C8B-B14F-4D97-AF65-F5344CB8AC3E}">
        <p14:creationId xmlns:p14="http://schemas.microsoft.com/office/powerpoint/2010/main" val="306991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CA07DE30-DC60-405A-96B9-C5CFBB1D80AF}"/>
              </a:ext>
            </a:extLst>
          </p:cNvPr>
          <p:cNvPicPr>
            <a:picLocks noChangeAspect="1"/>
          </p:cNvPicPr>
          <p:nvPr/>
        </p:nvPicPr>
        <p:blipFill rotWithShape="1">
          <a:blip r:embed="rId3"/>
          <a:srcRect l="12808" t="16189" r="18117" b="13828"/>
          <a:stretch/>
        </p:blipFill>
        <p:spPr>
          <a:xfrm>
            <a:off x="1167491" y="1566949"/>
            <a:ext cx="8421516" cy="4797083"/>
          </a:xfrm>
          <a:prstGeom prst="rect">
            <a:avLst/>
          </a:prstGeom>
        </p:spPr>
      </p:pic>
      <p:sp>
        <p:nvSpPr>
          <p:cNvPr id="11" name="Google Shape;198;p2">
            <a:extLst>
              <a:ext uri="{FF2B5EF4-FFF2-40B4-BE49-F238E27FC236}">
                <a16:creationId xmlns:a16="http://schemas.microsoft.com/office/drawing/2014/main" id="{20E92728-9E14-46D4-B214-9F9C7979325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26/05/2024</a:t>
            </a:r>
            <a:endParaRPr dirty="0"/>
          </a:p>
        </p:txBody>
      </p:sp>
    </p:spTree>
    <p:extLst>
      <p:ext uri="{BB962C8B-B14F-4D97-AF65-F5344CB8AC3E}">
        <p14:creationId xmlns:p14="http://schemas.microsoft.com/office/powerpoint/2010/main" val="394188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A86639CD-F405-424A-A712-DFE91956391C}"/>
              </a:ext>
            </a:extLst>
          </p:cNvPr>
          <p:cNvPicPr>
            <a:picLocks noChangeAspect="1"/>
          </p:cNvPicPr>
          <p:nvPr/>
        </p:nvPicPr>
        <p:blipFill rotWithShape="1">
          <a:blip r:embed="rId3"/>
          <a:srcRect l="12808" t="17420" r="18117" b="12187"/>
          <a:stretch/>
        </p:blipFill>
        <p:spPr>
          <a:xfrm>
            <a:off x="1167491" y="1545200"/>
            <a:ext cx="8421516" cy="4825218"/>
          </a:xfrm>
          <a:prstGeom prst="rect">
            <a:avLst/>
          </a:prstGeom>
        </p:spPr>
      </p:pic>
      <p:sp>
        <p:nvSpPr>
          <p:cNvPr id="11" name="Google Shape;198;p2">
            <a:extLst>
              <a:ext uri="{FF2B5EF4-FFF2-40B4-BE49-F238E27FC236}">
                <a16:creationId xmlns:a16="http://schemas.microsoft.com/office/drawing/2014/main" id="{D725F80C-41A1-45F5-8798-2CD909B7A632}"/>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26/05/2024</a:t>
            </a:r>
            <a:endParaRPr dirty="0"/>
          </a:p>
        </p:txBody>
      </p:sp>
    </p:spTree>
    <p:extLst>
      <p:ext uri="{BB962C8B-B14F-4D97-AF65-F5344CB8AC3E}">
        <p14:creationId xmlns:p14="http://schemas.microsoft.com/office/powerpoint/2010/main" val="2465168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Insights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1167490" y="1816764"/>
            <a:ext cx="10114905" cy="4401205"/>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total sales is </a:t>
            </a:r>
            <a:r>
              <a:rPr lang="en-IN" sz="2000" b="1" dirty="0">
                <a:solidFill>
                  <a:schemeClr val="tx1">
                    <a:lumMod val="95000"/>
                    <a:lumOff val="5000"/>
                  </a:schemeClr>
                </a:solidFill>
                <a:latin typeface="Poppins"/>
                <a:ea typeface="Poppins"/>
                <a:cs typeface="Poppins"/>
                <a:sym typeface="Poppins"/>
              </a:rPr>
              <a:t>$137.35 </a:t>
            </a:r>
            <a:r>
              <a:rPr lang="en-IN" sz="2000" dirty="0">
                <a:solidFill>
                  <a:schemeClr val="accent1"/>
                </a:solidFill>
                <a:latin typeface="Poppins"/>
                <a:ea typeface="Poppins"/>
                <a:cs typeface="Poppins"/>
                <a:sym typeface="Poppins"/>
              </a:rPr>
              <a:t>million out of which total profit is </a:t>
            </a:r>
            <a:r>
              <a:rPr lang="en-IN" sz="2000" b="1" dirty="0">
                <a:solidFill>
                  <a:schemeClr val="tx1"/>
                </a:solidFill>
                <a:latin typeface="Poppins"/>
                <a:ea typeface="Poppins"/>
                <a:cs typeface="Poppins"/>
                <a:sym typeface="Poppins"/>
              </a:rPr>
              <a:t>$44.17 </a:t>
            </a:r>
            <a:r>
              <a:rPr lang="en-IN" sz="2000" dirty="0">
                <a:solidFill>
                  <a:schemeClr val="accent1"/>
                </a:solidFill>
                <a:latin typeface="Poppins"/>
                <a:ea typeface="Poppins"/>
                <a:cs typeface="Poppins"/>
                <a:sym typeface="Poppins"/>
              </a:rPr>
              <a:t>million.</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average profit margin and unit price is</a:t>
            </a:r>
            <a:r>
              <a:rPr lang="en-IN" sz="2000" b="1" dirty="0">
                <a:solidFill>
                  <a:schemeClr val="tx1"/>
                </a:solidFill>
                <a:latin typeface="Poppins"/>
                <a:ea typeface="Poppins"/>
                <a:cs typeface="Poppins"/>
                <a:sym typeface="Poppins"/>
              </a:rPr>
              <a:t> $32.16 </a:t>
            </a:r>
            <a:r>
              <a:rPr lang="en-IN" sz="2000" dirty="0">
                <a:solidFill>
                  <a:schemeClr val="accent1"/>
                </a:solidFill>
                <a:latin typeface="Poppins"/>
                <a:ea typeface="Poppins"/>
                <a:cs typeface="Poppins"/>
                <a:sym typeface="Poppins"/>
              </a:rPr>
              <a:t>and </a:t>
            </a:r>
            <a:r>
              <a:rPr lang="en-IN" sz="2000" b="1" dirty="0">
                <a:solidFill>
                  <a:schemeClr val="tx1"/>
                </a:solidFill>
                <a:latin typeface="Poppins"/>
                <a:ea typeface="Poppins"/>
                <a:cs typeface="Poppins"/>
                <a:sym typeface="Poppins"/>
              </a:rPr>
              <a:t>$276.76 </a:t>
            </a:r>
            <a:r>
              <a:rPr lang="en-IN" sz="2000" dirty="0">
                <a:solidFill>
                  <a:schemeClr val="accent1"/>
                </a:solidFill>
                <a:latin typeface="Poppins"/>
                <a:ea typeface="Poppins"/>
                <a:cs typeface="Poppins"/>
                <a:sym typeface="Poppins"/>
              </a:rPr>
              <a:t>respectively.</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“H” </a:t>
            </a:r>
            <a:r>
              <a:rPr lang="en-IN" sz="2000" dirty="0">
                <a:solidFill>
                  <a:schemeClr val="accent1"/>
                </a:solidFill>
                <a:latin typeface="Poppins"/>
                <a:ea typeface="Poppins"/>
                <a:cs typeface="Poppins"/>
                <a:sym typeface="Poppins"/>
              </a:rPr>
              <a:t>order priority gave the highest sales, which means people need their products fast.</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b="1" dirty="0">
                <a:solidFill>
                  <a:schemeClr val="tx1">
                    <a:lumMod val="95000"/>
                    <a:lumOff val="5000"/>
                  </a:schemeClr>
                </a:solidFill>
                <a:latin typeface="Poppins"/>
                <a:ea typeface="Poppins"/>
                <a:cs typeface="Poppins"/>
                <a:sym typeface="Poppins"/>
              </a:rPr>
              <a:t>“Cosmetics” </a:t>
            </a:r>
            <a:r>
              <a:rPr lang="en-IN" sz="2000" dirty="0">
                <a:solidFill>
                  <a:schemeClr val="accent1"/>
                </a:solidFill>
                <a:latin typeface="Poppins"/>
                <a:ea typeface="Poppins"/>
                <a:cs typeface="Poppins"/>
                <a:sym typeface="Poppins"/>
              </a:rPr>
              <a:t>products gave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Majority of people still prefer </a:t>
            </a:r>
            <a:r>
              <a:rPr lang="en-IN" sz="2000" b="1" dirty="0">
                <a:solidFill>
                  <a:schemeClr val="tx1">
                    <a:lumMod val="95000"/>
                    <a:lumOff val="5000"/>
                  </a:schemeClr>
                </a:solidFill>
                <a:latin typeface="Poppins"/>
                <a:ea typeface="Poppins"/>
                <a:cs typeface="Poppins"/>
                <a:sym typeface="Poppins"/>
              </a:rPr>
              <a:t>“Offline Channel” </a:t>
            </a:r>
            <a:r>
              <a:rPr lang="en-IN" sz="2000" dirty="0">
                <a:solidFill>
                  <a:schemeClr val="accent1"/>
                </a:solidFill>
                <a:latin typeface="Poppins"/>
                <a:ea typeface="Poppins"/>
                <a:cs typeface="Poppins"/>
                <a:sym typeface="Poppins"/>
              </a:rPr>
              <a:t>for buying products.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year </a:t>
            </a:r>
            <a:r>
              <a:rPr lang="en-IN" sz="2000" b="1" dirty="0">
                <a:solidFill>
                  <a:schemeClr val="tx1">
                    <a:lumMod val="95000"/>
                    <a:lumOff val="5000"/>
                  </a:schemeClr>
                </a:solidFill>
                <a:latin typeface="Poppins"/>
                <a:ea typeface="Poppins"/>
                <a:cs typeface="Poppins"/>
                <a:sym typeface="Poppins"/>
              </a:rPr>
              <a:t>2012</a:t>
            </a:r>
            <a:r>
              <a:rPr lang="en-IN" sz="2000" dirty="0">
                <a:solidFill>
                  <a:schemeClr val="accent1"/>
                </a:solidFill>
                <a:latin typeface="Poppins"/>
                <a:ea typeface="Poppins"/>
                <a:cs typeface="Poppins"/>
                <a:sym typeface="Poppins"/>
              </a:rPr>
              <a:t> has seen the highest sales</a:t>
            </a:r>
          </a:p>
          <a:p>
            <a:pPr marL="342900" indent="-342900">
              <a:buFont typeface="Arial" panose="020B0604020202020204" pitchFamily="34" charset="0"/>
              <a:buChar char="•"/>
            </a:pPr>
            <a:endParaRPr lang="en-IN" sz="20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2000" dirty="0">
                <a:solidFill>
                  <a:schemeClr val="accent1"/>
                </a:solidFill>
                <a:latin typeface="Poppins"/>
                <a:ea typeface="Poppins"/>
                <a:cs typeface="Poppins"/>
                <a:sym typeface="Poppins"/>
              </a:rPr>
              <a:t>The </a:t>
            </a:r>
            <a:r>
              <a:rPr lang="en-IN" sz="2000" b="1" dirty="0">
                <a:solidFill>
                  <a:schemeClr val="tx1">
                    <a:lumMod val="95000"/>
                    <a:lumOff val="5000"/>
                  </a:schemeClr>
                </a:solidFill>
                <a:latin typeface="Poppins"/>
                <a:ea typeface="Poppins"/>
                <a:cs typeface="Poppins"/>
                <a:sym typeface="Poppins"/>
              </a:rPr>
              <a:t>Sub-Saharan Africa </a:t>
            </a:r>
            <a:r>
              <a:rPr lang="en-IN" sz="2000" dirty="0">
                <a:solidFill>
                  <a:schemeClr val="accent1"/>
                </a:solidFill>
                <a:latin typeface="Poppins"/>
                <a:ea typeface="Poppins"/>
                <a:cs typeface="Poppins"/>
                <a:sym typeface="Poppins"/>
              </a:rPr>
              <a:t>region has seen the highest sales</a:t>
            </a:r>
          </a:p>
        </p:txBody>
      </p:sp>
      <p:sp>
        <p:nvSpPr>
          <p:cNvPr id="11" name="Google Shape;198;p2">
            <a:extLst>
              <a:ext uri="{FF2B5EF4-FFF2-40B4-BE49-F238E27FC236}">
                <a16:creationId xmlns:a16="http://schemas.microsoft.com/office/drawing/2014/main" id="{4B908C65-5DC3-434F-86EF-5A7B69D1E766}"/>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26/05/2024</a:t>
            </a:r>
            <a:endParaRPr dirty="0"/>
          </a:p>
        </p:txBody>
      </p:sp>
    </p:spTree>
    <p:extLst>
      <p:ext uri="{BB962C8B-B14F-4D97-AF65-F5344CB8AC3E}">
        <p14:creationId xmlns:p14="http://schemas.microsoft.com/office/powerpoint/2010/main" val="271128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711272"/>
            <a:ext cx="10114905" cy="4247317"/>
          </a:xfrm>
          <a:prstGeom prst="rect">
            <a:avLst/>
          </a:prstGeom>
          <a:noFill/>
        </p:spPr>
        <p:txBody>
          <a:bodyPr wrap="square">
            <a:spAutoFit/>
          </a:bodyPr>
          <a:lstStyle/>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Cosmetic products are very popular among people of Europe and these products generated the highest profit </a:t>
            </a:r>
            <a:r>
              <a:rPr lang="en-IN" sz="1800" b="1" dirty="0">
                <a:solidFill>
                  <a:schemeClr val="tx1">
                    <a:lumMod val="95000"/>
                    <a:lumOff val="5000"/>
                  </a:schemeClr>
                </a:solidFill>
                <a:latin typeface="Poppins"/>
                <a:ea typeface="Poppins"/>
                <a:cs typeface="Poppins"/>
                <a:sym typeface="Poppins"/>
              </a:rPr>
              <a:t>($14.56 million) </a:t>
            </a:r>
            <a:r>
              <a:rPr lang="en-IN" sz="1800" dirty="0">
                <a:solidFill>
                  <a:schemeClr val="accent1"/>
                </a:solidFill>
                <a:latin typeface="Poppins"/>
                <a:ea typeface="Poppins"/>
                <a:cs typeface="Poppins"/>
                <a:sym typeface="Poppins"/>
              </a:rPr>
              <a:t>of all items. So, it is advisable to create some marketing campaigns promoting Cosmetic products.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Total Population of North America prefer to shop offline as compared to people of Europe, who mostly prefer Online channel for shopping. But because high profits are coming from Online channel, it advisable to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Region Sub-Saharan Africa has generated the highest profit where people bought </a:t>
            </a: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the most, with approx. </a:t>
            </a:r>
            <a:r>
              <a:rPr lang="en-IN" sz="1800" b="1" dirty="0">
                <a:solidFill>
                  <a:schemeClr val="tx1">
                    <a:lumMod val="95000"/>
                    <a:lumOff val="5000"/>
                  </a:schemeClr>
                </a:solidFill>
                <a:latin typeface="Poppins"/>
                <a:ea typeface="Poppins"/>
                <a:cs typeface="Poppins"/>
                <a:sym typeface="Poppins"/>
              </a:rPr>
              <a:t>31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 sold. Highlight the health benefits of fruits during campaigns and align marketing with local preferences.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dirty="0">
                <a:solidFill>
                  <a:schemeClr val="accent1"/>
                </a:solidFill>
                <a:latin typeface="Poppins"/>
                <a:ea typeface="Poppins"/>
                <a:cs typeface="Poppins"/>
                <a:sym typeface="Poppins"/>
              </a:rPr>
              <a:t>The second most purchased item, after Cosmetics in Europe is </a:t>
            </a:r>
            <a:r>
              <a:rPr lang="en-IN" sz="1800" b="1" dirty="0">
                <a:solidFill>
                  <a:schemeClr val="tx1">
                    <a:lumMod val="95000"/>
                    <a:lumOff val="5000"/>
                  </a:schemeClr>
                </a:solidFill>
                <a:latin typeface="Poppins"/>
                <a:ea typeface="Poppins"/>
                <a:cs typeface="Poppins"/>
                <a:sym typeface="Poppins"/>
              </a:rPr>
              <a:t>Baby</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Food</a:t>
            </a:r>
            <a:r>
              <a:rPr lang="en-IN" sz="1800" dirty="0">
                <a:solidFill>
                  <a:schemeClr val="accent1"/>
                </a:solidFill>
                <a:latin typeface="Poppins"/>
                <a:ea typeface="Poppins"/>
                <a:cs typeface="Poppins"/>
                <a:sym typeface="Poppins"/>
              </a:rPr>
              <a:t>. This insight tells us that majority of people of Europe are newlywed couples. Thus you can </a:t>
            </a:r>
            <a:r>
              <a:rPr lang="en-IN" sz="1800" b="1" dirty="0">
                <a:solidFill>
                  <a:schemeClr val="tx1">
                    <a:lumMod val="95000"/>
                    <a:lumOff val="5000"/>
                  </a:schemeClr>
                </a:solidFill>
                <a:latin typeface="Poppins"/>
                <a:ea typeface="Poppins"/>
                <a:cs typeface="Poppins"/>
                <a:sym typeface="Poppins"/>
              </a:rPr>
              <a:t>promote</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related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to</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new</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born</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babies</a:t>
            </a:r>
            <a:r>
              <a:rPr lang="en-IN" sz="1800" dirty="0">
                <a:solidFill>
                  <a:schemeClr val="accent1"/>
                </a:solidFill>
                <a:latin typeface="Poppins"/>
                <a:ea typeface="Poppins"/>
                <a:cs typeface="Poppins"/>
                <a:sym typeface="Poppins"/>
              </a:rPr>
              <a:t> to these people.</a:t>
            </a:r>
          </a:p>
        </p:txBody>
      </p:sp>
      <p:sp>
        <p:nvSpPr>
          <p:cNvPr id="11" name="Google Shape;198;p2">
            <a:extLst>
              <a:ext uri="{FF2B5EF4-FFF2-40B4-BE49-F238E27FC236}">
                <a16:creationId xmlns:a16="http://schemas.microsoft.com/office/drawing/2014/main" id="{4EC78072-247E-4289-A004-934E639F998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26/05/2024</a:t>
            </a:r>
            <a:endParaRPr dirty="0"/>
          </a:p>
        </p:txBody>
      </p:sp>
    </p:spTree>
    <p:extLst>
      <p:ext uri="{BB962C8B-B14F-4D97-AF65-F5344CB8AC3E}">
        <p14:creationId xmlns:p14="http://schemas.microsoft.com/office/powerpoint/2010/main" val="329033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09" name="Google Shape;209;p3"/>
          <p:cNvSpPr txBox="1">
            <a:spLocks noGrp="1"/>
          </p:cNvSpPr>
          <p:nvPr>
            <p:ph type="body" idx="3"/>
          </p:nvPr>
        </p:nvSpPr>
        <p:spPr>
          <a:xfrm>
            <a:off x="11553668"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Summary</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59AD7F-DD3B-4FF7-ACDC-3EC9A863B739}"/>
              </a:ext>
            </a:extLst>
          </p:cNvPr>
          <p:cNvSpPr txBox="1"/>
          <p:nvPr/>
        </p:nvSpPr>
        <p:spPr>
          <a:xfrm>
            <a:off x="867232" y="1556524"/>
            <a:ext cx="10114905" cy="4801314"/>
          </a:xfrm>
          <a:prstGeom prst="rect">
            <a:avLst/>
          </a:prstGeom>
          <a:noFill/>
        </p:spPr>
        <p:txBody>
          <a:bodyPr wrap="square">
            <a:spAutoFit/>
          </a:bodyPr>
          <a:lstStyle/>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Fruits</a:t>
            </a:r>
            <a:r>
              <a:rPr lang="en-IN" sz="1800" dirty="0">
                <a:solidFill>
                  <a:schemeClr val="accent1"/>
                </a:solidFill>
                <a:latin typeface="Poppins"/>
                <a:ea typeface="Poppins"/>
                <a:cs typeface="Poppins"/>
                <a:sym typeface="Poppins"/>
              </a:rPr>
              <a:t> has generated the least profit of all item types which is only </a:t>
            </a:r>
            <a:r>
              <a:rPr lang="en-IN" sz="1800" b="1" dirty="0">
                <a:solidFill>
                  <a:schemeClr val="tx1">
                    <a:lumMod val="95000"/>
                    <a:lumOff val="5000"/>
                  </a:schemeClr>
                </a:solidFill>
                <a:latin typeface="Poppins"/>
                <a:ea typeface="Poppins"/>
                <a:cs typeface="Poppins"/>
                <a:sym typeface="Poppins"/>
              </a:rPr>
              <a:t>$120.50</a:t>
            </a:r>
            <a:r>
              <a:rPr lang="en-IN" sz="1800" dirty="0">
                <a:solidFill>
                  <a:schemeClr val="accent1"/>
                </a:solidFill>
                <a:latin typeface="Poppins"/>
                <a:ea typeface="Poppins"/>
                <a:cs typeface="Poppins"/>
                <a:sym typeface="Poppins"/>
              </a:rPr>
              <a:t> thousands. It is advisable to understand the customer needs, adjust the price and analyse the local preference. </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North</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America</a:t>
            </a:r>
            <a:r>
              <a:rPr lang="en-IN" sz="1800" dirty="0">
                <a:solidFill>
                  <a:schemeClr val="accent1"/>
                </a:solidFill>
                <a:latin typeface="Poppins"/>
                <a:ea typeface="Poppins"/>
                <a:cs typeface="Poppins"/>
                <a:sym typeface="Poppins"/>
              </a:rPr>
              <a:t> Region has generated the least profit by selling only </a:t>
            </a:r>
            <a:r>
              <a:rPr lang="en-IN" sz="1800" b="1" dirty="0">
                <a:solidFill>
                  <a:schemeClr val="tx1">
                    <a:lumMod val="95000"/>
                    <a:lumOff val="5000"/>
                  </a:schemeClr>
                </a:solidFill>
                <a:latin typeface="Poppins"/>
                <a:ea typeface="Poppins"/>
                <a:cs typeface="Poppins"/>
                <a:sym typeface="Poppins"/>
              </a:rPr>
              <a:t>Personal</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Care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Channel. Try to promote products other than both these item types through Online Channel by giving some discounts. Do some survey to find local people’s preferences.</a:t>
            </a:r>
          </a:p>
          <a:p>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Meat</a:t>
            </a:r>
            <a:r>
              <a:rPr lang="en-IN" sz="1800" dirty="0">
                <a:solidFill>
                  <a:schemeClr val="accent1"/>
                </a:solidFill>
                <a:latin typeface="Poppins"/>
                <a:ea typeface="Poppins"/>
                <a:cs typeface="Poppins"/>
                <a:sym typeface="Poppins"/>
              </a:rPr>
              <a:t> is the least sold item type with </a:t>
            </a:r>
            <a:r>
              <a:rPr lang="en-IN" sz="1800" b="1" dirty="0">
                <a:solidFill>
                  <a:schemeClr val="tx1">
                    <a:lumMod val="95000"/>
                    <a:lumOff val="5000"/>
                  </a:schemeClr>
                </a:solidFill>
                <a:latin typeface="Poppins"/>
                <a:ea typeface="Poppins"/>
                <a:cs typeface="Poppins"/>
                <a:sym typeface="Poppins"/>
              </a:rPr>
              <a:t>11</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thousands</a:t>
            </a:r>
            <a:r>
              <a:rPr lang="en-IN" sz="1800" dirty="0">
                <a:solidFill>
                  <a:schemeClr val="accent1"/>
                </a:solidFill>
                <a:latin typeface="Poppins"/>
                <a:ea typeface="Poppins"/>
                <a:cs typeface="Poppins"/>
                <a:sym typeface="Poppins"/>
              </a:rPr>
              <a:t> units sold in Australia and Oceania and Sub-Saharan Africa Region using only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 Consider selling different kinds of meat products and adjust the prices.</a:t>
            </a:r>
          </a:p>
          <a:p>
            <a:pPr marL="342900" indent="-342900">
              <a:buFont typeface="Arial" panose="020B0604020202020204" pitchFamily="34" charset="0"/>
              <a:buChar char="•"/>
            </a:pPr>
            <a:endParaRPr lang="en-IN" sz="1800" dirty="0">
              <a:solidFill>
                <a:schemeClr val="accent1"/>
              </a:solidFill>
              <a:latin typeface="Poppins"/>
              <a:ea typeface="Poppins"/>
              <a:cs typeface="Poppins"/>
              <a:sym typeface="Poppins"/>
            </a:endParaRPr>
          </a:p>
          <a:p>
            <a:pPr marL="342900" indent="-342900">
              <a:buFont typeface="Arial" panose="020B0604020202020204" pitchFamily="34" charset="0"/>
              <a:buChar char="•"/>
            </a:pPr>
            <a:r>
              <a:rPr lang="en-IN" sz="1800" b="1" dirty="0">
                <a:solidFill>
                  <a:schemeClr val="tx1">
                    <a:lumMod val="95000"/>
                    <a:lumOff val="5000"/>
                  </a:schemeClr>
                </a:solidFill>
                <a:latin typeface="Poppins"/>
                <a:ea typeface="Poppins"/>
                <a:cs typeface="Poppins"/>
                <a:sym typeface="Poppins"/>
              </a:rPr>
              <a:t>Household</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Items</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Cosmetic</a:t>
            </a:r>
            <a:r>
              <a:rPr lang="en-IN" sz="1800" dirty="0">
                <a:solidFill>
                  <a:schemeClr val="accent1"/>
                </a:solidFill>
                <a:latin typeface="Poppins"/>
                <a:ea typeface="Poppins"/>
                <a:cs typeface="Poppins"/>
                <a:sym typeface="Poppins"/>
              </a:rPr>
              <a:t> </a:t>
            </a:r>
            <a:r>
              <a:rPr lang="en-IN" sz="1800" b="1" dirty="0">
                <a:solidFill>
                  <a:schemeClr val="tx1">
                    <a:lumMod val="95000"/>
                    <a:lumOff val="5000"/>
                  </a:schemeClr>
                </a:solidFill>
                <a:latin typeface="Poppins"/>
                <a:ea typeface="Poppins"/>
                <a:cs typeface="Poppins"/>
                <a:sym typeface="Poppins"/>
              </a:rPr>
              <a:t>Products</a:t>
            </a:r>
            <a:r>
              <a:rPr lang="en-IN" sz="1800" dirty="0">
                <a:solidFill>
                  <a:schemeClr val="accent1"/>
                </a:solidFill>
                <a:latin typeface="Poppins"/>
                <a:ea typeface="Poppins"/>
                <a:cs typeface="Poppins"/>
                <a:sym typeface="Poppins"/>
              </a:rPr>
              <a:t> are sold the most through </a:t>
            </a:r>
            <a:r>
              <a:rPr lang="en-IN" sz="1800" b="1" dirty="0">
                <a:solidFill>
                  <a:schemeClr val="tx1">
                    <a:lumMod val="95000"/>
                    <a:lumOff val="5000"/>
                  </a:schemeClr>
                </a:solidFill>
                <a:latin typeface="Poppins"/>
                <a:ea typeface="Poppins"/>
                <a:cs typeface="Poppins"/>
                <a:sym typeface="Poppins"/>
              </a:rPr>
              <a:t>Offline</a:t>
            </a:r>
            <a:r>
              <a:rPr lang="en-IN" sz="1800" dirty="0">
                <a:solidFill>
                  <a:schemeClr val="accent1"/>
                </a:solidFill>
                <a:latin typeface="Poppins"/>
                <a:ea typeface="Poppins"/>
                <a:cs typeface="Poppins"/>
                <a:sym typeface="Poppins"/>
              </a:rPr>
              <a:t> and </a:t>
            </a:r>
            <a:r>
              <a:rPr lang="en-IN" sz="1800" b="1" dirty="0">
                <a:solidFill>
                  <a:schemeClr val="tx1">
                    <a:lumMod val="95000"/>
                    <a:lumOff val="5000"/>
                  </a:schemeClr>
                </a:solidFill>
                <a:latin typeface="Poppins"/>
                <a:ea typeface="Poppins"/>
                <a:cs typeface="Poppins"/>
                <a:sym typeface="Poppins"/>
              </a:rPr>
              <a:t>Online</a:t>
            </a:r>
            <a:r>
              <a:rPr lang="en-IN" sz="1800" dirty="0">
                <a:solidFill>
                  <a:schemeClr val="accent1"/>
                </a:solidFill>
                <a:latin typeface="Poppins"/>
                <a:ea typeface="Poppins"/>
                <a:cs typeface="Poppins"/>
                <a:sym typeface="Poppins"/>
              </a:rPr>
              <a:t> Channels respectively. Enhance physical stores with attractive displays and promotions for Household Items. Run targeted ads and make the website more user friendly for Cosmetic products.</a:t>
            </a:r>
          </a:p>
        </p:txBody>
      </p:sp>
      <p:sp>
        <p:nvSpPr>
          <p:cNvPr id="11" name="Google Shape;198;p2">
            <a:extLst>
              <a:ext uri="{FF2B5EF4-FFF2-40B4-BE49-F238E27FC236}">
                <a16:creationId xmlns:a16="http://schemas.microsoft.com/office/drawing/2014/main" id="{CA06792A-7182-4700-BE30-69DF15D0C704}"/>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26/05/2024</a:t>
            </a:r>
            <a:endParaRPr dirty="0"/>
          </a:p>
        </p:txBody>
      </p:sp>
    </p:spTree>
    <p:extLst>
      <p:ext uri="{BB962C8B-B14F-4D97-AF65-F5344CB8AC3E}">
        <p14:creationId xmlns:p14="http://schemas.microsoft.com/office/powerpoint/2010/main" val="323123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Objectives</a:t>
            </a:r>
            <a:endParaRPr dirty="0"/>
          </a:p>
        </p:txBody>
      </p:sp>
      <p:sp>
        <p:nvSpPr>
          <p:cNvPr id="198" name="Google Shape;198;p2"/>
          <p:cNvSpPr txBox="1">
            <a:spLocks noGrp="1"/>
          </p:cNvSpPr>
          <p:nvPr>
            <p:ph type="dt" idx="10"/>
          </p:nvPr>
        </p:nvSpPr>
        <p:spPr>
          <a:xfrm>
            <a:off x="381000" y="6375204"/>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26/05/2024</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2" name="Google Shape;196;p2">
            <a:extLst>
              <a:ext uri="{FF2B5EF4-FFF2-40B4-BE49-F238E27FC236}">
                <a16:creationId xmlns:a16="http://schemas.microsoft.com/office/drawing/2014/main" id="{F6642C69-A3B9-4894-A3C7-685CE687C767}"/>
              </a:ext>
            </a:extLst>
          </p:cNvPr>
          <p:cNvSpPr txBox="1">
            <a:spLocks/>
          </p:cNvSpPr>
          <p:nvPr/>
        </p:nvSpPr>
        <p:spPr>
          <a:xfrm>
            <a:off x="1167491" y="4674961"/>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calculate total sales, total profit, average profit margin and average unit price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order priority gave highest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is the bestseller Item type</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which mode of channel generated maximum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yearly total sales</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total sales and total profit by region</a:t>
            </a:r>
          </a:p>
          <a:p>
            <a:pPr marL="342900" indent="-342900">
              <a:buFont typeface="Arial" panose="020B0604020202020204" pitchFamily="34" charset="0"/>
              <a:buChar char="•"/>
            </a:pPr>
            <a:endParaRPr lang="en-US" sz="1800" b="0" dirty="0">
              <a:solidFill>
                <a:schemeClr val="bg1"/>
              </a:solidFill>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1800" b="0" dirty="0">
                <a:solidFill>
                  <a:schemeClr val="bg1"/>
                </a:solidFill>
                <a:latin typeface="Poppins" panose="00000500000000000000" pitchFamily="2" charset="0"/>
                <a:cs typeface="Poppins" panose="00000500000000000000" pitchFamily="2" charset="0"/>
              </a:rPr>
              <a:t>To find the number of units sold of a particular item type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The Process</a:t>
            </a:r>
            <a:endParaRPr dirty="0"/>
          </a:p>
        </p:txBody>
      </p:sp>
      <p:sp>
        <p:nvSpPr>
          <p:cNvPr id="20" name="Google Shape;196;p2">
            <a:extLst>
              <a:ext uri="{FF2B5EF4-FFF2-40B4-BE49-F238E27FC236}">
                <a16:creationId xmlns:a16="http://schemas.microsoft.com/office/drawing/2014/main" id="{A0808840-1BC7-4625-8B86-5BF9E19ECE45}"/>
              </a:ext>
            </a:extLst>
          </p:cNvPr>
          <p:cNvSpPr txBox="1">
            <a:spLocks/>
          </p:cNvSpPr>
          <p:nvPr/>
        </p:nvSpPr>
        <p:spPr>
          <a:xfrm>
            <a:off x="1167491" y="4213193"/>
            <a:ext cx="9779183" cy="13255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Collection</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Cleaning</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Data Analysis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Insights</a:t>
            </a:r>
          </a:p>
          <a:p>
            <a:pPr marL="457200" indent="-457200">
              <a:buFont typeface="Arial" panose="020B0604020202020204" pitchFamily="34" charset="0"/>
              <a:buChar char="•"/>
            </a:pPr>
            <a:endParaRPr lang="en-US" sz="2400" b="0" dirty="0">
              <a:solidFill>
                <a:schemeClr val="accent1">
                  <a:lumMod val="75000"/>
                </a:schemeClr>
              </a:solidFill>
              <a:latin typeface="Poppins" panose="00000500000000000000" pitchFamily="2" charset="0"/>
              <a:cs typeface="Poppins" panose="00000500000000000000" pitchFamily="2" charset="0"/>
            </a:endParaRPr>
          </a:p>
          <a:p>
            <a:pPr marL="457200" indent="-457200">
              <a:buFont typeface="Arial" panose="020B0604020202020204" pitchFamily="34" charset="0"/>
              <a:buChar char="•"/>
            </a:pPr>
            <a:r>
              <a:rPr lang="en-US" sz="2400" b="0" dirty="0">
                <a:solidFill>
                  <a:schemeClr val="accent1">
                    <a:lumMod val="75000"/>
                  </a:schemeClr>
                </a:solidFill>
                <a:latin typeface="Poppins" panose="00000500000000000000" pitchFamily="2" charset="0"/>
                <a:cs typeface="Poppins" panose="00000500000000000000" pitchFamily="2" charset="0"/>
              </a:rPr>
              <a:t>Summary</a:t>
            </a:r>
          </a:p>
        </p:txBody>
      </p:sp>
      <p:sp>
        <p:nvSpPr>
          <p:cNvPr id="10" name="Google Shape;198;p2">
            <a:extLst>
              <a:ext uri="{FF2B5EF4-FFF2-40B4-BE49-F238E27FC236}">
                <a16:creationId xmlns:a16="http://schemas.microsoft.com/office/drawing/2014/main" id="{95BE64D2-C7C4-41E1-86B4-85D56445D3A0}"/>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26/05/2024</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Collection</a:t>
            </a:r>
            <a:endParaRPr dirty="0">
              <a:solidFill>
                <a:schemeClr val="tx1"/>
              </a:solidFill>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924060"/>
            <a:ext cx="9045058" cy="2308324"/>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 Data has been collected in the form of a CSV file named “</a:t>
            </a:r>
            <a:r>
              <a:rPr lang="en-IN" sz="2400" b="1" dirty="0">
                <a:solidFill>
                  <a:schemeClr val="tx1">
                    <a:lumMod val="95000"/>
                    <a:lumOff val="5000"/>
                  </a:schemeClr>
                </a:solidFill>
                <a:latin typeface="Poppins"/>
                <a:ea typeface="Poppins"/>
                <a:cs typeface="Poppins"/>
                <a:sym typeface="Poppins"/>
              </a:rPr>
              <a:t>Amazon</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Sales</a:t>
            </a:r>
            <a:r>
              <a:rPr lang="en-IN" sz="2400" dirty="0">
                <a:solidFill>
                  <a:schemeClr val="accent1"/>
                </a:solidFill>
                <a:latin typeface="Poppins"/>
                <a:ea typeface="Poppins"/>
                <a:cs typeface="Poppins"/>
                <a:sym typeface="Poppins"/>
              </a:rPr>
              <a:t> </a:t>
            </a:r>
            <a:r>
              <a:rPr lang="en-IN" sz="2400" b="1" dirty="0">
                <a:solidFill>
                  <a:schemeClr val="tx1">
                    <a:lumMod val="95000"/>
                    <a:lumOff val="5000"/>
                  </a:schemeClr>
                </a:solidFill>
                <a:latin typeface="Poppins"/>
                <a:ea typeface="Poppins"/>
                <a:cs typeface="Poppins"/>
                <a:sym typeface="Poppins"/>
              </a:rPr>
              <a:t>Data.csv</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ea typeface="Poppins"/>
              <a:cs typeface="Poppins"/>
              <a:sym typeface="Poppins"/>
            </a:endParaRPr>
          </a:p>
          <a:p>
            <a:r>
              <a:rPr lang="en-IN" sz="2400" dirty="0">
                <a:solidFill>
                  <a:schemeClr val="accent1"/>
                </a:solidFill>
                <a:latin typeface="Poppins"/>
                <a:ea typeface="Poppins"/>
                <a:cs typeface="Poppins"/>
                <a:sym typeface="Poppins"/>
              </a:rPr>
              <a:t>The CSV file has the data of sales of products during the timespan of </a:t>
            </a:r>
            <a:r>
              <a:rPr lang="en-IN" sz="2400" b="1" dirty="0">
                <a:solidFill>
                  <a:schemeClr val="tx1">
                    <a:lumMod val="95000"/>
                    <a:lumOff val="5000"/>
                  </a:schemeClr>
                </a:solidFill>
                <a:latin typeface="Poppins"/>
                <a:ea typeface="Poppins"/>
                <a:cs typeface="Poppins"/>
                <a:sym typeface="Poppins"/>
              </a:rPr>
              <a:t>2010</a:t>
            </a:r>
            <a:r>
              <a:rPr lang="en-IN" sz="2400" dirty="0">
                <a:solidFill>
                  <a:schemeClr val="accent1"/>
                </a:solidFill>
                <a:latin typeface="Poppins"/>
                <a:ea typeface="Poppins"/>
                <a:cs typeface="Poppins"/>
                <a:sym typeface="Poppins"/>
              </a:rPr>
              <a:t> and </a:t>
            </a:r>
            <a:r>
              <a:rPr lang="en-IN" sz="2400" b="1" dirty="0">
                <a:solidFill>
                  <a:schemeClr val="tx1">
                    <a:lumMod val="95000"/>
                    <a:lumOff val="5000"/>
                  </a:schemeClr>
                </a:solidFill>
                <a:latin typeface="Poppins"/>
                <a:ea typeface="Poppins"/>
                <a:cs typeface="Poppins"/>
                <a:sym typeface="Poppins"/>
              </a:rPr>
              <a:t>2017</a:t>
            </a:r>
            <a:r>
              <a:rPr lang="en-IN" sz="2400" dirty="0">
                <a:solidFill>
                  <a:schemeClr val="accent1"/>
                </a:solidFill>
                <a:latin typeface="Poppins"/>
                <a:ea typeface="Poppins"/>
                <a:cs typeface="Poppins"/>
                <a:sym typeface="Poppins"/>
              </a:rPr>
              <a:t>. </a:t>
            </a:r>
          </a:p>
          <a:p>
            <a:endParaRPr lang="en-IN" sz="2400" dirty="0">
              <a:solidFill>
                <a:schemeClr val="accent1"/>
              </a:solidFill>
              <a:latin typeface="Poppins"/>
              <a:cs typeface="Poppins"/>
              <a:sym typeface="Poppins"/>
            </a:endParaRPr>
          </a:p>
        </p:txBody>
      </p:sp>
      <p:sp>
        <p:nvSpPr>
          <p:cNvPr id="11" name="Google Shape;198;p2">
            <a:extLst>
              <a:ext uri="{FF2B5EF4-FFF2-40B4-BE49-F238E27FC236}">
                <a16:creationId xmlns:a16="http://schemas.microsoft.com/office/drawing/2014/main" id="{0E53F238-FE19-4119-B3FB-1B061B50FFA3}"/>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26/05/2024</a:t>
            </a:r>
            <a:endParaRPr dirty="0"/>
          </a:p>
        </p:txBody>
      </p:sp>
    </p:spTree>
    <p:extLst>
      <p:ext uri="{BB962C8B-B14F-4D97-AF65-F5344CB8AC3E}">
        <p14:creationId xmlns:p14="http://schemas.microsoft.com/office/powerpoint/2010/main" val="204855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Cleaning</a:t>
            </a:r>
            <a:endParaRPr dirty="0">
              <a:solidFill>
                <a:schemeClr val="tx1"/>
              </a:solidFill>
            </a:endParaRPr>
          </a:p>
        </p:txBody>
      </p:sp>
      <p:sp>
        <p:nvSpPr>
          <p:cNvPr id="10" name="TextBox 9">
            <a:extLst>
              <a:ext uri="{FF2B5EF4-FFF2-40B4-BE49-F238E27FC236}">
                <a16:creationId xmlns:a16="http://schemas.microsoft.com/office/drawing/2014/main" id="{9080585F-4568-4CD8-9976-8B4F1A1BEFE0}"/>
              </a:ext>
            </a:extLst>
          </p:cNvPr>
          <p:cNvSpPr txBox="1"/>
          <p:nvPr/>
        </p:nvSpPr>
        <p:spPr>
          <a:xfrm>
            <a:off x="1167491" y="1721846"/>
            <a:ext cx="9779182" cy="3785652"/>
          </a:xfrm>
          <a:prstGeom prst="rect">
            <a:avLst/>
          </a:prstGeom>
          <a:noFill/>
        </p:spPr>
        <p:txBody>
          <a:bodyPr wrap="square" rtlCol="0">
            <a:spAutoFit/>
          </a:bodyPr>
          <a:lstStyle/>
          <a:p>
            <a:r>
              <a:rPr lang="en-IN" sz="2400" dirty="0">
                <a:solidFill>
                  <a:schemeClr val="accent1"/>
                </a:solidFill>
                <a:latin typeface="Poppins"/>
                <a:ea typeface="Poppins"/>
                <a:cs typeface="Poppins"/>
                <a:sym typeface="Poppins"/>
              </a:rPr>
              <a:t>There were no Null values or blank fields</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Some values in ‘</a:t>
            </a:r>
            <a:r>
              <a:rPr lang="en-IN" sz="2400" b="1" dirty="0">
                <a:solidFill>
                  <a:schemeClr val="tx1">
                    <a:lumMod val="95000"/>
                    <a:lumOff val="5000"/>
                  </a:schemeClr>
                </a:solidFill>
                <a:latin typeface="Poppins"/>
                <a:cs typeface="Poppins"/>
                <a:sym typeface="Poppins"/>
              </a:rPr>
              <a:t>Order</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Ship</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Date</a:t>
            </a:r>
            <a:r>
              <a:rPr lang="en-IN" sz="2400" dirty="0">
                <a:solidFill>
                  <a:schemeClr val="accent1"/>
                </a:solidFill>
                <a:latin typeface="Poppins"/>
                <a:cs typeface="Poppins"/>
                <a:sym typeface="Poppins"/>
              </a:rPr>
              <a:t>’ columns are in String datatype. So we converted them to </a:t>
            </a:r>
            <a:r>
              <a:rPr lang="en-IN" sz="2400" b="1" dirty="0">
                <a:solidFill>
                  <a:schemeClr val="tx1">
                    <a:lumMod val="95000"/>
                    <a:lumOff val="5000"/>
                  </a:schemeClr>
                </a:solidFill>
                <a:latin typeface="Poppins"/>
                <a:cs typeface="Poppins"/>
                <a:sym typeface="Poppins"/>
              </a:rPr>
              <a:t>datetime</a:t>
            </a:r>
            <a:r>
              <a:rPr lang="en-IN" sz="2400" dirty="0">
                <a:solidFill>
                  <a:schemeClr val="accent1"/>
                </a:solidFill>
                <a:latin typeface="Poppins"/>
                <a:cs typeface="Poppins"/>
                <a:sym typeface="Poppins"/>
              </a:rPr>
              <a:t> datatype using </a:t>
            </a:r>
            <a:r>
              <a:rPr lang="en-IN" sz="2400" b="1" dirty="0">
                <a:solidFill>
                  <a:schemeClr val="tx1">
                    <a:lumMod val="95000"/>
                    <a:lumOff val="5000"/>
                  </a:schemeClr>
                </a:solidFill>
                <a:latin typeface="Poppins"/>
                <a:cs typeface="Poppins"/>
                <a:sym typeface="Poppins"/>
              </a:rPr>
              <a:t>Python</a:t>
            </a:r>
          </a:p>
          <a:p>
            <a:endParaRPr lang="en-IN" sz="2400" dirty="0">
              <a:solidFill>
                <a:schemeClr val="accent1"/>
              </a:solidFill>
              <a:latin typeface="Poppins"/>
              <a:cs typeface="Poppins"/>
              <a:sym typeface="Poppins"/>
            </a:endParaRPr>
          </a:p>
          <a:p>
            <a:r>
              <a:rPr lang="en-IN" sz="2400" dirty="0">
                <a:solidFill>
                  <a:schemeClr val="accent1"/>
                </a:solidFill>
                <a:latin typeface="Poppins"/>
                <a:cs typeface="Poppins"/>
                <a:sym typeface="Poppins"/>
              </a:rPr>
              <a:t>Most of the values in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Revenue</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Cost</a:t>
            </a:r>
            <a:r>
              <a:rPr lang="en-IN" sz="2400" dirty="0">
                <a:solidFill>
                  <a:schemeClr val="accent1"/>
                </a:solidFill>
                <a:latin typeface="Poppins"/>
                <a:cs typeface="Poppins"/>
                <a:sym typeface="Poppins"/>
              </a:rPr>
              <a:t>’ and ‘</a:t>
            </a:r>
            <a:r>
              <a:rPr lang="en-IN" sz="2400" b="1" dirty="0">
                <a:solidFill>
                  <a:schemeClr val="tx1">
                    <a:lumMod val="95000"/>
                    <a:lumOff val="5000"/>
                  </a:schemeClr>
                </a:solidFill>
                <a:latin typeface="Poppins"/>
                <a:cs typeface="Poppins"/>
                <a:sym typeface="Poppins"/>
              </a:rPr>
              <a:t>Total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Profit</a:t>
            </a:r>
            <a:r>
              <a:rPr lang="en-IN" sz="2400" dirty="0">
                <a:solidFill>
                  <a:schemeClr val="accent1"/>
                </a:solidFill>
                <a:latin typeface="Poppins"/>
                <a:cs typeface="Poppins"/>
                <a:sym typeface="Poppins"/>
              </a:rPr>
              <a:t>’ columns are written with two decimal places, so we make sure that each value in these columns have </a:t>
            </a:r>
            <a:r>
              <a:rPr lang="en-IN" sz="2400" b="1" dirty="0">
                <a:solidFill>
                  <a:schemeClr val="tx1">
                    <a:lumMod val="95000"/>
                    <a:lumOff val="5000"/>
                  </a:schemeClr>
                </a:solidFill>
                <a:latin typeface="Poppins"/>
                <a:cs typeface="Poppins"/>
                <a:sym typeface="Poppins"/>
              </a:rPr>
              <a:t>two</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decimal</a:t>
            </a:r>
            <a:r>
              <a:rPr lang="en-IN" sz="2400" dirty="0">
                <a:solidFill>
                  <a:schemeClr val="accent1"/>
                </a:solidFill>
                <a:latin typeface="Poppins"/>
                <a:cs typeface="Poppins"/>
                <a:sym typeface="Poppins"/>
              </a:rPr>
              <a:t> </a:t>
            </a:r>
            <a:r>
              <a:rPr lang="en-IN" sz="2400" b="1" dirty="0">
                <a:solidFill>
                  <a:schemeClr val="tx1">
                    <a:lumMod val="95000"/>
                    <a:lumOff val="5000"/>
                  </a:schemeClr>
                </a:solidFill>
                <a:latin typeface="Poppins"/>
                <a:cs typeface="Poppins"/>
                <a:sym typeface="Poppins"/>
              </a:rPr>
              <a:t>places</a:t>
            </a:r>
            <a:r>
              <a:rPr lang="en-IN" sz="2400" dirty="0">
                <a:solidFill>
                  <a:schemeClr val="accent1"/>
                </a:solidFill>
                <a:latin typeface="Poppins"/>
                <a:cs typeface="Poppins"/>
                <a:sym typeface="Poppins"/>
              </a:rPr>
              <a:t> by using </a:t>
            </a:r>
            <a:r>
              <a:rPr lang="en-IN" sz="2400" b="1" dirty="0">
                <a:solidFill>
                  <a:schemeClr val="tx1">
                    <a:lumMod val="95000"/>
                    <a:lumOff val="5000"/>
                  </a:schemeClr>
                </a:solidFill>
                <a:latin typeface="Poppins"/>
                <a:cs typeface="Poppins"/>
                <a:sym typeface="Poppins"/>
              </a:rPr>
              <a:t>Excel</a:t>
            </a:r>
          </a:p>
        </p:txBody>
      </p:sp>
      <p:sp>
        <p:nvSpPr>
          <p:cNvPr id="11" name="Google Shape;198;p2">
            <a:extLst>
              <a:ext uri="{FF2B5EF4-FFF2-40B4-BE49-F238E27FC236}">
                <a16:creationId xmlns:a16="http://schemas.microsoft.com/office/drawing/2014/main" id="{0A85D22D-A818-44C0-AAA9-0A85CEFB2A51}"/>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26/05/2024</a:t>
            </a:r>
            <a:endParaRPr dirty="0"/>
          </a:p>
        </p:txBody>
      </p:sp>
    </p:spTree>
    <p:extLst>
      <p:ext uri="{BB962C8B-B14F-4D97-AF65-F5344CB8AC3E}">
        <p14:creationId xmlns:p14="http://schemas.microsoft.com/office/powerpoint/2010/main" val="250576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8" name="Google Shape;196;p2">
            <a:extLst>
              <a:ext uri="{FF2B5EF4-FFF2-40B4-BE49-F238E27FC236}">
                <a16:creationId xmlns:a16="http://schemas.microsoft.com/office/drawing/2014/main" id="{241C5CB3-3D46-4795-954E-422FA756AD02}"/>
              </a:ext>
            </a:extLst>
          </p:cNvPr>
          <p:cNvSpPr txBox="1">
            <a:spLocks/>
          </p:cNvSpPr>
          <p:nvPr/>
        </p:nvSpPr>
        <p:spPr>
          <a:xfrm>
            <a:off x="8043722" y="1739322"/>
            <a:ext cx="2719563"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800" dirty="0">
                <a:solidFill>
                  <a:schemeClr val="tx1"/>
                </a:solidFill>
                <a:latin typeface="+mn-lt"/>
                <a:cs typeface="Poppins" panose="00000500000000000000" pitchFamily="2" charset="0"/>
              </a:rPr>
              <a:t>Total Sales by Year</a:t>
            </a:r>
          </a:p>
        </p:txBody>
      </p:sp>
      <p:pic>
        <p:nvPicPr>
          <p:cNvPr id="12" name="Picture 11">
            <a:extLst>
              <a:ext uri="{FF2B5EF4-FFF2-40B4-BE49-F238E27FC236}">
                <a16:creationId xmlns:a16="http://schemas.microsoft.com/office/drawing/2014/main" id="{388DA14A-7F7C-4769-8B68-564018A41702}"/>
              </a:ext>
            </a:extLst>
          </p:cNvPr>
          <p:cNvPicPr>
            <a:picLocks noChangeAspect="1"/>
          </p:cNvPicPr>
          <p:nvPr/>
        </p:nvPicPr>
        <p:blipFill rotWithShape="1">
          <a:blip r:embed="rId3"/>
          <a:srcRect l="5349" t="18821" r="81191" b="28456"/>
          <a:stretch/>
        </p:blipFill>
        <p:spPr>
          <a:xfrm>
            <a:off x="1167491" y="1693036"/>
            <a:ext cx="2054680" cy="4525168"/>
          </a:xfrm>
          <a:prstGeom prst="rect">
            <a:avLst/>
          </a:prstGeom>
        </p:spPr>
      </p:pic>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id="{F725A1B2-6308-4E0A-B0EB-41C0C7AE5234}"/>
              </a:ext>
            </a:extLst>
          </p:cNvPr>
          <p:cNvPicPr>
            <a:picLocks noChangeAspect="1"/>
          </p:cNvPicPr>
          <p:nvPr/>
        </p:nvPicPr>
        <p:blipFill rotWithShape="1">
          <a:blip r:embed="rId4"/>
          <a:srcRect l="29405" t="17762" r="9575" b="14691"/>
          <a:stretch/>
        </p:blipFill>
        <p:spPr>
          <a:xfrm>
            <a:off x="3890680" y="1683609"/>
            <a:ext cx="6864281" cy="4272074"/>
          </a:xfrm>
          <a:prstGeom prst="rect">
            <a:avLst/>
          </a:prstGeom>
        </p:spPr>
      </p:pic>
      <p:sp>
        <p:nvSpPr>
          <p:cNvPr id="13" name="Google Shape;198;p2">
            <a:extLst>
              <a:ext uri="{FF2B5EF4-FFF2-40B4-BE49-F238E27FC236}">
                <a16:creationId xmlns:a16="http://schemas.microsoft.com/office/drawing/2014/main" id="{1B1330E1-710D-4F51-A4C2-0A386C772BBB}"/>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26/05/2024</a:t>
            </a:r>
            <a:endParaRPr dirty="0"/>
          </a:p>
        </p:txBody>
      </p:sp>
    </p:spTree>
    <p:extLst>
      <p:ext uri="{BB962C8B-B14F-4D97-AF65-F5344CB8AC3E}">
        <p14:creationId xmlns:p14="http://schemas.microsoft.com/office/powerpoint/2010/main" val="3738575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13EA0A52-6277-46CE-90BB-8C23E1288D82}"/>
              </a:ext>
            </a:extLst>
          </p:cNvPr>
          <p:cNvPicPr>
            <a:picLocks noChangeAspect="1"/>
          </p:cNvPicPr>
          <p:nvPr/>
        </p:nvPicPr>
        <p:blipFill rotWithShape="1">
          <a:blip r:embed="rId3"/>
          <a:srcRect l="4405" t="16491" r="66471" b="14268"/>
          <a:stretch/>
        </p:blipFill>
        <p:spPr>
          <a:xfrm>
            <a:off x="957943" y="1619605"/>
            <a:ext cx="3550816" cy="4746172"/>
          </a:xfrm>
          <a:prstGeom prst="rect">
            <a:avLst/>
          </a:prstGeom>
        </p:spPr>
      </p:pic>
      <p:pic>
        <p:nvPicPr>
          <p:cNvPr id="7" name="Picture 6">
            <a:extLst>
              <a:ext uri="{FF2B5EF4-FFF2-40B4-BE49-F238E27FC236}">
                <a16:creationId xmlns:a16="http://schemas.microsoft.com/office/drawing/2014/main" id="{FDE5DE9B-DF27-4BFE-B25C-4C76D595AA1D}"/>
              </a:ext>
            </a:extLst>
          </p:cNvPr>
          <p:cNvPicPr>
            <a:picLocks noChangeAspect="1"/>
          </p:cNvPicPr>
          <p:nvPr/>
        </p:nvPicPr>
        <p:blipFill rotWithShape="1">
          <a:blip r:embed="rId4"/>
          <a:srcRect l="9576" t="16703" r="31429" b="14057"/>
          <a:stretch/>
        </p:blipFill>
        <p:spPr>
          <a:xfrm>
            <a:off x="4317089" y="1474533"/>
            <a:ext cx="6916968" cy="4564203"/>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76911026-6B1F-4E97-865D-D96DC7E70CC2}"/>
                  </a:ext>
                </a:extLst>
              </p14:cNvPr>
              <p14:cNvContentPartPr/>
              <p14:nvPr/>
            </p14:nvContentPartPr>
            <p14:xfrm>
              <a:off x="11021634" y="5885937"/>
              <a:ext cx="357480" cy="313200"/>
            </p14:xfrm>
          </p:contentPart>
        </mc:Choice>
        <mc:Fallback xmlns="">
          <p:pic>
            <p:nvPicPr>
              <p:cNvPr id="9" name="Ink 8">
                <a:extLst>
                  <a:ext uri="{FF2B5EF4-FFF2-40B4-BE49-F238E27FC236}">
                    <a16:creationId xmlns:a16="http://schemas.microsoft.com/office/drawing/2014/main" id="{76911026-6B1F-4E97-865D-D96DC7E70CC2}"/>
                  </a:ext>
                </a:extLst>
              </p:cNvPr>
              <p:cNvPicPr/>
              <p:nvPr/>
            </p:nvPicPr>
            <p:blipFill>
              <a:blip r:embed="rId6"/>
              <a:stretch>
                <a:fillRect/>
              </a:stretch>
            </p:blipFill>
            <p:spPr>
              <a:xfrm>
                <a:off x="10967634" y="5778297"/>
                <a:ext cx="465120" cy="528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B6FB130E-CFA6-4610-9EE8-E342F3115E63}"/>
                  </a:ext>
                </a:extLst>
              </p14:cNvPr>
              <p14:cNvContentPartPr/>
              <p14:nvPr/>
            </p14:nvContentPartPr>
            <p14:xfrm>
              <a:off x="11001474" y="6091497"/>
              <a:ext cx="119520" cy="193320"/>
            </p14:xfrm>
          </p:contentPart>
        </mc:Choice>
        <mc:Fallback xmlns="">
          <p:pic>
            <p:nvPicPr>
              <p:cNvPr id="11" name="Ink 10">
                <a:extLst>
                  <a:ext uri="{FF2B5EF4-FFF2-40B4-BE49-F238E27FC236}">
                    <a16:creationId xmlns:a16="http://schemas.microsoft.com/office/drawing/2014/main" id="{B6FB130E-CFA6-4610-9EE8-E342F3115E63}"/>
                  </a:ext>
                </a:extLst>
              </p:cNvPr>
              <p:cNvPicPr/>
              <p:nvPr/>
            </p:nvPicPr>
            <p:blipFill>
              <a:blip r:embed="rId8"/>
              <a:stretch>
                <a:fillRect/>
              </a:stretch>
            </p:blipFill>
            <p:spPr>
              <a:xfrm>
                <a:off x="10947834" y="5983857"/>
                <a:ext cx="22716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6AD88DA-44B4-460A-ACD8-3E08375785CE}"/>
                  </a:ext>
                </a:extLst>
              </p14:cNvPr>
              <p14:cNvContentPartPr/>
              <p14:nvPr/>
            </p14:nvContentPartPr>
            <p14:xfrm>
              <a:off x="10888794" y="5790897"/>
              <a:ext cx="457200" cy="401040"/>
            </p14:xfrm>
          </p:contentPart>
        </mc:Choice>
        <mc:Fallback xmlns="">
          <p:pic>
            <p:nvPicPr>
              <p:cNvPr id="13" name="Ink 12">
                <a:extLst>
                  <a:ext uri="{FF2B5EF4-FFF2-40B4-BE49-F238E27FC236}">
                    <a16:creationId xmlns:a16="http://schemas.microsoft.com/office/drawing/2014/main" id="{B6AD88DA-44B4-460A-ACD8-3E08375785CE}"/>
                  </a:ext>
                </a:extLst>
              </p:cNvPr>
              <p:cNvPicPr/>
              <p:nvPr/>
            </p:nvPicPr>
            <p:blipFill>
              <a:blip r:embed="rId10"/>
              <a:stretch>
                <a:fillRect/>
              </a:stretch>
            </p:blipFill>
            <p:spPr>
              <a:xfrm>
                <a:off x="10835154" y="5683257"/>
                <a:ext cx="564840" cy="616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0475F349-C067-4903-B3FF-C138D75F7FDC}"/>
                  </a:ext>
                </a:extLst>
              </p14:cNvPr>
              <p14:cNvContentPartPr/>
              <p14:nvPr/>
            </p14:nvContentPartPr>
            <p14:xfrm>
              <a:off x="11060514" y="5811057"/>
              <a:ext cx="292680" cy="297720"/>
            </p14:xfrm>
          </p:contentPart>
        </mc:Choice>
        <mc:Fallback xmlns="">
          <p:pic>
            <p:nvPicPr>
              <p:cNvPr id="14" name="Ink 13">
                <a:extLst>
                  <a:ext uri="{FF2B5EF4-FFF2-40B4-BE49-F238E27FC236}">
                    <a16:creationId xmlns:a16="http://schemas.microsoft.com/office/drawing/2014/main" id="{0475F349-C067-4903-B3FF-C138D75F7FDC}"/>
                  </a:ext>
                </a:extLst>
              </p:cNvPr>
              <p:cNvPicPr/>
              <p:nvPr/>
            </p:nvPicPr>
            <p:blipFill>
              <a:blip r:embed="rId12"/>
              <a:stretch>
                <a:fillRect/>
              </a:stretch>
            </p:blipFill>
            <p:spPr>
              <a:xfrm>
                <a:off x="11006514" y="5703057"/>
                <a:ext cx="40032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2E5FCA9D-7ECB-4798-A05F-29957B49D484}"/>
                  </a:ext>
                </a:extLst>
              </p14:cNvPr>
              <p14:cNvContentPartPr/>
              <p14:nvPr/>
            </p14:nvContentPartPr>
            <p14:xfrm>
              <a:off x="10856034" y="5738337"/>
              <a:ext cx="556200" cy="488160"/>
            </p14:xfrm>
          </p:contentPart>
        </mc:Choice>
        <mc:Fallback xmlns="">
          <p:pic>
            <p:nvPicPr>
              <p:cNvPr id="15" name="Ink 14">
                <a:extLst>
                  <a:ext uri="{FF2B5EF4-FFF2-40B4-BE49-F238E27FC236}">
                    <a16:creationId xmlns:a16="http://schemas.microsoft.com/office/drawing/2014/main" id="{2E5FCA9D-7ECB-4798-A05F-29957B49D484}"/>
                  </a:ext>
                </a:extLst>
              </p:cNvPr>
              <p:cNvPicPr/>
              <p:nvPr/>
            </p:nvPicPr>
            <p:blipFill>
              <a:blip r:embed="rId14"/>
              <a:stretch>
                <a:fillRect/>
              </a:stretch>
            </p:blipFill>
            <p:spPr>
              <a:xfrm>
                <a:off x="10802394" y="5630337"/>
                <a:ext cx="663840" cy="703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BB592BE8-7DFF-4126-A22D-6DE641B8BC06}"/>
                  </a:ext>
                </a:extLst>
              </p14:cNvPr>
              <p14:cNvContentPartPr/>
              <p14:nvPr/>
            </p14:nvContentPartPr>
            <p14:xfrm>
              <a:off x="10943514" y="5723577"/>
              <a:ext cx="468720" cy="459360"/>
            </p14:xfrm>
          </p:contentPart>
        </mc:Choice>
        <mc:Fallback xmlns="">
          <p:pic>
            <p:nvPicPr>
              <p:cNvPr id="20" name="Ink 19">
                <a:extLst>
                  <a:ext uri="{FF2B5EF4-FFF2-40B4-BE49-F238E27FC236}">
                    <a16:creationId xmlns:a16="http://schemas.microsoft.com/office/drawing/2014/main" id="{BB592BE8-7DFF-4126-A22D-6DE641B8BC06}"/>
                  </a:ext>
                </a:extLst>
              </p:cNvPr>
              <p:cNvPicPr/>
              <p:nvPr/>
            </p:nvPicPr>
            <p:blipFill>
              <a:blip r:embed="rId16"/>
              <a:stretch>
                <a:fillRect/>
              </a:stretch>
            </p:blipFill>
            <p:spPr>
              <a:xfrm>
                <a:off x="10889514" y="5615937"/>
                <a:ext cx="576360" cy="675000"/>
              </a:xfrm>
              <a:prstGeom prst="rect">
                <a:avLst/>
              </a:prstGeom>
            </p:spPr>
          </p:pic>
        </mc:Fallback>
      </mc:AlternateContent>
      <p:sp>
        <p:nvSpPr>
          <p:cNvPr id="18" name="Google Shape;198;p2">
            <a:extLst>
              <a:ext uri="{FF2B5EF4-FFF2-40B4-BE49-F238E27FC236}">
                <a16:creationId xmlns:a16="http://schemas.microsoft.com/office/drawing/2014/main" id="{994BA1E7-A62D-4978-A5A4-AD08C28BC382}"/>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26/05/2024</a:t>
            </a:r>
            <a:endParaRPr dirty="0"/>
          </a:p>
        </p:txBody>
      </p:sp>
    </p:spTree>
    <p:extLst>
      <p:ext uri="{BB962C8B-B14F-4D97-AF65-F5344CB8AC3E}">
        <p14:creationId xmlns:p14="http://schemas.microsoft.com/office/powerpoint/2010/main" val="34395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3453453B-033D-4ABF-9AC2-AC2BFA6481A5}"/>
              </a:ext>
            </a:extLst>
          </p:cNvPr>
          <p:cNvPicPr>
            <a:picLocks noChangeAspect="1"/>
          </p:cNvPicPr>
          <p:nvPr/>
        </p:nvPicPr>
        <p:blipFill rotWithShape="1">
          <a:blip r:embed="rId3"/>
          <a:srcRect l="37738" t="31308" r="10214" b="14903"/>
          <a:stretch/>
        </p:blipFill>
        <p:spPr>
          <a:xfrm>
            <a:off x="1991033" y="1483695"/>
            <a:ext cx="8132098" cy="4725082"/>
          </a:xfrm>
          <a:prstGeom prst="rect">
            <a:avLst/>
          </a:prstGeom>
        </p:spPr>
      </p:pic>
      <p:sp>
        <p:nvSpPr>
          <p:cNvPr id="15" name="Google Shape;196;p2">
            <a:extLst>
              <a:ext uri="{FF2B5EF4-FFF2-40B4-BE49-F238E27FC236}">
                <a16:creationId xmlns:a16="http://schemas.microsoft.com/office/drawing/2014/main" id="{B0E38E41-84E4-4AD1-AE76-22B89DA3F993}"/>
              </a:ext>
            </a:extLst>
          </p:cNvPr>
          <p:cNvSpPr txBox="1">
            <a:spLocks/>
          </p:cNvSpPr>
          <p:nvPr/>
        </p:nvSpPr>
        <p:spPr>
          <a:xfrm>
            <a:off x="5091362" y="6208777"/>
            <a:ext cx="3094695" cy="4328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dirty="0">
                <a:solidFill>
                  <a:schemeClr val="tx1">
                    <a:lumMod val="75000"/>
                    <a:lumOff val="25000"/>
                  </a:schemeClr>
                </a:solidFill>
                <a:latin typeface="+mn-lt"/>
                <a:cs typeface="Poppins" panose="00000500000000000000" pitchFamily="2" charset="0"/>
              </a:rPr>
              <a:t>Total Sales by Channel</a:t>
            </a:r>
          </a:p>
        </p:txBody>
      </p:sp>
      <p:sp>
        <p:nvSpPr>
          <p:cNvPr id="12" name="Google Shape;198;p2">
            <a:extLst>
              <a:ext uri="{FF2B5EF4-FFF2-40B4-BE49-F238E27FC236}">
                <a16:creationId xmlns:a16="http://schemas.microsoft.com/office/drawing/2014/main" id="{720008BF-9937-4651-AD46-6F2FBE10C0FD}"/>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26/05/2024</a:t>
            </a:r>
            <a:endParaRPr dirty="0"/>
          </a:p>
        </p:txBody>
      </p:sp>
    </p:spTree>
    <p:extLst>
      <p:ext uri="{BB962C8B-B14F-4D97-AF65-F5344CB8AC3E}">
        <p14:creationId xmlns:p14="http://schemas.microsoft.com/office/powerpoint/2010/main" val="94729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19" name="Google Shape;196;p2">
            <a:extLst>
              <a:ext uri="{FF2B5EF4-FFF2-40B4-BE49-F238E27FC236}">
                <a16:creationId xmlns:a16="http://schemas.microsoft.com/office/drawing/2014/main" id="{4B24FA81-C42B-4536-ACE0-A43E1F986B41}"/>
              </a:ext>
            </a:extLst>
          </p:cNvPr>
          <p:cNvSpPr txBox="1">
            <a:spLocks noGrp="1"/>
          </p:cNvSpPr>
          <p:nvPr>
            <p:ph type="title"/>
          </p:nvPr>
        </p:nvSpPr>
        <p:spPr>
          <a:xfrm>
            <a:off x="1167491" y="136525"/>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solidFill>
                  <a:schemeClr val="tx1"/>
                </a:solidFill>
              </a:rPr>
              <a:t>Data Analysis</a:t>
            </a:r>
            <a:endParaRPr dirty="0">
              <a:solidFill>
                <a:schemeClr val="tx1"/>
              </a:solidFill>
            </a:endParaRPr>
          </a:p>
        </p:txBody>
      </p:sp>
      <p:sp>
        <p:nvSpPr>
          <p:cNvPr id="17" name="Oval 16">
            <a:extLst>
              <a:ext uri="{FF2B5EF4-FFF2-40B4-BE49-F238E27FC236}">
                <a16:creationId xmlns:a16="http://schemas.microsoft.com/office/drawing/2014/main" id="{EB1B5720-F4C5-41FE-8C46-5F55E36CB5B9}"/>
              </a:ext>
            </a:extLst>
          </p:cNvPr>
          <p:cNvSpPr/>
          <p:nvPr/>
        </p:nvSpPr>
        <p:spPr>
          <a:xfrm>
            <a:off x="7409904" y="5179135"/>
            <a:ext cx="2573126" cy="1664351"/>
          </a:xfrm>
          <a:prstGeom prst="ellipse">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3FA380B9-125A-4A52-B4EF-D51E4AE1AB15}"/>
              </a:ext>
            </a:extLst>
          </p:cNvPr>
          <p:cNvPicPr>
            <a:picLocks noChangeAspect="1"/>
          </p:cNvPicPr>
          <p:nvPr/>
        </p:nvPicPr>
        <p:blipFill rotWithShape="1">
          <a:blip r:embed="rId3"/>
          <a:srcRect l="3239" t="17551" r="9576" b="21876"/>
          <a:stretch/>
        </p:blipFill>
        <p:spPr>
          <a:xfrm>
            <a:off x="317106" y="1833154"/>
            <a:ext cx="10629567" cy="4152130"/>
          </a:xfrm>
          <a:prstGeom prst="rect">
            <a:avLst/>
          </a:prstGeom>
        </p:spPr>
      </p:pic>
      <p:sp>
        <p:nvSpPr>
          <p:cNvPr id="11" name="Google Shape;198;p2">
            <a:extLst>
              <a:ext uri="{FF2B5EF4-FFF2-40B4-BE49-F238E27FC236}">
                <a16:creationId xmlns:a16="http://schemas.microsoft.com/office/drawing/2014/main" id="{1AECA06A-9CA3-41D9-8200-C72072B377B5}"/>
              </a:ext>
            </a:extLst>
          </p:cNvPr>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26/05/2024</a:t>
            </a:r>
            <a:endParaRPr dirty="0"/>
          </a:p>
        </p:txBody>
      </p:sp>
    </p:spTree>
    <p:extLst>
      <p:ext uri="{BB962C8B-B14F-4D97-AF65-F5344CB8AC3E}">
        <p14:creationId xmlns:p14="http://schemas.microsoft.com/office/powerpoint/2010/main" val="161171252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756</Words>
  <Application>Microsoft Office PowerPoint</Application>
  <PresentationFormat>Widescreen</PresentationFormat>
  <Paragraphs>170</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Poppins</vt:lpstr>
      <vt:lpstr>Arial</vt:lpstr>
      <vt:lpstr>Calibri</vt:lpstr>
      <vt:lpstr>Office Theme</vt:lpstr>
      <vt:lpstr>Amazon Sales Data Analysis</vt:lpstr>
      <vt:lpstr>Objectives</vt:lpstr>
      <vt:lpstr>The Process</vt:lpstr>
      <vt:lpstr>Data Collection</vt:lpstr>
      <vt:lpstr>Data Cleaning</vt:lpstr>
      <vt:lpstr>Data Analysis</vt:lpstr>
      <vt:lpstr>Data Analysis</vt:lpstr>
      <vt:lpstr>Data Analysis</vt:lpstr>
      <vt:lpstr>Data Analysis</vt:lpstr>
      <vt:lpstr>Data Analysis</vt:lpstr>
      <vt:lpstr>Data Analysis</vt:lpstr>
      <vt:lpstr>Data Analysis</vt:lpstr>
      <vt:lpstr>Data Analysis</vt:lpstr>
      <vt:lpstr>Data Analysis</vt:lpstr>
      <vt:lpstr>Insights</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NAVEEN SRINIVASAN</dc:creator>
  <cp:lastModifiedBy>JAGAN MOHAN SITARAM VANGURI</cp:lastModifiedBy>
  <cp:revision>41</cp:revision>
  <dcterms:created xsi:type="dcterms:W3CDTF">2022-12-29T06:36:15Z</dcterms:created>
  <dcterms:modified xsi:type="dcterms:W3CDTF">2024-05-28T14:51:26Z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