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d339c7c82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ad339c7c8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ad339c7c82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ad339c7c82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ad339c7c82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ad339c7c8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d339c7c82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ad339c7c82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d339c7c82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d339c7c82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d339c7c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d339c7c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ad339c7c8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ad339c7c8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d339c7c82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ad339c7c82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search?q=multilayer+perceptron&amp;rlz=1C1NDCM_enIN964IN964&amp;sxsrf=ALiCzsad6Axb0wo4zrnMZsOClV87k4VR9A:1670837781110&amp;source=lnms&amp;tbm=isch&amp;sa=X&amp;ved=2ahUKEwjOia7j4_P7AhXNg1wKHaHTAU8Q_AUoAXoECAEQAw&amp;biw=1163&amp;bih=517&amp;dpr=1.65#imgrc=2H6rtpCAkxZxX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hyperlink" Target="https://h2o.ai/wiki/multilayer-perceptr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2o.ai/wiki/deep-learning-use-case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17850" y="650375"/>
            <a:ext cx="6926100" cy="148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b="1"/>
              <a:t>Multi Layer Perceptron</a:t>
            </a:r>
            <a:endParaRPr sz="2800" b="1"/>
          </a:p>
          <a:p>
            <a:pPr marL="0" lvl="0" indent="0" algn="ctr" rtl="0">
              <a:spcBef>
                <a:spcPts val="0"/>
              </a:spcBef>
              <a:spcAft>
                <a:spcPts val="0"/>
              </a:spcAft>
              <a:buSzPts val="990"/>
              <a:buNone/>
            </a:pPr>
            <a:r>
              <a:rPr lang="en" sz="2800" b="1"/>
              <a:t>-</a:t>
            </a:r>
            <a:endParaRPr sz="2800" b="1"/>
          </a:p>
          <a:p>
            <a:pPr marL="0" lvl="0" indent="0" algn="ctr" rtl="0">
              <a:spcBef>
                <a:spcPts val="0"/>
              </a:spcBef>
              <a:spcAft>
                <a:spcPts val="0"/>
              </a:spcAft>
              <a:buSzPts val="990"/>
              <a:buNone/>
            </a:pPr>
            <a:r>
              <a:rPr lang="en" sz="2800" b="1"/>
              <a:t>Lunar Lander Game</a:t>
            </a:r>
            <a:endParaRPr sz="2800" b="1"/>
          </a:p>
        </p:txBody>
      </p:sp>
      <p:sp>
        <p:nvSpPr>
          <p:cNvPr id="135" name="Google Shape;135;p13"/>
          <p:cNvSpPr txBox="1">
            <a:spLocks noGrp="1"/>
          </p:cNvSpPr>
          <p:nvPr>
            <p:ph type="subTitle" idx="1"/>
          </p:nvPr>
        </p:nvSpPr>
        <p:spPr>
          <a:xfrm>
            <a:off x="5162475" y="3366100"/>
            <a:ext cx="3470700" cy="857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r>
              <a:rPr lang="en" sz="2150"/>
              <a:t>Ishita </a:t>
            </a:r>
            <a:r>
              <a:rPr lang="en" sz="2183"/>
              <a:t>Agarwal</a:t>
            </a:r>
            <a:endParaRPr sz="2183"/>
          </a:p>
          <a:p>
            <a:pPr marL="0" lvl="0" indent="0" algn="r" rtl="0">
              <a:spcBef>
                <a:spcPts val="0"/>
              </a:spcBef>
              <a:spcAft>
                <a:spcPts val="0"/>
              </a:spcAft>
              <a:buNone/>
            </a:pPr>
            <a:r>
              <a:rPr lang="en" sz="2183"/>
              <a:t>2201110</a:t>
            </a:r>
            <a:endParaRPr sz="2183"/>
          </a:p>
        </p:txBody>
      </p:sp>
      <p:pic>
        <p:nvPicPr>
          <p:cNvPr id="136" name="Google Shape;136;p13"/>
          <p:cNvPicPr preferRelativeResize="0"/>
          <p:nvPr/>
        </p:nvPicPr>
        <p:blipFill>
          <a:blip r:embed="rId3">
            <a:alphaModFix/>
          </a:blip>
          <a:stretch>
            <a:fillRect/>
          </a:stretch>
        </p:blipFill>
        <p:spPr>
          <a:xfrm>
            <a:off x="2828175" y="2957625"/>
            <a:ext cx="3788649" cy="2051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subTitle" idx="1"/>
          </p:nvPr>
        </p:nvSpPr>
        <p:spPr>
          <a:xfrm>
            <a:off x="1667300" y="439325"/>
            <a:ext cx="6657600" cy="50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a:t>Root Mean Squared Error</a:t>
            </a:r>
            <a:endParaRPr sz="1800"/>
          </a:p>
        </p:txBody>
      </p:sp>
      <p:sp>
        <p:nvSpPr>
          <p:cNvPr id="203" name="Google Shape;203;p22"/>
          <p:cNvSpPr txBox="1">
            <a:spLocks noGrp="1"/>
          </p:cNvSpPr>
          <p:nvPr>
            <p:ph type="body" idx="2"/>
          </p:nvPr>
        </p:nvSpPr>
        <p:spPr>
          <a:xfrm>
            <a:off x="4572000" y="1228550"/>
            <a:ext cx="3676800" cy="147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RMSE is used to evaluate the quality of predicted values.</a:t>
            </a:r>
            <a:endParaRPr/>
          </a:p>
          <a:p>
            <a:pPr marL="0" lvl="0" indent="0" algn="l" rtl="0">
              <a:spcBef>
                <a:spcPts val="1200"/>
              </a:spcBef>
              <a:spcAft>
                <a:spcPts val="0"/>
              </a:spcAft>
              <a:buNone/>
            </a:pPr>
            <a:r>
              <a:rPr lang="en"/>
              <a:t> I ran RMSE on training data for different epochs.</a:t>
            </a:r>
            <a:endParaRPr/>
          </a:p>
          <a:p>
            <a:pPr marL="0" lvl="0" indent="0" algn="l" rtl="0">
              <a:spcBef>
                <a:spcPts val="1200"/>
              </a:spcBef>
              <a:spcAft>
                <a:spcPts val="1200"/>
              </a:spcAft>
              <a:buNone/>
            </a:pPr>
            <a:r>
              <a:rPr lang="en"/>
              <a:t> </a:t>
            </a:r>
            <a:endParaRPr/>
          </a:p>
        </p:txBody>
      </p:sp>
      <p:pic>
        <p:nvPicPr>
          <p:cNvPr id="204" name="Google Shape;204;p22"/>
          <p:cNvPicPr preferRelativeResize="0"/>
          <p:nvPr/>
        </p:nvPicPr>
        <p:blipFill>
          <a:blip r:embed="rId3">
            <a:alphaModFix/>
          </a:blip>
          <a:stretch>
            <a:fillRect/>
          </a:stretch>
        </p:blipFill>
        <p:spPr>
          <a:xfrm>
            <a:off x="315875" y="1228550"/>
            <a:ext cx="3894350" cy="3590246"/>
          </a:xfrm>
          <a:prstGeom prst="rect">
            <a:avLst/>
          </a:prstGeom>
          <a:noFill/>
          <a:ln>
            <a:noFill/>
          </a:ln>
        </p:spPr>
      </p:pic>
      <p:pic>
        <p:nvPicPr>
          <p:cNvPr id="205" name="Google Shape;205;p22"/>
          <p:cNvPicPr preferRelativeResize="0"/>
          <p:nvPr/>
        </p:nvPicPr>
        <p:blipFill>
          <a:blip r:embed="rId4">
            <a:alphaModFix/>
          </a:blip>
          <a:stretch>
            <a:fillRect/>
          </a:stretch>
        </p:blipFill>
        <p:spPr>
          <a:xfrm>
            <a:off x="4362625" y="2857850"/>
            <a:ext cx="4362950" cy="213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Conclusion</a:t>
            </a:r>
            <a:endParaRPr/>
          </a:p>
        </p:txBody>
      </p:sp>
      <p:sp>
        <p:nvSpPr>
          <p:cNvPr id="211" name="Google Shape;21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lunar lander game was trained and tested over the test data and game integration was done in Neural net holder python  to make the lander land.</a:t>
            </a:r>
            <a:endParaRPr sz="1600"/>
          </a:p>
        </p:txBody>
      </p:sp>
      <p:pic>
        <p:nvPicPr>
          <p:cNvPr id="212" name="Google Shape;212;p23"/>
          <p:cNvPicPr preferRelativeResize="0"/>
          <p:nvPr/>
        </p:nvPicPr>
        <p:blipFill>
          <a:blip r:embed="rId3">
            <a:alphaModFix/>
          </a:blip>
          <a:stretch>
            <a:fillRect/>
          </a:stretch>
        </p:blipFill>
        <p:spPr>
          <a:xfrm>
            <a:off x="1814525" y="2571750"/>
            <a:ext cx="5514975" cy="221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1266025" y="1406650"/>
            <a:ext cx="7463700" cy="17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060" u="sng">
                <a:solidFill>
                  <a:schemeClr val="hlink"/>
                </a:solidFill>
                <a:hlinkClick r:id="rId3"/>
              </a:rPr>
              <a:t>https://www.google.com/search?q=multilayer+perceptron&amp;rlz=1C1NDCM_enIN964IN964&amp;sxsrf=ALiCzsad6Axb0wo4zrnMZsOClV87k4VR9A:1670837781110&amp;source=lnms&amp;tbm=isch&amp;sa=X&amp;ved=2ahUKEwjOia7j4_P7AhXNg1wKHaHTAU8Q_AUoAXoECAEQAw&amp;biw=1163&amp;bih=517&amp;dpr=1.65#imgrc=2H6rtpCAkxZxXM</a:t>
            </a:r>
            <a:endParaRPr sz="1060"/>
          </a:p>
          <a:p>
            <a:pPr marL="0" lvl="0" indent="0" algn="l" rtl="0">
              <a:spcBef>
                <a:spcPts val="0"/>
              </a:spcBef>
              <a:spcAft>
                <a:spcPts val="0"/>
              </a:spcAft>
              <a:buSzPts val="990"/>
              <a:buNone/>
            </a:pPr>
            <a:endParaRPr sz="1060"/>
          </a:p>
          <a:p>
            <a:pPr marL="0" lvl="0" indent="0" algn="l" rtl="0">
              <a:spcBef>
                <a:spcPts val="0"/>
              </a:spcBef>
              <a:spcAft>
                <a:spcPts val="0"/>
              </a:spcAft>
              <a:buSzPts val="990"/>
              <a:buNone/>
            </a:pPr>
            <a:r>
              <a:rPr lang="en" sz="1060" u="sng">
                <a:solidFill>
                  <a:schemeClr val="hlink"/>
                </a:solidFill>
                <a:hlinkClick r:id="rId4"/>
              </a:rPr>
              <a:t>https://h2o.ai/wiki/multilayer-perceptron/</a:t>
            </a:r>
            <a:endParaRPr sz="1060"/>
          </a:p>
          <a:p>
            <a:pPr marL="0" lvl="0" indent="0" algn="l" rtl="0">
              <a:spcBef>
                <a:spcPts val="0"/>
              </a:spcBef>
              <a:spcAft>
                <a:spcPts val="0"/>
              </a:spcAft>
              <a:buSzPts val="990"/>
              <a:buNone/>
            </a:pPr>
            <a:endParaRPr sz="1060"/>
          </a:p>
          <a:p>
            <a:pPr marL="0" lvl="0" indent="0" algn="l" rtl="0">
              <a:spcBef>
                <a:spcPts val="0"/>
              </a:spcBef>
              <a:spcAft>
                <a:spcPts val="0"/>
              </a:spcAft>
              <a:buSzPts val="990"/>
              <a:buNone/>
            </a:pPr>
            <a:endParaRPr sz="1060"/>
          </a:p>
        </p:txBody>
      </p:sp>
      <p:sp>
        <p:nvSpPr>
          <p:cNvPr id="218" name="Google Shape;218;p24"/>
          <p:cNvSpPr txBox="1">
            <a:spLocks noGrp="1"/>
          </p:cNvSpPr>
          <p:nvPr>
            <p:ph type="subTitle" idx="1"/>
          </p:nvPr>
        </p:nvSpPr>
        <p:spPr>
          <a:xfrm>
            <a:off x="1266025" y="439325"/>
            <a:ext cx="6677400" cy="50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References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220200"/>
            <a:ext cx="7668300" cy="62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Architecture design</a:t>
            </a:r>
            <a:endParaRPr/>
          </a:p>
        </p:txBody>
      </p:sp>
      <p:sp>
        <p:nvSpPr>
          <p:cNvPr id="142" name="Google Shape;142;p14"/>
          <p:cNvSpPr txBox="1">
            <a:spLocks noGrp="1"/>
          </p:cNvSpPr>
          <p:nvPr>
            <p:ph type="subTitle" idx="1"/>
          </p:nvPr>
        </p:nvSpPr>
        <p:spPr>
          <a:xfrm>
            <a:off x="440425" y="1006675"/>
            <a:ext cx="4797600" cy="3037500"/>
          </a:xfrm>
          <a:prstGeom prst="rect">
            <a:avLst/>
          </a:prstGeom>
        </p:spPr>
        <p:txBody>
          <a:bodyPr spcFirstLastPara="1" wrap="square" lIns="91425" tIns="91425" rIns="91425" bIns="91425" anchor="t" anchorCtr="0">
            <a:normAutofit fontScale="55000" lnSpcReduction="10000"/>
          </a:bodyPr>
          <a:lstStyle/>
          <a:p>
            <a:pPr marL="457200" lvl="0" indent="-270510" algn="l" rtl="0">
              <a:spcBef>
                <a:spcPts val="0"/>
              </a:spcBef>
              <a:spcAft>
                <a:spcPts val="0"/>
              </a:spcAft>
              <a:buClr>
                <a:srgbClr val="202124"/>
              </a:buClr>
              <a:buSzPct val="50000"/>
              <a:buFont typeface="Arial"/>
              <a:buChar char="●"/>
            </a:pPr>
            <a:r>
              <a:rPr lang="en" sz="2400">
                <a:latin typeface="Montserrat"/>
                <a:ea typeface="Montserrat"/>
                <a:cs typeface="Montserrat"/>
                <a:sym typeface="Montserrat"/>
              </a:rPr>
              <a:t>Multi layer perceptron (MLP) is a supplement of feed forward neural network.</a:t>
            </a:r>
            <a:endParaRPr sz="2400">
              <a:latin typeface="Montserrat"/>
              <a:ea typeface="Montserrat"/>
              <a:cs typeface="Montserrat"/>
              <a:sym typeface="Montserrat"/>
            </a:endParaRPr>
          </a:p>
          <a:p>
            <a:pPr marL="457200" lvl="0" indent="-274002" algn="l" rtl="0">
              <a:spcBef>
                <a:spcPts val="0"/>
              </a:spcBef>
              <a:spcAft>
                <a:spcPts val="0"/>
              </a:spcAft>
              <a:buSzPct val="54166"/>
              <a:buChar char="●"/>
            </a:pPr>
            <a:r>
              <a:rPr lang="en" sz="2400">
                <a:latin typeface="Montserrat"/>
                <a:ea typeface="Montserrat"/>
                <a:cs typeface="Montserrat"/>
                <a:sym typeface="Montserrat"/>
              </a:rPr>
              <a:t>The most important thing is to be able to represent the architecture of 3 layers (input, hidden and output) and N number of neurons per layer.</a:t>
            </a:r>
            <a:endParaRPr sz="2400">
              <a:latin typeface="Montserrat"/>
              <a:ea typeface="Montserrat"/>
              <a:cs typeface="Montserrat"/>
              <a:sym typeface="Montserrat"/>
            </a:endParaRPr>
          </a:p>
          <a:p>
            <a:pPr marL="457200" lvl="0" indent="-270510" algn="l" rtl="0">
              <a:spcBef>
                <a:spcPts val="0"/>
              </a:spcBef>
              <a:spcAft>
                <a:spcPts val="0"/>
              </a:spcAft>
              <a:buClr>
                <a:srgbClr val="202124"/>
              </a:buClr>
              <a:buSzPct val="50000"/>
              <a:buFont typeface="Arial"/>
              <a:buChar char="●"/>
            </a:pPr>
            <a:r>
              <a:rPr lang="en" sz="2400">
                <a:latin typeface="Montserrat"/>
                <a:ea typeface="Montserrat"/>
                <a:cs typeface="Montserrat"/>
                <a:sym typeface="Montserrat"/>
              </a:rPr>
              <a:t>Multilayer Perceptrons are widely used to solve problems requiring supervised learning and research into computational neuroscience and parallel distributed processing. Examples include speech recognition, image recognition, and machine translation.</a:t>
            </a:r>
            <a:endParaRPr sz="2400">
              <a:latin typeface="Montserrat"/>
              <a:ea typeface="Montserrat"/>
              <a:cs typeface="Montserrat"/>
              <a:sym typeface="Montserrat"/>
            </a:endParaRPr>
          </a:p>
          <a:p>
            <a:pPr marL="457200" lvl="0" indent="-275748" algn="l" rtl="0">
              <a:spcBef>
                <a:spcPts val="0"/>
              </a:spcBef>
              <a:spcAft>
                <a:spcPts val="0"/>
              </a:spcAft>
              <a:buSzPct val="56250"/>
              <a:buFont typeface="Arial"/>
              <a:buChar char="●"/>
            </a:pPr>
            <a:r>
              <a:rPr lang="en" sz="2400">
                <a:latin typeface="Montserrat"/>
                <a:ea typeface="Montserrat"/>
                <a:cs typeface="Montserrat"/>
                <a:sym typeface="Montserrat"/>
              </a:rPr>
              <a:t>The Multilayer Perceptron is a </a:t>
            </a:r>
            <a:r>
              <a:rPr lang="en" sz="2400">
                <a:uFill>
                  <a:noFill/>
                </a:uFill>
                <a:latin typeface="Montserrat"/>
                <a:ea typeface="Montserrat"/>
                <a:cs typeface="Montserrat"/>
                <a:sym typeface="Montserrat"/>
                <a:hlinkClick r:id="rId3"/>
              </a:rPr>
              <a:t>deep learning</a:t>
            </a:r>
            <a:r>
              <a:rPr lang="en" sz="2400">
                <a:latin typeface="Montserrat"/>
                <a:ea typeface="Montserrat"/>
                <a:cs typeface="Montserrat"/>
                <a:sym typeface="Montserrat"/>
              </a:rPr>
              <a:t> method that uses backpropagation to train the network.</a:t>
            </a:r>
            <a:endParaRPr sz="2400">
              <a:latin typeface="Montserrat"/>
              <a:ea typeface="Montserrat"/>
              <a:cs typeface="Montserrat"/>
              <a:sym typeface="Montserrat"/>
            </a:endParaRPr>
          </a:p>
        </p:txBody>
      </p:sp>
      <p:pic>
        <p:nvPicPr>
          <p:cNvPr id="143" name="Google Shape;143;p14"/>
          <p:cNvPicPr preferRelativeResize="0"/>
          <p:nvPr/>
        </p:nvPicPr>
        <p:blipFill>
          <a:blip r:embed="rId4">
            <a:alphaModFix/>
          </a:blip>
          <a:stretch>
            <a:fillRect/>
          </a:stretch>
        </p:blipFill>
        <p:spPr>
          <a:xfrm>
            <a:off x="5515850" y="1543725"/>
            <a:ext cx="3449950" cy="250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23850" y="188750"/>
            <a:ext cx="7732800" cy="6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Steps Involved </a:t>
            </a:r>
            <a:endParaRPr/>
          </a:p>
        </p:txBody>
      </p:sp>
      <p:sp>
        <p:nvSpPr>
          <p:cNvPr id="149" name="Google Shape;149;p15"/>
          <p:cNvSpPr txBox="1"/>
          <p:nvPr/>
        </p:nvSpPr>
        <p:spPr>
          <a:xfrm>
            <a:off x="823850" y="912275"/>
            <a:ext cx="4074000" cy="300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highlight>
                  <a:srgbClr val="9900FF"/>
                </a:highlight>
                <a:latin typeface="Lato"/>
                <a:ea typeface="Lato"/>
                <a:cs typeface="Lato"/>
                <a:sym typeface="Lato"/>
              </a:rPr>
              <a:t>OBJECTIVE </a:t>
            </a:r>
            <a:endParaRPr>
              <a:solidFill>
                <a:schemeClr val="lt1"/>
              </a:solidFill>
              <a:highlight>
                <a:srgbClr val="9900FF"/>
              </a:highlight>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Play the game and collected the data . </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sz="1900">
                <a:solidFill>
                  <a:schemeClr val="lt1"/>
                </a:solidFill>
                <a:highlight>
                  <a:srgbClr val="9900FF"/>
                </a:highlight>
                <a:latin typeface="Montserrat"/>
                <a:ea typeface="Montserrat"/>
                <a:cs typeface="Montserrat"/>
                <a:sym typeface="Montserrat"/>
              </a:rPr>
              <a:t>Partitioning the data</a:t>
            </a:r>
            <a:endParaRPr sz="500">
              <a:solidFill>
                <a:schemeClr val="lt1"/>
              </a:solidFill>
              <a:highlight>
                <a:srgbClr val="9900FF"/>
              </a:highlight>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Divided the Training and Test data in ratio 80:20</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sz="2100">
                <a:solidFill>
                  <a:schemeClr val="lt1"/>
                </a:solidFill>
                <a:highlight>
                  <a:srgbClr val="9900FF"/>
                </a:highlight>
                <a:latin typeface="Lato"/>
                <a:ea typeface="Lato"/>
                <a:cs typeface="Lato"/>
                <a:sym typeface="Lato"/>
              </a:rPr>
              <a:t>Processing the data</a:t>
            </a:r>
            <a:endParaRPr sz="2100">
              <a:solidFill>
                <a:schemeClr val="lt1"/>
              </a:solidFill>
              <a:highlight>
                <a:srgbClr val="9900FF"/>
              </a:highlight>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Removed all the inconsistencies from the data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Normalized  the data in ratio  0-1</a:t>
            </a:r>
            <a:endParaRPr>
              <a:solidFill>
                <a:schemeClr val="lt1"/>
              </a:solidFill>
              <a:latin typeface="Lato"/>
              <a:ea typeface="Lato"/>
              <a:cs typeface="Lato"/>
              <a:sym typeface="Lato"/>
            </a:endParaRPr>
          </a:p>
          <a:p>
            <a:pPr marL="457200" lvl="0" indent="0" algn="l" rtl="0">
              <a:spcBef>
                <a:spcPts val="0"/>
              </a:spcBef>
              <a:spcAft>
                <a:spcPts val="0"/>
              </a:spcAft>
              <a:buNone/>
            </a:pPr>
            <a:endParaRPr>
              <a:solidFill>
                <a:schemeClr val="lt1"/>
              </a:solidFill>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5442350" y="1319975"/>
            <a:ext cx="3396850" cy="215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220200" y="188750"/>
            <a:ext cx="7990500" cy="75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Design Choice</a:t>
            </a:r>
            <a:endParaRPr/>
          </a:p>
          <a:p>
            <a:pPr marL="0" lvl="0" indent="0" algn="l" rtl="0">
              <a:spcBef>
                <a:spcPts val="0"/>
              </a:spcBef>
              <a:spcAft>
                <a:spcPts val="0"/>
              </a:spcAft>
              <a:buNone/>
            </a:pPr>
            <a:endParaRPr/>
          </a:p>
        </p:txBody>
      </p:sp>
      <p:sp>
        <p:nvSpPr>
          <p:cNvPr id="156" name="Google Shape;156;p16"/>
          <p:cNvSpPr txBox="1"/>
          <p:nvPr/>
        </p:nvSpPr>
        <p:spPr>
          <a:xfrm>
            <a:off x="424700" y="755000"/>
            <a:ext cx="3460500" cy="220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lt1"/>
                </a:solidFill>
                <a:highlight>
                  <a:srgbClr val="9900FF"/>
                </a:highlight>
                <a:latin typeface="Lato"/>
                <a:ea typeface="Lato"/>
                <a:cs typeface="Lato"/>
                <a:sym typeface="Lato"/>
              </a:rPr>
              <a:t>Variables</a:t>
            </a:r>
            <a:endParaRPr sz="1900">
              <a:solidFill>
                <a:schemeClr val="lt1"/>
              </a:solidFill>
              <a:highlight>
                <a:srgbClr val="FFFF00"/>
              </a:highlight>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 Inputs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Hidden Nodes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Output Nodes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Output Weights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Delta Weights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Hidden gradients Functions: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Activation</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
        <p:nvSpPr>
          <p:cNvPr id="157" name="Google Shape;157;p16"/>
          <p:cNvSpPr txBox="1"/>
          <p:nvPr/>
        </p:nvSpPr>
        <p:spPr>
          <a:xfrm>
            <a:off x="4231175" y="755000"/>
            <a:ext cx="45459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highlight>
                  <a:srgbClr val="9900FF"/>
                </a:highlight>
                <a:latin typeface="Lato"/>
                <a:ea typeface="Lato"/>
                <a:cs typeface="Lato"/>
                <a:sym typeface="Lato"/>
              </a:rPr>
              <a:t>F</a:t>
            </a:r>
            <a:r>
              <a:rPr lang="en" sz="1800">
                <a:solidFill>
                  <a:schemeClr val="lt1"/>
                </a:solidFill>
                <a:highlight>
                  <a:srgbClr val="9900FF"/>
                </a:highlight>
                <a:latin typeface="Lato"/>
                <a:ea typeface="Lato"/>
                <a:cs typeface="Lato"/>
                <a:sym typeface="Lato"/>
              </a:rPr>
              <a:t>unctions Used </a:t>
            </a:r>
            <a:endParaRPr sz="1800">
              <a:solidFill>
                <a:schemeClr val="lt1"/>
              </a:solidFill>
              <a:highlight>
                <a:srgbClr val="9900FF"/>
              </a:highlight>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•Feed Forward</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Derivative of Activation Functions </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Weight Update </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Backpropagation </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Error Calculation</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Updating Delta weights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Stopping Criteria</a:t>
            </a:r>
            <a:endParaRPr>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58" name="Google Shape;158;p16"/>
          <p:cNvSpPr txBox="1"/>
          <p:nvPr/>
        </p:nvSpPr>
        <p:spPr>
          <a:xfrm>
            <a:off x="723600" y="2784100"/>
            <a:ext cx="7487100" cy="217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highlight>
                  <a:srgbClr val="9900FF"/>
                </a:highlight>
                <a:latin typeface="Lato"/>
                <a:ea typeface="Lato"/>
                <a:cs typeface="Lato"/>
                <a:sym typeface="Lato"/>
              </a:rPr>
              <a:t>Tools Used:</a:t>
            </a:r>
            <a:endParaRPr sz="1700">
              <a:solidFill>
                <a:schemeClr val="lt1"/>
              </a:solidFill>
              <a:highlight>
                <a:srgbClr val="9900FF"/>
              </a:highlight>
              <a:latin typeface="Lato"/>
              <a:ea typeface="Lato"/>
              <a:cs typeface="Lato"/>
              <a:sym typeface="Lato"/>
            </a:endParaRPr>
          </a:p>
          <a:p>
            <a:pPr marL="0" lvl="0" indent="0" algn="l" rtl="0">
              <a:spcBef>
                <a:spcPts val="0"/>
              </a:spcBef>
              <a:spcAft>
                <a:spcPts val="0"/>
              </a:spcAft>
              <a:buNone/>
            </a:pPr>
            <a:r>
              <a:rPr lang="en">
                <a:solidFill>
                  <a:schemeClr val="lt1"/>
                </a:solidFill>
                <a:highlight>
                  <a:srgbClr val="93C47D"/>
                </a:highlight>
                <a:latin typeface="Lato"/>
                <a:ea typeface="Lato"/>
                <a:cs typeface="Lato"/>
                <a:sym typeface="Lato"/>
              </a:rPr>
              <a:t>MATLAB: </a:t>
            </a:r>
            <a:endParaRPr>
              <a:solidFill>
                <a:schemeClr val="lt1"/>
              </a:solidFill>
              <a:highlight>
                <a:srgbClr val="93C47D"/>
              </a:highlight>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NNTOOLS package :The neural network toolbox provides functions and apps for modelling complex nonlinear systems that are not easily modelled with a closed-form equation. The toolbox supports supervised learning with feed forward, radial basis, With the toolbox you can design, train, visualise, and simulate neural networks.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highlight>
                  <a:srgbClr val="93C47D"/>
                </a:highlight>
                <a:latin typeface="Lato"/>
                <a:ea typeface="Lato"/>
                <a:cs typeface="Lato"/>
                <a:sym typeface="Lato"/>
              </a:rPr>
              <a:t>PYTHON</a:t>
            </a:r>
            <a:r>
              <a:rPr lang="en">
                <a:solidFill>
                  <a:schemeClr val="lt1"/>
                </a:solidFill>
                <a:highlight>
                  <a:schemeClr val="accent3"/>
                </a:highlight>
                <a:latin typeface="Lato"/>
                <a:ea typeface="Lato"/>
                <a:cs typeface="Lato"/>
                <a:sym typeface="Lato"/>
              </a:rPr>
              <a:t>:</a:t>
            </a:r>
            <a:endParaRPr>
              <a:solidFill>
                <a:schemeClr val="lt1"/>
              </a:solidFill>
              <a:highlight>
                <a:schemeClr val="accent3"/>
              </a:highlight>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A  python list to save multiple neurons and represent a layer</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298850"/>
            <a:ext cx="7243500" cy="66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577"/>
              <a:t>Choice of Activation Function-The Sigmoid </a:t>
            </a:r>
            <a:endParaRPr sz="1477" b="1">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64" name="Google Shape;164;p17"/>
          <p:cNvSpPr txBox="1">
            <a:spLocks noGrp="1"/>
          </p:cNvSpPr>
          <p:nvPr>
            <p:ph type="body" idx="2"/>
          </p:nvPr>
        </p:nvSpPr>
        <p:spPr>
          <a:xfrm>
            <a:off x="5041425" y="1287625"/>
            <a:ext cx="3676800" cy="36513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None/>
            </a:pPr>
            <a:r>
              <a:rPr lang="en" b="1">
                <a:solidFill>
                  <a:srgbClr val="FFFFFF"/>
                </a:solidFill>
                <a:highlight>
                  <a:srgbClr val="9900FF"/>
                </a:highlight>
                <a:latin typeface="Arial"/>
                <a:ea typeface="Arial"/>
                <a:cs typeface="Arial"/>
                <a:sym typeface="Arial"/>
              </a:rPr>
              <a:t>Why is it used?</a:t>
            </a:r>
            <a:endParaRPr b="1">
              <a:solidFill>
                <a:srgbClr val="FFFFFF"/>
              </a:solidFill>
              <a:highlight>
                <a:srgbClr val="9900FF"/>
              </a:highlight>
              <a:latin typeface="Arial"/>
              <a:ea typeface="Arial"/>
              <a:cs typeface="Arial"/>
              <a:sym typeface="Arial"/>
            </a:endParaRPr>
          </a:p>
          <a:p>
            <a:pPr marL="0" lvl="0" indent="0" algn="l" rtl="0">
              <a:spcBef>
                <a:spcPts val="1200"/>
              </a:spcBef>
              <a:spcAft>
                <a:spcPts val="0"/>
              </a:spcAft>
              <a:buNone/>
            </a:pPr>
            <a:r>
              <a:rPr lang="en" sz="1100">
                <a:solidFill>
                  <a:srgbClr val="FFFFFF"/>
                </a:solidFill>
                <a:latin typeface="Arial"/>
                <a:ea typeface="Arial"/>
                <a:cs typeface="Arial"/>
                <a:sym typeface="Arial"/>
              </a:rPr>
              <a:t>This function maps the input to a value between 0 and 1 (but not equal to 0 or 1). This means the output from the node will be a high signal (if the input is positive) or a low one (if the input is negative). This function is often chosen as it is one of the easiest to hard-code in terms of its derivative. The simplicity of its derivative allows us to efficiently perform back propagation without using any fancy packages or approximations. The fact that this function is smooth, continuous (differentiable), monotonic and bounded means that back propagation will work well.</a:t>
            </a:r>
            <a:endParaRPr sz="1100">
              <a:solidFill>
                <a:srgbClr val="FFFFFF"/>
              </a:solidFill>
              <a:latin typeface="Arial"/>
              <a:ea typeface="Arial"/>
              <a:cs typeface="Arial"/>
              <a:sym typeface="Arial"/>
            </a:endParaRPr>
          </a:p>
          <a:p>
            <a:pPr marL="0" lvl="0" indent="0" algn="l" rtl="0">
              <a:spcBef>
                <a:spcPts val="1200"/>
              </a:spcBef>
              <a:spcAft>
                <a:spcPts val="0"/>
              </a:spcAft>
              <a:buNone/>
            </a:pPr>
            <a:r>
              <a:rPr lang="en" sz="1100">
                <a:solidFill>
                  <a:srgbClr val="FFFFFF"/>
                </a:solidFill>
                <a:latin typeface="Arial"/>
                <a:ea typeface="Arial"/>
                <a:cs typeface="Arial"/>
                <a:sym typeface="Arial"/>
              </a:rPr>
              <a:t>The sigmoid’s natural threshold is 0.5, meaning that any input that maps to a value above 0.5 will be considered high (or 1) in binary terms.</a:t>
            </a:r>
            <a:endParaRPr sz="1100">
              <a:solidFill>
                <a:srgbClr val="FFFFFF"/>
              </a:solidFill>
              <a:latin typeface="Arial"/>
              <a:ea typeface="Arial"/>
              <a:cs typeface="Arial"/>
              <a:sym typeface="Arial"/>
            </a:endParaRPr>
          </a:p>
          <a:p>
            <a:pPr marL="0" lvl="0" indent="0" algn="l" rtl="0">
              <a:spcBef>
                <a:spcPts val="1200"/>
              </a:spcBef>
              <a:spcAft>
                <a:spcPts val="1200"/>
              </a:spcAft>
              <a:buNone/>
            </a:pPr>
            <a:endParaRPr>
              <a:solidFill>
                <a:srgbClr val="FFFFFF"/>
              </a:solidFill>
            </a:endParaRPr>
          </a:p>
        </p:txBody>
      </p:sp>
      <p:pic>
        <p:nvPicPr>
          <p:cNvPr id="165" name="Google Shape;165;p17"/>
          <p:cNvPicPr preferRelativeResize="0"/>
          <p:nvPr/>
        </p:nvPicPr>
        <p:blipFill>
          <a:blip r:embed="rId3">
            <a:alphaModFix/>
          </a:blip>
          <a:stretch>
            <a:fillRect/>
          </a:stretch>
        </p:blipFill>
        <p:spPr>
          <a:xfrm>
            <a:off x="620613" y="1263000"/>
            <a:ext cx="3579948" cy="2273750"/>
          </a:xfrm>
          <a:prstGeom prst="rect">
            <a:avLst/>
          </a:prstGeom>
          <a:noFill/>
          <a:ln>
            <a:noFill/>
          </a:ln>
        </p:spPr>
      </p:pic>
      <p:pic>
        <p:nvPicPr>
          <p:cNvPr id="166" name="Google Shape;166;p17"/>
          <p:cNvPicPr preferRelativeResize="0"/>
          <p:nvPr/>
        </p:nvPicPr>
        <p:blipFill>
          <a:blip r:embed="rId4">
            <a:alphaModFix/>
          </a:blip>
          <a:stretch>
            <a:fillRect/>
          </a:stretch>
        </p:blipFill>
        <p:spPr>
          <a:xfrm>
            <a:off x="539425" y="3840300"/>
            <a:ext cx="3742325" cy="97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297500" y="408975"/>
            <a:ext cx="6189600" cy="59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Choice of hyperparameters</a:t>
            </a:r>
            <a:endParaRPr/>
          </a:p>
        </p:txBody>
      </p:sp>
      <p:sp>
        <p:nvSpPr>
          <p:cNvPr id="172" name="Google Shape;172;p18"/>
          <p:cNvSpPr txBox="1">
            <a:spLocks noGrp="1"/>
          </p:cNvSpPr>
          <p:nvPr>
            <p:ph type="body" idx="2"/>
          </p:nvPr>
        </p:nvSpPr>
        <p:spPr>
          <a:xfrm>
            <a:off x="178300" y="1478550"/>
            <a:ext cx="4917900" cy="3444900"/>
          </a:xfrm>
          <a:prstGeom prst="rect">
            <a:avLst/>
          </a:prstGeom>
        </p:spPr>
        <p:txBody>
          <a:bodyPr spcFirstLastPara="1" wrap="square" lIns="91425" tIns="91425" rIns="91425" bIns="91425" anchor="t" anchorCtr="0">
            <a:normAutofit fontScale="92500" lnSpcReduction="20000"/>
          </a:bodyPr>
          <a:lstStyle/>
          <a:p>
            <a:pPr marL="457200" lvl="0" indent="-316706" algn="l" rtl="0">
              <a:spcBef>
                <a:spcPts val="0"/>
              </a:spcBef>
              <a:spcAft>
                <a:spcPts val="0"/>
              </a:spcAft>
              <a:buSzPct val="100000"/>
              <a:buChar char="●"/>
            </a:pPr>
            <a:r>
              <a:rPr lang="en" sz="1500" dirty="0"/>
              <a:t>The below parameters tuned using MATLAB using </a:t>
            </a:r>
            <a:r>
              <a:rPr lang="en" sz="1500" b="1" dirty="0">
                <a:highlight>
                  <a:srgbClr val="6AA84F"/>
                </a:highlight>
              </a:rPr>
              <a:t>trainingdm </a:t>
            </a:r>
            <a:r>
              <a:rPr lang="en" sz="1500" dirty="0"/>
              <a:t> function </a:t>
            </a:r>
            <a:endParaRPr sz="1500" dirty="0"/>
          </a:p>
          <a:p>
            <a:pPr marL="457200" lvl="0" indent="0" algn="l" rtl="0">
              <a:spcBef>
                <a:spcPts val="1200"/>
              </a:spcBef>
              <a:spcAft>
                <a:spcPts val="0"/>
              </a:spcAft>
              <a:buNone/>
            </a:pPr>
            <a:r>
              <a:rPr lang="en" sz="1500" dirty="0">
                <a:highlight>
                  <a:srgbClr val="FF00FF"/>
                </a:highlight>
              </a:rPr>
              <a:t>No of neurons:</a:t>
            </a:r>
            <a:r>
              <a:rPr lang="en" sz="1500" dirty="0"/>
              <a:t> Used were 3 as it provided best optimization. No of neurons when increased increased the training time and RSME .</a:t>
            </a:r>
            <a:endParaRPr sz="1500" dirty="0">
              <a:highlight>
                <a:srgbClr val="FF00FF"/>
              </a:highlight>
            </a:endParaRPr>
          </a:p>
          <a:p>
            <a:pPr marL="457200" lvl="0" indent="0" algn="l" rtl="0">
              <a:spcBef>
                <a:spcPts val="1200"/>
              </a:spcBef>
              <a:spcAft>
                <a:spcPts val="0"/>
              </a:spcAft>
              <a:buNone/>
            </a:pPr>
            <a:r>
              <a:rPr lang="en" sz="1500" dirty="0">
                <a:highlight>
                  <a:srgbClr val="FF00FF"/>
                </a:highlight>
              </a:rPr>
              <a:t>Learning rate</a:t>
            </a:r>
            <a:r>
              <a:rPr lang="en" sz="1500" dirty="0"/>
              <a:t> :Used  was 0.05-0.8 some of the best learning was around the value.T</a:t>
            </a:r>
            <a:r>
              <a:rPr lang="en" sz="1400" dirty="0"/>
              <a:t>oo low-was leading too long trianing </a:t>
            </a:r>
          </a:p>
          <a:p>
            <a:pPr marL="457200" lvl="0" indent="0" algn="l" rtl="0">
              <a:spcBef>
                <a:spcPts val="1200"/>
              </a:spcBef>
              <a:spcAft>
                <a:spcPts val="0"/>
              </a:spcAft>
              <a:buNone/>
            </a:pPr>
            <a:r>
              <a:rPr lang="en" sz="1500" dirty="0">
                <a:highlight>
                  <a:srgbClr val="FF00FF"/>
                </a:highlight>
              </a:rPr>
              <a:t>Momentum rate</a:t>
            </a:r>
            <a:r>
              <a:rPr lang="en" sz="1500" dirty="0"/>
              <a:t> was added so that network can pass through local minimum, which was 0.9 with best potimization</a:t>
            </a:r>
            <a:endParaRPr sz="1500" dirty="0"/>
          </a:p>
          <a:p>
            <a:pPr marL="457200" lvl="0" indent="0" algn="l" rtl="0">
              <a:spcBef>
                <a:spcPts val="1200"/>
              </a:spcBef>
              <a:spcAft>
                <a:spcPts val="0"/>
              </a:spcAft>
              <a:buNone/>
            </a:pPr>
            <a:r>
              <a:rPr lang="en" sz="1500" dirty="0">
                <a:highlight>
                  <a:srgbClr val="FF00FF"/>
                </a:highlight>
              </a:rPr>
              <a:t> Mean Squared Error</a:t>
            </a:r>
            <a:r>
              <a:rPr lang="en" sz="1500" dirty="0"/>
              <a:t> is used to test the performance of feed forward network</a:t>
            </a:r>
            <a:endParaRPr sz="1500" dirty="0"/>
          </a:p>
          <a:p>
            <a:pPr marL="457200" lvl="0" indent="0" algn="l" rtl="0">
              <a:spcBef>
                <a:spcPts val="1200"/>
              </a:spcBef>
              <a:spcAft>
                <a:spcPts val="1200"/>
              </a:spcAft>
              <a:buNone/>
            </a:pPr>
            <a:endParaRPr dirty="0"/>
          </a:p>
        </p:txBody>
      </p:sp>
      <p:pic>
        <p:nvPicPr>
          <p:cNvPr id="173" name="Google Shape;173;p18" descr="Neural Network Training Performance (plotperform), Epoch 14 , Training finished: Met validation criterion"/>
          <p:cNvPicPr preferRelativeResize="0"/>
          <p:nvPr/>
        </p:nvPicPr>
        <p:blipFill>
          <a:blip r:embed="rId3">
            <a:alphaModFix/>
          </a:blip>
          <a:stretch>
            <a:fillRect/>
          </a:stretch>
        </p:blipFill>
        <p:spPr>
          <a:xfrm>
            <a:off x="5248600" y="1158975"/>
            <a:ext cx="3743001" cy="31581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subTitle" idx="1"/>
          </p:nvPr>
        </p:nvSpPr>
        <p:spPr>
          <a:xfrm>
            <a:off x="723550" y="3538000"/>
            <a:ext cx="36102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optimized values for LR and MU </a:t>
            </a:r>
            <a:endParaRPr/>
          </a:p>
        </p:txBody>
      </p:sp>
      <p:pic>
        <p:nvPicPr>
          <p:cNvPr id="179" name="Google Shape;179;p19" descr="Network: network1"/>
          <p:cNvPicPr preferRelativeResize="0"/>
          <p:nvPr/>
        </p:nvPicPr>
        <p:blipFill>
          <a:blip r:embed="rId3">
            <a:alphaModFix/>
          </a:blip>
          <a:stretch>
            <a:fillRect/>
          </a:stretch>
        </p:blipFill>
        <p:spPr>
          <a:xfrm>
            <a:off x="577075" y="592825"/>
            <a:ext cx="4181399" cy="2667000"/>
          </a:xfrm>
          <a:prstGeom prst="rect">
            <a:avLst/>
          </a:prstGeom>
          <a:noFill/>
          <a:ln>
            <a:noFill/>
          </a:ln>
        </p:spPr>
      </p:pic>
      <p:pic>
        <p:nvPicPr>
          <p:cNvPr id="180" name="Google Shape;180;p19" descr="Neural Network Training (nntraintool)"/>
          <p:cNvPicPr preferRelativeResize="0"/>
          <p:nvPr/>
        </p:nvPicPr>
        <p:blipFill>
          <a:blip r:embed="rId4">
            <a:alphaModFix/>
          </a:blip>
          <a:stretch>
            <a:fillRect/>
          </a:stretch>
        </p:blipFill>
        <p:spPr>
          <a:xfrm>
            <a:off x="5977150" y="1233275"/>
            <a:ext cx="2563875" cy="3633850"/>
          </a:xfrm>
          <a:prstGeom prst="rect">
            <a:avLst/>
          </a:prstGeom>
          <a:noFill/>
          <a:ln>
            <a:noFill/>
          </a:ln>
        </p:spPr>
      </p:pic>
      <p:sp>
        <p:nvSpPr>
          <p:cNvPr id="181" name="Google Shape;181;p19"/>
          <p:cNvSpPr txBox="1"/>
          <p:nvPr/>
        </p:nvSpPr>
        <p:spPr>
          <a:xfrm>
            <a:off x="5316525" y="503350"/>
            <a:ext cx="3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Epoch and Function used</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0" descr="Neural Network Training Performance (plotperform), Epoch 14 , Training finished: Met validation criterion"/>
          <p:cNvPicPr preferRelativeResize="0"/>
          <p:nvPr/>
        </p:nvPicPr>
        <p:blipFill>
          <a:blip r:embed="rId3">
            <a:alphaModFix/>
          </a:blip>
          <a:stretch>
            <a:fillRect/>
          </a:stretch>
        </p:blipFill>
        <p:spPr>
          <a:xfrm>
            <a:off x="760900" y="1316389"/>
            <a:ext cx="3428351" cy="2892671"/>
          </a:xfrm>
          <a:prstGeom prst="rect">
            <a:avLst/>
          </a:prstGeom>
          <a:noFill/>
          <a:ln>
            <a:noFill/>
          </a:ln>
        </p:spPr>
      </p:pic>
      <p:pic>
        <p:nvPicPr>
          <p:cNvPr id="187" name="Google Shape;187;p20" descr="Graphical user interface&#10;&#10;Description automatically generated"/>
          <p:cNvPicPr preferRelativeResize="0"/>
          <p:nvPr/>
        </p:nvPicPr>
        <p:blipFill>
          <a:blip r:embed="rId4">
            <a:alphaModFix/>
          </a:blip>
          <a:stretch>
            <a:fillRect/>
          </a:stretch>
        </p:blipFill>
        <p:spPr>
          <a:xfrm>
            <a:off x="4954750" y="1357550"/>
            <a:ext cx="3664950" cy="281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896575" y="203425"/>
            <a:ext cx="6621900" cy="551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Stopping criteria</a:t>
            </a:r>
            <a:endParaRPr/>
          </a:p>
        </p:txBody>
      </p:sp>
      <p:sp>
        <p:nvSpPr>
          <p:cNvPr id="193" name="Google Shape;193;p21"/>
          <p:cNvSpPr txBox="1"/>
          <p:nvPr/>
        </p:nvSpPr>
        <p:spPr>
          <a:xfrm>
            <a:off x="1683050" y="2925650"/>
            <a:ext cx="748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94" name="Google Shape;194;p21"/>
          <p:cNvSpPr txBox="1"/>
          <p:nvPr/>
        </p:nvSpPr>
        <p:spPr>
          <a:xfrm>
            <a:off x="1132525" y="1840325"/>
            <a:ext cx="722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95" name="Google Shape;195;p21"/>
          <p:cNvSpPr txBox="1"/>
          <p:nvPr/>
        </p:nvSpPr>
        <p:spPr>
          <a:xfrm>
            <a:off x="371725" y="1116800"/>
            <a:ext cx="2774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Epoch are stopped until stopping criteria is reached :</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 Weight changes are very small</a:t>
            </a:r>
            <a:endParaRPr sz="1500">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Only converges for linearly seperable data</a:t>
            </a:r>
            <a:endParaRPr sz="1500">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Decrease in performance for given number of epoch </a:t>
            </a:r>
            <a:endParaRPr sz="1500">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endParaRPr sz="1500">
              <a:solidFill>
                <a:schemeClr val="lt1"/>
              </a:solidFill>
              <a:latin typeface="Lato"/>
              <a:ea typeface="Lato"/>
              <a:cs typeface="Lato"/>
              <a:sym typeface="Lato"/>
            </a:endParaRPr>
          </a:p>
        </p:txBody>
      </p:sp>
      <p:pic>
        <p:nvPicPr>
          <p:cNvPr id="196" name="Google Shape;196;p21"/>
          <p:cNvPicPr preferRelativeResize="0"/>
          <p:nvPr/>
        </p:nvPicPr>
        <p:blipFill>
          <a:blip r:embed="rId3">
            <a:alphaModFix/>
          </a:blip>
          <a:stretch>
            <a:fillRect/>
          </a:stretch>
        </p:blipFill>
        <p:spPr>
          <a:xfrm>
            <a:off x="152400" y="3826400"/>
            <a:ext cx="8839202" cy="834731"/>
          </a:xfrm>
          <a:prstGeom prst="rect">
            <a:avLst/>
          </a:prstGeom>
          <a:noFill/>
          <a:ln>
            <a:noFill/>
          </a:ln>
        </p:spPr>
      </p:pic>
      <p:pic>
        <p:nvPicPr>
          <p:cNvPr id="197" name="Google Shape;197;p21"/>
          <p:cNvPicPr preferRelativeResize="0"/>
          <p:nvPr/>
        </p:nvPicPr>
        <p:blipFill>
          <a:blip r:embed="rId4">
            <a:alphaModFix/>
          </a:blip>
          <a:stretch>
            <a:fillRect/>
          </a:stretch>
        </p:blipFill>
        <p:spPr>
          <a:xfrm>
            <a:off x="3630119" y="872588"/>
            <a:ext cx="5015456" cy="2836338"/>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vt:lpstr>
      <vt:lpstr>Lato</vt:lpstr>
      <vt:lpstr>Arial</vt:lpstr>
      <vt:lpstr>Focus</vt:lpstr>
      <vt:lpstr>Multi Layer Perceptron - Lunar Lander Game</vt:lpstr>
      <vt:lpstr>Architecture design</vt:lpstr>
      <vt:lpstr>Steps Involved </vt:lpstr>
      <vt:lpstr>Design Choice </vt:lpstr>
      <vt:lpstr>Choice of Activation Function-The Sigmoid  </vt:lpstr>
      <vt:lpstr>Choice of hyperparameters</vt:lpstr>
      <vt:lpstr>PowerPoint Presentation</vt:lpstr>
      <vt:lpstr>PowerPoint Presentation</vt:lpstr>
      <vt:lpstr>Stopping criteria</vt:lpstr>
      <vt:lpstr>PowerPoint Presentation</vt:lpstr>
      <vt:lpstr>Conclusion</vt:lpstr>
      <vt:lpstr>https://www.google.com/search?q=multilayer+perceptron&amp;rlz=1C1NDCM_enIN964IN964&amp;sxsrf=ALiCzsad6Axb0wo4zrnMZsOClV87k4VR9A:1670837781110&amp;source=lnms&amp;tbm=isch&amp;sa=X&amp;ved=2ahUKEwjOia7j4_P7AhXNg1wKHaHTAU8Q_AUoAXoECAEQAw&amp;biw=1163&amp;bih=517&amp;dpr=1.65#imgrc=2H6rtpCAkxZxXM  https://h2o.ai/wiki/multilayer-perceptron/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Layer Perceptron - Lunar Lander Game</dc:title>
  <cp:lastModifiedBy>Ishita Agarwal</cp:lastModifiedBy>
  <cp:revision>1</cp:revision>
  <dcterms:modified xsi:type="dcterms:W3CDTF">2022-12-12T12:38:35Z</dcterms:modified>
</cp:coreProperties>
</file>