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66" r:id="rId12"/>
    <p:sldId id="272" r:id="rId13"/>
    <p:sldId id="264" r:id="rId14"/>
    <p:sldId id="270" r:id="rId15"/>
    <p:sldId id="267" r:id="rId16"/>
    <p:sldId id="271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57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1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9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9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150A-3FFB-4720-975B-490A2FD65C4A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5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59EB-F88D-435E-AE41-670DE875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087" y="914400"/>
            <a:ext cx="6981825" cy="2447925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Facial 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4A7AE-11EA-49A0-B3C9-B0DB5485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824" y="5080000"/>
            <a:ext cx="5357600" cy="1692274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Isha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Hemant Arora</a:t>
            </a:r>
          </a:p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Bala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Sirisha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Sripathi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Panditharadhyula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Amulya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Gupta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Vangapalli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8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FEF112-AACE-4F8F-BEA4-4D795D6A8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09" y="2709544"/>
            <a:ext cx="4643120" cy="393509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CEA62B-899A-4B10-A74F-F1EDA403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11" y="2709544"/>
            <a:ext cx="5476241" cy="30308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65C2F2-1B96-4C5A-9075-0AB6EDD308BC}"/>
              </a:ext>
            </a:extLst>
          </p:cNvPr>
          <p:cNvSpPr txBox="1"/>
          <p:nvPr/>
        </p:nvSpPr>
        <p:spPr>
          <a:xfrm>
            <a:off x="2131058" y="2042683"/>
            <a:ext cx="234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Confusion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5076C-1169-4898-B57D-78B88AA85F86}"/>
              </a:ext>
            </a:extLst>
          </p:cNvPr>
          <p:cNvSpPr txBox="1"/>
          <p:nvPr/>
        </p:nvSpPr>
        <p:spPr>
          <a:xfrm>
            <a:off x="6887369" y="2042684"/>
            <a:ext cx="4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Classification Report as per class </a:t>
            </a:r>
          </a:p>
        </p:txBody>
      </p:sp>
    </p:spTree>
    <p:extLst>
      <p:ext uri="{BB962C8B-B14F-4D97-AF65-F5344CB8AC3E}">
        <p14:creationId xmlns:p14="http://schemas.microsoft.com/office/powerpoint/2010/main" val="385351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5DCD-7B9B-4C74-9D14-1CB59100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33" y="179406"/>
            <a:ext cx="7958331" cy="1077229"/>
          </a:xfrm>
        </p:spPr>
        <p:txBody>
          <a:bodyPr/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0212-6AA2-4EC6-AC40-5C39FD45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78" y="1641906"/>
            <a:ext cx="10473002" cy="5320234"/>
          </a:xfrm>
        </p:spPr>
        <p:txBody>
          <a:bodyPr>
            <a:normAutofit fontScale="77500" lnSpcReduction="20000"/>
          </a:bodyPr>
          <a:lstStyle/>
          <a:p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forest, like its name implies, consists of a large number of individual decision trees that operate as an ensemble.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Tuned Hyperparameters: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Number of Estimators=100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Random State=9, 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Minimum Samples Split = 5,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	Minimum Samples Leaf = 1, 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Maximum Depth = 86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 for Random Forest Classifier: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Precision: 0.59</a:t>
            </a:r>
          </a:p>
          <a:p>
            <a:pPr marL="6160" indent="0" algn="just">
              <a:buNone/>
            </a:pPr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Recall: 0.29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F1 score: 0.26</a:t>
            </a:r>
          </a:p>
          <a:p>
            <a:pPr marL="6160" indent="0" algn="just">
              <a:buNone/>
            </a:pPr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Accuracy : 0.35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24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07857-5CC2-4300-8C73-D9E9B834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08" y="2834640"/>
            <a:ext cx="5267008" cy="3068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509B6-22F2-4F68-8D7B-D85972204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01" y="2834640"/>
            <a:ext cx="4278095" cy="3891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35E6BC-DBBA-4F67-8201-48A9DDADDEDC}"/>
              </a:ext>
            </a:extLst>
          </p:cNvPr>
          <p:cNvSpPr txBox="1"/>
          <p:nvPr/>
        </p:nvSpPr>
        <p:spPr>
          <a:xfrm>
            <a:off x="2110738" y="2012203"/>
            <a:ext cx="234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4E816-4198-4386-B64A-441D3E2D0ED9}"/>
              </a:ext>
            </a:extLst>
          </p:cNvPr>
          <p:cNvSpPr txBox="1"/>
          <p:nvPr/>
        </p:nvSpPr>
        <p:spPr>
          <a:xfrm>
            <a:off x="6867049" y="2012204"/>
            <a:ext cx="4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Classification Report as per class </a:t>
            </a:r>
          </a:p>
        </p:txBody>
      </p:sp>
    </p:spTree>
    <p:extLst>
      <p:ext uri="{BB962C8B-B14F-4D97-AF65-F5344CB8AC3E}">
        <p14:creationId xmlns:p14="http://schemas.microsoft.com/office/powerpoint/2010/main" val="31748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FCB5-DC69-4DA7-AAE8-BB30F58A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11" y="36531"/>
            <a:ext cx="8274614" cy="1077229"/>
          </a:xfrm>
        </p:spPr>
        <p:txBody>
          <a:bodyPr/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 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DA7C-6081-41B6-992C-F6AC2D74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210" y="1802609"/>
            <a:ext cx="10177709" cy="501886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K-NN algorithm stores all the available data and classifies a new data point based on the similarity. This means when new data appears then it can be easily classified into a well suite category by using K- NN algorithm.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Tuned Hyperparameter :</a:t>
            </a:r>
          </a:p>
          <a:p>
            <a:pPr marL="616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K : 121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 for KNN:</a:t>
            </a:r>
          </a:p>
          <a:p>
            <a:pPr marL="616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Precision: 0.36</a:t>
            </a:r>
          </a:p>
          <a:p>
            <a:pPr marL="6160" indent="0" algn="just">
              <a:buNone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Recall: 0.28</a:t>
            </a:r>
          </a:p>
          <a:p>
            <a:pPr marL="616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F1 score: 0.26</a:t>
            </a:r>
          </a:p>
          <a:p>
            <a:pPr marL="616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	Accuracy: 0.325</a:t>
            </a:r>
          </a:p>
          <a:p>
            <a:pPr marL="6160" indent="0" algn="just">
              <a:buNone/>
            </a:pPr>
            <a:r>
              <a:rPr lang="en-US" b="0" i="0" dirty="0">
                <a:effectLst/>
                <a:latin typeface="inter-regular"/>
              </a:rPr>
              <a:t>	</a:t>
            </a:r>
          </a:p>
          <a:p>
            <a:pPr marL="6160" indent="0" algn="just">
              <a:buNone/>
            </a:pPr>
            <a:endParaRPr lang="en-US" b="0" i="0" dirty="0">
              <a:effectLst/>
              <a:latin typeface="inter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76D93-115E-40D1-9542-02675BBC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3429000"/>
            <a:ext cx="3900488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8EF5E-0DAA-429C-9265-18B7AC91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481" y="2926080"/>
            <a:ext cx="5285104" cy="2936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21324-0A84-4CFD-8746-246DCC0462C4}"/>
              </a:ext>
            </a:extLst>
          </p:cNvPr>
          <p:cNvSpPr txBox="1"/>
          <p:nvPr/>
        </p:nvSpPr>
        <p:spPr>
          <a:xfrm>
            <a:off x="2131058" y="2042683"/>
            <a:ext cx="234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3BB9A-4183-457F-B714-B8F7F4FA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99" y="2926080"/>
            <a:ext cx="4232089" cy="369824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4258B8-29DF-46F5-8368-E9C346F661BB}"/>
              </a:ext>
            </a:extLst>
          </p:cNvPr>
          <p:cNvSpPr txBox="1"/>
          <p:nvPr/>
        </p:nvSpPr>
        <p:spPr>
          <a:xfrm>
            <a:off x="6887369" y="2042684"/>
            <a:ext cx="4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Classification Report as per class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7E1F2-B6DF-466A-AD90-A820DA89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11" y="36531"/>
            <a:ext cx="8274614" cy="1077229"/>
          </a:xfrm>
        </p:spPr>
        <p:txBody>
          <a:bodyPr/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 Nearest Neighbours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8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2561-B71F-4791-8E11-62E54AA8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282" y="432001"/>
            <a:ext cx="7958331" cy="664009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Gaussian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A363-14F7-4E82-B447-A3BF6D89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282" y="1597459"/>
            <a:ext cx="10082478" cy="4991099"/>
          </a:xfrm>
        </p:spPr>
        <p:txBody>
          <a:bodyPr>
            <a:normAutofit fontScale="55000" lnSpcReduction="20000"/>
          </a:bodyPr>
          <a:lstStyle/>
          <a:p>
            <a:r>
              <a:rPr lang="en-IN" sz="4500" dirty="0">
                <a:latin typeface="Calibri" panose="020F0502020204030204" pitchFamily="34" charset="0"/>
                <a:cs typeface="Calibri" panose="020F0502020204030204" pitchFamily="34" charset="0"/>
              </a:rPr>
              <a:t>Gaussian Naïve bayes </a:t>
            </a:r>
            <a:r>
              <a:rPr lang="en-US" sz="4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based on Bayes theorem which supports continuous values and has an assumption that each class is normally distributed.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Hyperparameter Tuning:</a:t>
            </a:r>
          </a:p>
          <a:p>
            <a:pPr marL="0" indent="0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IN" sz="45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ar_smoothing</a:t>
            </a:r>
            <a:r>
              <a:rPr lang="en-IN" sz="4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en-IN" sz="45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np.logspace</a:t>
            </a:r>
            <a:r>
              <a:rPr lang="en-IN" sz="4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(10,-30, </a:t>
            </a:r>
            <a:r>
              <a:rPr lang="en-IN" sz="45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IN" sz="4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=10)    		</a:t>
            </a:r>
          </a:p>
          <a:p>
            <a:pPr marL="0" indent="0">
              <a:buNone/>
            </a:pPr>
            <a:r>
              <a:rPr lang="en-IN" sz="4500" dirty="0">
                <a:latin typeface="Calibri" panose="020F0502020204030204" pitchFamily="34" charset="0"/>
                <a:cs typeface="Calibri" panose="020F0502020204030204" pitchFamily="34" charset="0"/>
              </a:rPr>
              <a:t>	C</a:t>
            </a:r>
            <a:r>
              <a:rPr lang="en-IN" sz="4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ross validation: Stratified K fold with 20 splits          </a:t>
            </a:r>
          </a:p>
          <a:p>
            <a:r>
              <a:rPr lang="en-US" sz="4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 for </a:t>
            </a:r>
            <a:r>
              <a:rPr lang="en-IN" sz="4500" dirty="0">
                <a:latin typeface="Calibri" panose="020F0502020204030204" pitchFamily="34" charset="0"/>
                <a:cs typeface="Calibri" panose="020F0502020204030204" pitchFamily="34" charset="0"/>
              </a:rPr>
              <a:t>Gaussian Naïve bayes </a:t>
            </a:r>
            <a:r>
              <a:rPr lang="en-US" sz="4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160" indent="0" algn="just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	Precision:  0.26</a:t>
            </a:r>
          </a:p>
          <a:p>
            <a:pPr marL="6160" indent="0" algn="just">
              <a:buNone/>
            </a:pPr>
            <a:r>
              <a:rPr lang="en-US" sz="4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Recall: 0.21</a:t>
            </a:r>
          </a:p>
          <a:p>
            <a:pPr marL="6160" indent="0" algn="just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	F1 score: 0.13</a:t>
            </a:r>
          </a:p>
          <a:p>
            <a:pPr marL="6160" indent="0" algn="just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	Accuracy: 0.29</a:t>
            </a:r>
          </a:p>
          <a:p>
            <a:pPr marL="6160" indent="0" algn="just">
              <a:buNone/>
            </a:pPr>
            <a:endParaRPr lang="en-US" sz="45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i="0" dirty="0">
              <a:effectLst/>
              <a:latin typeface="Lato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0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75D23F-E275-4CAB-A310-D24E8B2C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92" y="2894061"/>
            <a:ext cx="5781040" cy="31706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5F1108-3C5D-4863-94CC-7646D38552A3}"/>
              </a:ext>
            </a:extLst>
          </p:cNvPr>
          <p:cNvSpPr txBox="1"/>
          <p:nvPr/>
        </p:nvSpPr>
        <p:spPr>
          <a:xfrm>
            <a:off x="3960336" y="1993154"/>
            <a:ext cx="4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Classification Report as per class </a:t>
            </a:r>
          </a:p>
        </p:txBody>
      </p:sp>
    </p:spTree>
    <p:extLst>
      <p:ext uri="{BB962C8B-B14F-4D97-AF65-F5344CB8AC3E}">
        <p14:creationId xmlns:p14="http://schemas.microsoft.com/office/powerpoint/2010/main" val="8087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B75A-C7C1-4B84-91C3-44B77BCB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733" y="1603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Convolutional Neural Networks – VGG16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FCD9-0358-4CBE-8BAC-A8C66741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733" y="1757680"/>
            <a:ext cx="10549202" cy="432816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Convolutional Neural Network (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ConvNet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/CNN)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Deep Learning algorithm which can take in an input image, assign importance (learnable weights and biases) to various aspects/objects in the image and be able to differentiate one from the </a:t>
            </a:r>
            <a:b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other. One of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best computer vision models to date,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VGG16 model </a:t>
            </a: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16 convolutional layers.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Metrics:</a:t>
            </a: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Accuracy: 60 %</a:t>
            </a:r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F819E-A582-4A7F-9F67-62D67780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04" y="2459672"/>
            <a:ext cx="4430147" cy="4237972"/>
          </a:xfrm>
          <a:prstGeom prst="rect">
            <a:avLst/>
          </a:prstGeom>
        </p:spPr>
      </p:pic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6EDAA48B-97C7-4807-BD04-AC27D380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373783"/>
            <a:ext cx="3962400" cy="223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6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0189-B516-41F9-BFEF-CDA51949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2456-F80E-41E9-A496-1C2EE3EB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can be seen that the VGG16 model gave the best test accuracy of 60%</a:t>
            </a:r>
          </a:p>
          <a:p>
            <a:r>
              <a:rPr lang="en-IN" dirty="0"/>
              <a:t> This model was trained over 25 epochs and had given a train accuracy of 95.21%</a:t>
            </a:r>
          </a:p>
          <a:p>
            <a:r>
              <a:rPr lang="en-IN" dirty="0"/>
              <a:t>The major drawback of the model is the time it trains to train and process the model.</a:t>
            </a:r>
          </a:p>
          <a:p>
            <a:r>
              <a:rPr lang="en-IN" dirty="0"/>
              <a:t>The second best model (one with lower training time) as from the models used was the Random Forest model which had a test accuracy of 35%</a:t>
            </a:r>
          </a:p>
        </p:txBody>
      </p:sp>
    </p:spTree>
    <p:extLst>
      <p:ext uri="{BB962C8B-B14F-4D97-AF65-F5344CB8AC3E}">
        <p14:creationId xmlns:p14="http://schemas.microsoft.com/office/powerpoint/2010/main" val="16393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94AE-06CF-416A-90D5-3A98C73F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1F70-7D1D-4056-AACD-5CB3E5E1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1" y="2011476"/>
            <a:ext cx="10100229" cy="399782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</a:rPr>
              <a:t>Facial Emotion Recognition (FER) is </a:t>
            </a:r>
            <a:r>
              <a:rPr lang="en-US" i="0" dirty="0">
                <a:effectLst/>
              </a:rPr>
              <a:t>the technology that analyses facial expressions from static images in order to reveal information on one's emotional state.</a:t>
            </a:r>
          </a:p>
          <a:p>
            <a:r>
              <a:rPr lang="en-US" dirty="0"/>
              <a:t>F</a:t>
            </a:r>
            <a:r>
              <a:rPr lang="en-US" b="0" i="0" dirty="0">
                <a:effectLst/>
              </a:rPr>
              <a:t>acial expressions can be classified into neutral, anger, fear, surprise, sad, and happy.</a:t>
            </a:r>
            <a:endParaRPr lang="en-US" dirty="0"/>
          </a:p>
          <a:p>
            <a:r>
              <a:rPr lang="en-US" dirty="0"/>
              <a:t>Through facial emotion recognition, we are able to measure the effects that content and services have on the audience/users through an easy and low-cost procedure. </a:t>
            </a:r>
          </a:p>
          <a:p>
            <a:r>
              <a:rPr lang="en-US" b="0" i="0" dirty="0">
                <a:effectLst/>
              </a:rPr>
              <a:t>Facial expression recognition is important</a:t>
            </a:r>
            <a:r>
              <a:rPr lang="en-US" b="1" i="0" dirty="0">
                <a:effectLst/>
              </a:rPr>
              <a:t> </a:t>
            </a:r>
            <a:r>
              <a:rPr lang="en-US" i="0" dirty="0">
                <a:effectLst/>
              </a:rPr>
              <a:t>because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effectLst/>
              </a:rPr>
              <a:t>gestures convey nonverbal communication cues that play an important role in interpersonal relations.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8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C741-6092-4365-8A78-43CF9601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3041-65B1-4316-A211-8D5131F6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Modelling and Evaluation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040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A9AD-3BC0-46A6-9FE5-FAFE8228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3422-7A6F-487E-B426-E13A17A98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This dataset contains static images sorted into folders pertaining to different expressions of the human face, namely, Surprise, Anger, Happiness, Sad, Neutral, Disgust, Fear.</a:t>
            </a:r>
          </a:p>
          <a:p>
            <a:r>
              <a:rPr lang="en-US" b="0" i="0" dirty="0">
                <a:effectLst/>
                <a:latin typeface="Inter"/>
              </a:rPr>
              <a:t>The training set consists of 28,273 samples in total while the testing set consisting of 7,067 samples in total. </a:t>
            </a:r>
          </a:p>
          <a:p>
            <a:r>
              <a:rPr lang="en-US" b="0" i="0" dirty="0">
                <a:effectLst/>
                <a:latin typeface="Inter"/>
              </a:rPr>
              <a:t>The data consists of 48x48 pixel grayscale images of 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43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2AC2-D771-4DFA-9E10-2637F352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090BB-A0C8-41A3-8262-E099D8D14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809" y="2519680"/>
            <a:ext cx="4839803" cy="3328158"/>
          </a:xfr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69A8F2-72DF-4414-8C63-9925B9B3C14E}"/>
              </a:ext>
            </a:extLst>
          </p:cNvPr>
          <p:cNvSpPr txBox="1"/>
          <p:nvPr/>
        </p:nvSpPr>
        <p:spPr>
          <a:xfrm>
            <a:off x="689057" y="1820186"/>
            <a:ext cx="48398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2400" dirty="0"/>
              <a:t>Class wise Train – Test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0C6D7-E175-44C1-9A5C-F01A7CDD8060}"/>
              </a:ext>
            </a:extLst>
          </p:cNvPr>
          <p:cNvSpPr txBox="1"/>
          <p:nvPr/>
        </p:nvSpPr>
        <p:spPr>
          <a:xfrm>
            <a:off x="7416173" y="1820186"/>
            <a:ext cx="32530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train data contains: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7215 Happy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4097 Fear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4830 Sad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3995 Angry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4965 Neutral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3171 Surprise images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test data contains 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1774 Happy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1024 Fear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1247 Sad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958 Angry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1233 Neutral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831 Surprise images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7023-FAF1-4F62-9E85-A6C29D2B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EXPLORATORY DATA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09AFE-5698-438A-B9F5-3BFEA1404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139" y="2228036"/>
            <a:ext cx="4433310" cy="3137615"/>
          </a:xfrm>
          <a:solidFill>
            <a:schemeClr val="tx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05EBF-E466-461D-8507-B509224F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91" y="2228036"/>
            <a:ext cx="4433310" cy="313761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7729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32-EA52-474F-A063-0241E41A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PRE_PROCESSING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34AD-3093-4FF5-AE23-0FFBE4E7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dlib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library is a library that can be used to determine 68 facial landmarks in a human face using a pre-trained landmark detector. These points localize the region around the eyes, eyebrows, nose, mouth, chin and jaw.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dlib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function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get_frontal_face_detection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() has been used for face detection.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An array highlighting the 68 facial landmarks is retrieved and used while fitting the models.</a:t>
            </a:r>
          </a:p>
        </p:txBody>
      </p:sp>
    </p:spTree>
    <p:extLst>
      <p:ext uri="{BB962C8B-B14F-4D97-AF65-F5344CB8AC3E}">
        <p14:creationId xmlns:p14="http://schemas.microsoft.com/office/powerpoint/2010/main" val="31162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8DEE-8E8B-41B9-B118-C3E0CB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MODELS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3A75-45CD-40DA-877C-5AF6DB3D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Decision Tree</a:t>
            </a:r>
          </a:p>
          <a:p>
            <a:r>
              <a:rPr lang="en-IN" sz="2800" dirty="0"/>
              <a:t>Random Forest</a:t>
            </a:r>
          </a:p>
          <a:p>
            <a:r>
              <a:rPr lang="en-IN" sz="2800" dirty="0"/>
              <a:t>K Nearest Neighbours (KNN)</a:t>
            </a:r>
          </a:p>
          <a:p>
            <a:r>
              <a:rPr lang="en-IN" sz="2800" dirty="0"/>
              <a:t>Gaussian Naïve Bayes</a:t>
            </a:r>
          </a:p>
          <a:p>
            <a:r>
              <a:rPr lang="en-IN" sz="2800" dirty="0"/>
              <a:t>Convolutional Neural Networks – VGG16</a:t>
            </a:r>
          </a:p>
          <a:p>
            <a:pPr marL="6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6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F3B-CDCA-468A-904B-353F74C6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100842"/>
            <a:ext cx="7958331" cy="1077229"/>
          </a:xfrm>
        </p:spPr>
        <p:txBody>
          <a:bodyPr/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861B-FAA2-4C27-B8B2-E93CAB54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244" y="1584960"/>
            <a:ext cx="9466026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Decision Trees are a type of Supervised Machine Learning where the data is continuously split according to a certain parameter.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Hyperparameter Tuning:</a:t>
            </a: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andom State=7, 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Maximum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epth=30, 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inimum number of samples required to split an internal node</a:t>
            </a: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=50,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inimum number of samples required to be at a leaf node</a:t>
            </a: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=93</a:t>
            </a:r>
          </a:p>
          <a:p>
            <a:pPr algn="just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 for Decision Tree:</a:t>
            </a:r>
          </a:p>
          <a:p>
            <a:pPr marL="616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Precision: 0.25</a:t>
            </a:r>
          </a:p>
          <a:p>
            <a:pPr marL="6160" indent="0" algn="just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Recall: 0.23</a:t>
            </a:r>
          </a:p>
          <a:p>
            <a:pPr marL="616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F1 score: 0.18</a:t>
            </a:r>
          </a:p>
          <a:p>
            <a:pPr marL="616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Accuracy: 0.29</a:t>
            </a:r>
          </a:p>
          <a:p>
            <a:pPr marL="6160" indent="0" algn="just">
              <a:buNone/>
            </a:pPr>
            <a:r>
              <a:rPr lang="en-US" sz="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291960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1269</TotalTime>
  <Words>888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Corbel</vt:lpstr>
      <vt:lpstr>Inter</vt:lpstr>
      <vt:lpstr>inter-regular</vt:lpstr>
      <vt:lpstr>Lato</vt:lpstr>
      <vt:lpstr>Roboto</vt:lpstr>
      <vt:lpstr>Chalkboard 16x9</vt:lpstr>
      <vt:lpstr>Facial Emotion Recognition</vt:lpstr>
      <vt:lpstr>INTRODUCTION</vt:lpstr>
      <vt:lpstr>AGENDA</vt:lpstr>
      <vt:lpstr>EXPLORATORY DATA ANALYSIS</vt:lpstr>
      <vt:lpstr>EXPLORATORY DATA ANALYSIS</vt:lpstr>
      <vt:lpstr>EXPLORATORY DATA ANALYSIS</vt:lpstr>
      <vt:lpstr>DATA PRE_PROCESSING</vt:lpstr>
      <vt:lpstr>MODELS IMPLEMENTED</vt:lpstr>
      <vt:lpstr>Decision Tree Classifier</vt:lpstr>
      <vt:lpstr>PowerPoint Presentation</vt:lpstr>
      <vt:lpstr>Random Forest Classifier</vt:lpstr>
      <vt:lpstr>PowerPoint Presentation</vt:lpstr>
      <vt:lpstr>K Nearest Neighbours</vt:lpstr>
      <vt:lpstr>K Nearest Neighbours (contd)</vt:lpstr>
      <vt:lpstr>Gaussian Naïve bayes</vt:lpstr>
      <vt:lpstr>PowerPoint Presentation</vt:lpstr>
      <vt:lpstr>Convolutional Neural Networks – VGG16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</dc:title>
  <dc:creator>vamul</dc:creator>
  <cp:lastModifiedBy>Isha Arora</cp:lastModifiedBy>
  <cp:revision>33</cp:revision>
  <dcterms:created xsi:type="dcterms:W3CDTF">2021-12-09T23:39:08Z</dcterms:created>
  <dcterms:modified xsi:type="dcterms:W3CDTF">2021-12-10T21:57:03Z</dcterms:modified>
</cp:coreProperties>
</file>