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72E80-F3C9-446C-B700-F55DAB7E8BDF}" v="2" dt="2025-09-20T06:42:46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D013-3C49-F49C-64B9-70C0CC21B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544CF-B4D1-0907-EC64-EA833E1FE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3A45-ED98-2CD5-8BB3-BAB30832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5989-25F1-54C8-4D1A-2D52D5B1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5ADD-3C51-AF77-7D91-FD11895F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12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87A1-F55C-4426-A621-37FE9000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21CFB-DF55-353A-9661-07B397EEA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6C5A-738E-5B68-A779-6D90CFAC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5B73-8EF2-DD6D-1D44-CFFFF0A1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25706-F740-AA08-4F3B-E9E73651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FE8A8-B669-55DB-9FCB-D67897D5F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D33D1-4A1A-EBED-43FB-95BE49C4E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2BC5-A676-4F72-F52E-A8823C88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3451-33B8-E7F2-8A4C-0AF2F0D2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567E-C7D5-5702-8F33-C9804DDC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6772-ED45-AC1B-B21C-734E9B1A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7B7F-10D3-3443-62DF-AB7C4322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2DFF-EB2C-1A8E-5C38-FB854111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2C3D-1B7D-5B6E-3219-7B9D9503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15BA-0C30-ED4E-B6BC-A250DC4F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0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5BB7-3F3B-86C0-2ED7-B0D01432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3845-BE3D-BF18-03E1-6BFCB1B5B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4CE23-6A4A-0B91-F86D-25934DDA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10E5-0E8F-DEAC-328A-DF3F39ED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75FCA-2152-243D-E8E2-D065D78D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00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8127-44D7-3AFC-C81A-DFB59D2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F4DC-BA58-99DE-0DB7-65F6A18FE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62E1F-C7EF-C2F2-ABF0-390766F6C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8200E-0B8A-7BC4-CD24-76A681DD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EE332-F963-D8A1-DC3B-79E543D7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FF22-4BF0-BEBF-362F-7166B7B4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5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F54A-1FDB-9766-8CE4-2F9AB9A6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17A5B-7725-159A-AD66-37F95D54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794A-13B4-F29B-AFBB-F6F6CE8A1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43A2B-2074-D5C8-DEB8-12554F3C3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D5CE2-1DCB-B696-8FBD-859FCDC42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9B112-B805-E898-335C-96D66452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8BCC1-C81D-139C-A389-5EA09906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65031-5B54-D9D7-C912-C269E44C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3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BCDA-8220-AE64-4E43-283AD74D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67D7E-E79D-5941-AC3D-33F74E7D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14FDB-ECB7-E8E0-2980-4BAE76BE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F2A20-DFA0-EFD5-EE94-4C303DCB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5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5B4F1-7F62-837C-C35C-E5D85E7B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2EEB2-6C10-318C-AD58-67A00954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8C32F-7DEC-2529-9429-15FF9057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4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BC88-A142-9BA3-AC2B-C3B91732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9177-A2C2-9EE1-15C7-974BCE66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BCA51-D64D-8237-DD94-EA3092F50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1D349-8FF5-BE9D-4A44-CCF27480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EC10E-C262-D221-403F-5962410E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A3E73-3123-267C-DCC6-AD821927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2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AC41-5B81-A3CF-CD44-FFEBB9F1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D902E-788B-4D43-F163-E646F3DB6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C5D6C-4A72-2505-A4BA-8DCBA15AE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071A-9372-3629-6C50-E1A95224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B8B36-5B3D-9282-A89A-7E26CF7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CBE66-53DE-860D-894A-F8A09735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C2AB0-C8C7-B7F0-5669-BB0BC93D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4A25D-5965-0A8B-2E4B-5EC83427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B19C-56DD-BA75-D371-F8F87AFBD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9C394-F325-4C76-84FE-1EE12599BFE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83BB-194A-AE2D-94AD-37F67DDEA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C3CD-F69C-8C8E-AA6B-9F095D20F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BAA18-87EB-4CB0-B017-FBF72AFDB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5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F824-D019-BDAB-8F19-8664FC1CE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Fruit 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F1CFC-905C-9B74-1336-717012E08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Project Title:</a:t>
            </a:r>
            <a:r>
              <a:rPr lang="en-US" dirty="0"/>
              <a:t> Fruits-360: A Deep Learning Approach to Fruit Image Classification</a:t>
            </a:r>
          </a:p>
          <a:p>
            <a:r>
              <a:rPr lang="en-US" b="1" dirty="0"/>
              <a:t>Presenter:</a:t>
            </a:r>
            <a:r>
              <a:rPr lang="en-US" dirty="0"/>
              <a:t> Isha Velani</a:t>
            </a:r>
          </a:p>
          <a:p>
            <a:r>
              <a:rPr lang="en-US" b="1" dirty="0"/>
              <a:t>Date: 20</a:t>
            </a:r>
            <a:r>
              <a:rPr lang="en-US" dirty="0"/>
              <a:t> September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2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D487-7E57-1701-F033-50F81400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229B-BA28-CC60-18FA-D8B93B0C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sz="7200" b="1" dirty="0"/>
              <a:t>   Thank You!</a:t>
            </a:r>
            <a:endParaRPr lang="en-US" sz="7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72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C535-68BB-E01A-2164-1868A630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84C8-5B27-8578-B337-0A9F6B57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Challenge:</a:t>
            </a:r>
            <a:endParaRPr lang="en-US" dirty="0"/>
          </a:p>
          <a:p>
            <a:r>
              <a:rPr lang="en-US" dirty="0"/>
              <a:t>Manually sorting and identifying fruits is slow, error-prone, and labor-intensive.</a:t>
            </a:r>
          </a:p>
          <a:p>
            <a:r>
              <a:rPr lang="en-US" dirty="0"/>
              <a:t>This process is critical in supply chains, quality control, and retail.</a:t>
            </a:r>
          </a:p>
          <a:p>
            <a:r>
              <a:rPr lang="en-US" dirty="0"/>
              <a:t>We need an automated, fast, and accurate solution to classify a wide variety of fruits.</a:t>
            </a:r>
          </a:p>
          <a:p>
            <a:r>
              <a:rPr lang="en-US" b="1" dirty="0"/>
              <a:t>Our Goal:</a:t>
            </a:r>
            <a:endParaRPr lang="en-US" dirty="0"/>
          </a:p>
          <a:p>
            <a:r>
              <a:rPr lang="en-US" dirty="0"/>
              <a:t>Develop a robust image classification model to identify 100+ types of fruits.</a:t>
            </a:r>
          </a:p>
          <a:p>
            <a:r>
              <a:rPr lang="en-US" dirty="0"/>
              <a:t>Achieve high accuracy and minimize misclassifications.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83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02E3-2F1A-1596-A2F2-A6E3C2D8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3: Solution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C4FF-0F6F-D2A7-3CFB-BD74CE6A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Approach:</a:t>
            </a:r>
            <a:endParaRPr lang="en-US" dirty="0"/>
          </a:p>
          <a:p>
            <a:r>
              <a:rPr lang="en-US" dirty="0"/>
              <a:t>Utilize </a:t>
            </a:r>
            <a:r>
              <a:rPr lang="en-US" b="1" dirty="0"/>
              <a:t>Deep Learning</a:t>
            </a:r>
            <a:r>
              <a:rPr lang="en-US" dirty="0"/>
              <a:t>, specifically a </a:t>
            </a:r>
            <a:r>
              <a:rPr lang="en-US" b="1" dirty="0"/>
              <a:t>Convolutional Neural Network (CNN)</a:t>
            </a:r>
            <a:r>
              <a:rPr lang="en-US" dirty="0"/>
              <a:t>.</a:t>
            </a:r>
          </a:p>
          <a:p>
            <a:r>
              <a:rPr lang="en-US" dirty="0"/>
              <a:t>Employ </a:t>
            </a:r>
            <a:r>
              <a:rPr lang="en-US" b="1" dirty="0"/>
              <a:t>Transfer Learning</a:t>
            </a:r>
            <a:r>
              <a:rPr lang="en-US" dirty="0"/>
              <a:t> using a pre-trained model. This saves training time and boosts accuracy by leveraging knowledge from a massive dataset.</a:t>
            </a:r>
          </a:p>
          <a:p>
            <a:r>
              <a:rPr lang="en-US" b="1" dirty="0"/>
              <a:t>Key Tools:</a:t>
            </a:r>
            <a:endParaRPr lang="en-US" dirty="0"/>
          </a:p>
          <a:p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:</a:t>
            </a:r>
            <a:r>
              <a:rPr lang="en-US" dirty="0"/>
              <a:t> A free cloud-based platform with powerful GPUs for fast training.</a:t>
            </a:r>
          </a:p>
          <a:p>
            <a:r>
              <a:rPr lang="en-US" b="1" dirty="0"/>
              <a:t>TensorFlow &amp; </a:t>
            </a:r>
            <a:r>
              <a:rPr lang="en-US" b="1" dirty="0" err="1"/>
              <a:t>Keras</a:t>
            </a:r>
            <a:r>
              <a:rPr lang="en-US" b="1" dirty="0"/>
              <a:t>:</a:t>
            </a:r>
            <a:r>
              <a:rPr lang="en-US" dirty="0"/>
              <a:t> The primary deep learning framework for building our model.</a:t>
            </a:r>
          </a:p>
          <a:p>
            <a:r>
              <a:rPr lang="en-US" b="1" dirty="0"/>
              <a:t>Scikit-learn:</a:t>
            </a:r>
            <a:r>
              <a:rPr lang="en-US" dirty="0"/>
              <a:t> Used for generating performance metrics like the classification report and confusion matrix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22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D1D-D50F-3894-964B-B819A306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4: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8D43-9816-9422-4B47-5A5281C0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Dataset:</a:t>
            </a:r>
            <a:r>
              <a:rPr lang="en-US" dirty="0"/>
              <a:t> Fruits-360</a:t>
            </a:r>
          </a:p>
          <a:p>
            <a:r>
              <a:rPr lang="en-US" b="1" dirty="0"/>
              <a:t>Size:</a:t>
            </a:r>
            <a:r>
              <a:rPr lang="en-US" dirty="0"/>
              <a:t> Over 140,000 images of various fruits and vegetables.</a:t>
            </a:r>
          </a:p>
          <a:p>
            <a:r>
              <a:rPr lang="en-US" b="1" dirty="0"/>
              <a:t>Classes:</a:t>
            </a:r>
            <a:r>
              <a:rPr lang="en-US" dirty="0"/>
              <a:t> Includes over 100 unique fruit categories (e.g., Apple Red 1, Orange, Lemon).</a:t>
            </a:r>
          </a:p>
          <a:p>
            <a:r>
              <a:rPr lang="en-US" b="1" dirty="0"/>
              <a:t>Structure:</a:t>
            </a:r>
            <a:r>
              <a:rPr lang="en-US" dirty="0"/>
              <a:t> Organized into separate Training and Test folders, with each class in its own subdirectory.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81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22AA-55C1-5319-AB97-3EF36293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5: Data Preparation &amp; Augmentation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F53F-858B-31A2-6754-CB30C1BA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Challenges with Raw Data:</a:t>
            </a:r>
            <a:endParaRPr lang="en-US" dirty="0"/>
          </a:p>
          <a:p>
            <a:r>
              <a:rPr lang="en-US" dirty="0"/>
              <a:t>Limited variety in image orientation and lighting.</a:t>
            </a:r>
          </a:p>
          <a:p>
            <a:r>
              <a:rPr lang="en-US" dirty="0"/>
              <a:t>The model might "overfit" to the training data.</a:t>
            </a:r>
          </a:p>
          <a:p>
            <a:r>
              <a:rPr lang="en-US" b="1" dirty="0"/>
              <a:t>Our Solution: Data Augmentation</a:t>
            </a:r>
            <a:endParaRPr lang="en-US" dirty="0"/>
          </a:p>
          <a:p>
            <a:r>
              <a:rPr lang="en-US" b="1" dirty="0"/>
              <a:t>What it does:</a:t>
            </a:r>
            <a:r>
              <a:rPr lang="en-US" dirty="0"/>
              <a:t> Artificially creates new training images by applying random transformations.</a:t>
            </a:r>
          </a:p>
          <a:p>
            <a:r>
              <a:rPr lang="en-US" b="1" dirty="0"/>
              <a:t>Transformations Used:</a:t>
            </a:r>
            <a:endParaRPr lang="en-US" dirty="0"/>
          </a:p>
          <a:p>
            <a:pPr lvl="1"/>
            <a:r>
              <a:rPr lang="en-US" dirty="0"/>
              <a:t>Horizontal &amp; Vertical Flips</a:t>
            </a:r>
          </a:p>
          <a:p>
            <a:pPr lvl="1"/>
            <a:r>
              <a:rPr lang="en-US" dirty="0"/>
              <a:t>Random Rotations</a:t>
            </a:r>
          </a:p>
          <a:p>
            <a:pPr lvl="1"/>
            <a:r>
              <a:rPr lang="en-US" dirty="0"/>
              <a:t>Random Zoom</a:t>
            </a:r>
          </a:p>
          <a:p>
            <a:r>
              <a:rPr lang="en-US" b="1" dirty="0"/>
              <a:t>Benefit:</a:t>
            </a:r>
            <a:r>
              <a:rPr lang="en-US" dirty="0"/>
              <a:t> This technique makes the model more robust and able to generalize well to new, unseen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24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BED-A338-A5EC-FF0E-376E697F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6: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519D-CB14-46C0-B3C0-AC662DD2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ResNet50 Model</a:t>
            </a:r>
            <a:endParaRPr lang="en-US" dirty="0"/>
          </a:p>
          <a:p>
            <a:r>
              <a:rPr lang="en-US" dirty="0"/>
              <a:t>We used </a:t>
            </a:r>
            <a:r>
              <a:rPr lang="en-US" b="1" dirty="0"/>
              <a:t>ResNet50</a:t>
            </a:r>
            <a:r>
              <a:rPr lang="en-US" dirty="0"/>
              <a:t>, a powerful CNN pre-trained on the ImageNet dataset.</a:t>
            </a:r>
          </a:p>
          <a:p>
            <a:r>
              <a:rPr lang="en-US" dirty="0"/>
              <a:t>We </a:t>
            </a:r>
            <a:r>
              <a:rPr lang="en-US" b="1" dirty="0"/>
              <a:t>froze</a:t>
            </a:r>
            <a:r>
              <a:rPr lang="en-US" dirty="0"/>
              <a:t> the base ResNet50 layers to use its learned features.</a:t>
            </a:r>
          </a:p>
          <a:p>
            <a:r>
              <a:rPr lang="en-US" dirty="0"/>
              <a:t>We added a custom </a:t>
            </a:r>
            <a:r>
              <a:rPr lang="en-US" b="1" dirty="0"/>
              <a:t>classification head</a:t>
            </a:r>
            <a:r>
              <a:rPr lang="en-US" dirty="0"/>
              <a:t> on top with a Dense layer to classify our specific fruit categories.</a:t>
            </a:r>
          </a:p>
          <a:p>
            <a:r>
              <a:rPr lang="en-US" b="1" dirty="0"/>
              <a:t>Why ResNet50?</a:t>
            </a:r>
            <a:endParaRPr lang="en-US" dirty="0"/>
          </a:p>
          <a:p>
            <a:r>
              <a:rPr lang="en-US" b="1" dirty="0"/>
              <a:t>Deep and Accurate:</a:t>
            </a:r>
            <a:r>
              <a:rPr lang="en-US" dirty="0"/>
              <a:t> It's known for high performance on image recognition tasks.</a:t>
            </a:r>
          </a:p>
          <a:p>
            <a:r>
              <a:rPr lang="en-US" b="1" dirty="0"/>
              <a:t>Efficient:</a:t>
            </a:r>
            <a:r>
              <a:rPr lang="en-US" dirty="0"/>
              <a:t> Transfer learning allows us to get high accuracy with a fraction of the training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78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4B13-A948-7F79-5BC3-BBDBAD9B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Slide 7: Training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1029-6816-F9D2-F0D6-2FF0D032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Key Training Parameters:</a:t>
            </a:r>
            <a:endParaRPr lang="en-IN" dirty="0"/>
          </a:p>
          <a:p>
            <a:r>
              <a:rPr lang="en-IN" b="1" dirty="0"/>
              <a:t>Epochs:</a:t>
            </a:r>
            <a:r>
              <a:rPr lang="en-IN" dirty="0"/>
              <a:t> 5</a:t>
            </a:r>
          </a:p>
          <a:p>
            <a:r>
              <a:rPr lang="en-IN" b="1" dirty="0"/>
              <a:t>Optimizer:</a:t>
            </a:r>
            <a:r>
              <a:rPr lang="en-IN" dirty="0"/>
              <a:t> Adam</a:t>
            </a:r>
          </a:p>
          <a:p>
            <a:r>
              <a:rPr lang="en-IN" b="1" dirty="0"/>
              <a:t>Loss Function:</a:t>
            </a:r>
            <a:r>
              <a:rPr lang="en-IN" dirty="0"/>
              <a:t> Sparse Categorical </a:t>
            </a:r>
            <a:r>
              <a:rPr lang="en-IN" dirty="0" err="1"/>
              <a:t>Crossentropy</a:t>
            </a:r>
            <a:endParaRPr lang="en-IN" dirty="0"/>
          </a:p>
          <a:p>
            <a:r>
              <a:rPr lang="en-IN" b="1" dirty="0"/>
              <a:t>Training Time:</a:t>
            </a:r>
            <a:endParaRPr lang="en-IN" dirty="0"/>
          </a:p>
          <a:p>
            <a:r>
              <a:rPr lang="en-IN" dirty="0"/>
              <a:t>The entire training process took approximately </a:t>
            </a:r>
            <a:r>
              <a:rPr lang="en-IN" b="1" dirty="0"/>
              <a:t>20-45 minutes</a:t>
            </a:r>
            <a:r>
              <a:rPr lang="en-IN" dirty="0"/>
              <a:t> on a Google </a:t>
            </a:r>
            <a:r>
              <a:rPr lang="en-IN" dirty="0" err="1"/>
              <a:t>Colab</a:t>
            </a:r>
            <a:r>
              <a:rPr lang="en-IN" dirty="0"/>
              <a:t> GPU.</a:t>
            </a:r>
          </a:p>
          <a:p>
            <a:r>
              <a:rPr lang="en-IN" dirty="0"/>
              <a:t>This included all 5 epochs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86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3D55-E892-CC01-F734-7CC026F8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8: Results &amp;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C475-B3A5-1D24-CDEF-54D85FA3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Performance Metrics:</a:t>
            </a:r>
            <a:endParaRPr lang="en-US" dirty="0"/>
          </a:p>
          <a:p>
            <a:r>
              <a:rPr lang="en-US" dirty="0"/>
              <a:t>The model's performance on the test set was evaluated using a </a:t>
            </a:r>
            <a:r>
              <a:rPr lang="en-US" b="1" dirty="0"/>
              <a:t>Classification Report</a:t>
            </a:r>
            <a:r>
              <a:rPr lang="en-US" dirty="0"/>
              <a:t>.</a:t>
            </a:r>
          </a:p>
          <a:p>
            <a:r>
              <a:rPr lang="en-US" dirty="0"/>
              <a:t>This report shows key metrics for each fruit:</a:t>
            </a:r>
          </a:p>
          <a:p>
            <a:pPr lvl="1"/>
            <a:r>
              <a:rPr lang="en-US" b="1" dirty="0"/>
              <a:t>Precision:</a:t>
            </a:r>
            <a:r>
              <a:rPr lang="en-US" dirty="0"/>
              <a:t> How many of the predicted fruits were actually correct.</a:t>
            </a:r>
          </a:p>
          <a:p>
            <a:pPr lvl="1"/>
            <a:r>
              <a:rPr lang="en-US" b="1" dirty="0"/>
              <a:t>Recall:</a:t>
            </a:r>
            <a:r>
              <a:rPr lang="en-US" dirty="0"/>
              <a:t> How many of the actual fruits were correctly identified.</a:t>
            </a:r>
          </a:p>
          <a:p>
            <a:pPr lvl="1"/>
            <a:r>
              <a:rPr lang="en-US" b="1" dirty="0"/>
              <a:t>F1-Score:</a:t>
            </a:r>
            <a:r>
              <a:rPr lang="en-US" dirty="0"/>
              <a:t> The harmonic mean of precision and recall.</a:t>
            </a:r>
          </a:p>
          <a:p>
            <a:r>
              <a:rPr lang="en-US" b="1" dirty="0"/>
              <a:t>Confusion Matrix:</a:t>
            </a:r>
            <a:endParaRPr lang="en-US" dirty="0"/>
          </a:p>
          <a:p>
            <a:r>
              <a:rPr lang="en-US" dirty="0"/>
              <a:t>We generated a </a:t>
            </a:r>
            <a:r>
              <a:rPr lang="en-US" b="1" dirty="0"/>
              <a:t>Confusion Matrix</a:t>
            </a:r>
            <a:r>
              <a:rPr lang="en-US" dirty="0"/>
              <a:t> to visualize performance across all classes.</a:t>
            </a:r>
          </a:p>
          <a:p>
            <a:r>
              <a:rPr lang="en-US" dirty="0"/>
              <a:t>This helped us identify which fruits were most often misclassified (e.g., confusing similar-looking apple varieties).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60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DB73-3412-8354-F6E4-1C18782D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9: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D4E4-A0A2-7CCB-918A-4EA08B6E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Summary:</a:t>
            </a:r>
            <a:endParaRPr lang="en-US" dirty="0"/>
          </a:p>
          <a:p>
            <a:r>
              <a:rPr lang="en-US" dirty="0"/>
              <a:t>We successfully built and trained a robust fruit classification model using a large dataset and transfer learning.</a:t>
            </a:r>
          </a:p>
          <a:p>
            <a:r>
              <a:rPr lang="en-US" dirty="0"/>
              <a:t>The model achieved high accuracy and provides a foundation for a powerful automated classification system.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r>
              <a:rPr lang="en-US" dirty="0"/>
              <a:t>Integrate the model into a mobile application or a web service for real-world use.</a:t>
            </a:r>
          </a:p>
          <a:p>
            <a:r>
              <a:rPr lang="en-US" dirty="0"/>
              <a:t>Further improve accuracy by training for more epochs or fine-tuning the base model layers.</a:t>
            </a:r>
          </a:p>
          <a:p>
            <a:r>
              <a:rPr lang="en-US" dirty="0"/>
              <a:t>Expand the model to include more fruit and vegetable categories.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60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644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Fruit Classification Project</vt:lpstr>
      <vt:lpstr>Problem Statement</vt:lpstr>
      <vt:lpstr>Slide 3: Solution Overview</vt:lpstr>
      <vt:lpstr>Slide 4: The Dataset</vt:lpstr>
      <vt:lpstr>Slide 5: Data Preparation &amp; Augmentation</vt:lpstr>
      <vt:lpstr>Slide 6: Model Architecture</vt:lpstr>
      <vt:lpstr>Slide 7: Training Process</vt:lpstr>
      <vt:lpstr>Slide 8: Results &amp; Evaluation</vt:lpstr>
      <vt:lpstr>Slide 9: 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 velani</dc:creator>
  <cp:lastModifiedBy>isha velani</cp:lastModifiedBy>
  <cp:revision>2</cp:revision>
  <dcterms:created xsi:type="dcterms:W3CDTF">2025-09-20T06:08:07Z</dcterms:created>
  <dcterms:modified xsi:type="dcterms:W3CDTF">2025-09-20T12:13:53Z</dcterms:modified>
</cp:coreProperties>
</file>