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8"/>
  </p:notesMasterIdLst>
  <p:sldIdLst>
    <p:sldId id="281" r:id="rId2"/>
    <p:sldId id="282" r:id="rId3"/>
    <p:sldId id="311" r:id="rId4"/>
    <p:sldId id="283" r:id="rId5"/>
    <p:sldId id="285" r:id="rId6"/>
    <p:sldId id="313" r:id="rId7"/>
    <p:sldId id="318" r:id="rId8"/>
    <p:sldId id="319" r:id="rId9"/>
    <p:sldId id="286" r:id="rId10"/>
    <p:sldId id="290" r:id="rId11"/>
    <p:sldId id="315" r:id="rId12"/>
    <p:sldId id="321" r:id="rId13"/>
    <p:sldId id="316" r:id="rId14"/>
    <p:sldId id="291" r:id="rId15"/>
    <p:sldId id="320" r:id="rId16"/>
    <p:sldId id="287" r:id="rId17"/>
    <p:sldId id="317" r:id="rId18"/>
    <p:sldId id="294" r:id="rId19"/>
    <p:sldId id="314" r:id="rId20"/>
    <p:sldId id="296" r:id="rId21"/>
    <p:sldId id="299" r:id="rId22"/>
    <p:sldId id="300" r:id="rId23"/>
    <p:sldId id="301" r:id="rId24"/>
    <p:sldId id="302" r:id="rId25"/>
    <p:sldId id="303" r:id="rId26"/>
    <p:sldId id="30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328" autoAdjust="0"/>
  </p:normalViewPr>
  <p:slideViewPr>
    <p:cSldViewPr snapToGrid="0">
      <p:cViewPr varScale="1">
        <p:scale>
          <a:sx n="62" d="100"/>
          <a:sy n="62" d="100"/>
        </p:scale>
        <p:origin x="106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0D0B7-16D6-4D52-9C86-D1B3DD74BCE5}"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722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085528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19597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101151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15226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7142661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49776254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64209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9165265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59245-9646-49CC-AE37-0DEB1C95A913}" type="datetime1">
              <a:rPr lang="en-US" smtClean="0"/>
              <a:pPr/>
              <a:t>9/22/2022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0645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ABD3A-CF1A-4D4C-A3BB-AF118AD00BAA}" type="datetime1">
              <a:rPr lang="en-US" smtClean="0"/>
              <a:pPr/>
              <a:t>9/22/2022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2163678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ABD3A-CF1A-4D4C-A3BB-AF118AD00BAA}" type="datetime1">
              <a:rPr lang="en-US" smtClean="0"/>
              <a:pPr/>
              <a:t>9/22/2022</a:t>
            </a:fld>
            <a:endParaRPr lang="en-US"/>
          </a:p>
        </p:txBody>
      </p:sp>
      <p:sp>
        <p:nvSpPr>
          <p:cNvPr id="8" name="Footer Placeholder 7"/>
          <p:cNvSpPr>
            <a:spLocks noGrp="1"/>
          </p:cNvSpPr>
          <p:nvPr>
            <p:ph type="ftr" sz="quarter" idx="11"/>
          </p:nvPr>
        </p:nvSpPr>
        <p:spPr/>
        <p:txBody>
          <a:bodyPr/>
          <a:lstStyle/>
          <a:p>
            <a:r>
              <a:rPr lang="en-US"/>
              <a:t>Lecture 11                                                                                                                                                                                                                                   © LPU :: CSE310 Programming in Java :: Sawal 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4479842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BCC89-5C56-4FE6-894B-AC122698CF3C}" type="datetime1">
              <a:rPr lang="en-US" smtClean="0"/>
              <a:pPr/>
              <a:t>9/22/2022</a:t>
            </a:fld>
            <a:endParaRPr lang="en-US"/>
          </a:p>
        </p:txBody>
      </p:sp>
      <p:sp>
        <p:nvSpPr>
          <p:cNvPr id="4" name="Footer Placeholder 3"/>
          <p:cNvSpPr>
            <a:spLocks noGrp="1"/>
          </p:cNvSpPr>
          <p:nvPr>
            <p:ph type="ftr" sz="quarter" idx="11"/>
          </p:nvPr>
        </p:nvSpPr>
        <p:spPr/>
        <p:txBody>
          <a:bodyPr/>
          <a:lstStyle/>
          <a:p>
            <a:r>
              <a:rPr lang="en-US"/>
              <a:t>Lecture 11                                                                                                                                                                                                                                   © LPU :: CSE310 Programming in Java :: Sawal 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62647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AAE8F-A77F-4E00-84D2-FF0527F33587}" type="datetime1">
              <a:rPr lang="en-US" smtClean="0"/>
              <a:pPr/>
              <a:t>9/22/2022</a:t>
            </a:fld>
            <a:endParaRPr lang="en-US"/>
          </a:p>
        </p:txBody>
      </p:sp>
      <p:sp>
        <p:nvSpPr>
          <p:cNvPr id="3" name="Footer Placeholder 2"/>
          <p:cNvSpPr>
            <a:spLocks noGrp="1"/>
          </p:cNvSpPr>
          <p:nvPr>
            <p:ph type="ftr" sz="quarter" idx="11"/>
          </p:nvPr>
        </p:nvSpPr>
        <p:spPr/>
        <p:txBody>
          <a:bodyPr/>
          <a:lstStyle/>
          <a:p>
            <a:r>
              <a:rPr lang="en-US"/>
              <a:t>Lecture 11                                                                                                                                                                                                                                   © LPU :: CSE310 Programming in Java :: Sawal 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17382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ABD3A-CF1A-4D4C-A3BB-AF118AD00BAA}" type="datetime1">
              <a:rPr lang="en-US" smtClean="0"/>
              <a:pPr/>
              <a:t>9/22/2022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5416079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
        <p:nvSpPr>
          <p:cNvPr id="5" name="Date Placeholder 4"/>
          <p:cNvSpPr>
            <a:spLocks noGrp="1"/>
          </p:cNvSpPr>
          <p:nvPr>
            <p:ph type="dt" sz="half" idx="10"/>
          </p:nvPr>
        </p:nvSpPr>
        <p:spPr/>
        <p:txBody>
          <a:bodyPr/>
          <a:lstStyle/>
          <a:p>
            <a:fld id="{92375C28-0F1F-4AA4-BA0C-741A044359EB}" type="datetime1">
              <a:rPr lang="en-US" smtClean="0"/>
              <a:pPr/>
              <a:t>9/22/2022</a:t>
            </a:fld>
            <a:endParaRPr lang="en-US"/>
          </a:p>
        </p:txBody>
      </p:sp>
    </p:spTree>
    <p:extLst>
      <p:ext uri="{BB962C8B-B14F-4D97-AF65-F5344CB8AC3E}">
        <p14:creationId xmlns:p14="http://schemas.microsoft.com/office/powerpoint/2010/main" val="251182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3ABD3A-CF1A-4D4C-A3BB-AF118AD00BAA}" type="datetime1">
              <a:rPr lang="en-US" smtClean="0"/>
              <a:pPr/>
              <a:t>9/22/2022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Lecture 11                                                                                                                                                                                                                                   © LPU :: CSE310 Programming in Java :: </a:t>
            </a:r>
            <a:r>
              <a:rPr lang="en-US" dirty="0" err="1"/>
              <a:t>Sawal</a:t>
            </a:r>
            <a:r>
              <a:rPr lang="en-US" dirty="0"/>
              <a:t> Tandon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07885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igitalocean.com/community/users/colum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2943-DD77-1F19-3B4C-FD9B4E941AD7}"/>
              </a:ext>
            </a:extLst>
          </p:cNvPr>
          <p:cNvSpPr>
            <a:spLocks noGrp="1"/>
          </p:cNvSpPr>
          <p:nvPr>
            <p:ph idx="1"/>
          </p:nvPr>
        </p:nvSpPr>
        <p:spPr>
          <a:xfrm>
            <a:off x="677334" y="345441"/>
            <a:ext cx="10837332" cy="6061046"/>
          </a:xfrm>
        </p:spPr>
        <p:txBody>
          <a:bodyPr>
            <a:normAutofit/>
          </a:bodyPr>
          <a:lstStyle/>
          <a:p>
            <a:pPr marL="0" indent="0" algn="ctr">
              <a:buNone/>
            </a:pPr>
            <a:endParaRPr lang="en-US" sz="10000" b="1" dirty="0">
              <a:ln w="0"/>
              <a:solidFill>
                <a:srgbClr val="002060"/>
              </a:solidFill>
              <a:effectLst>
                <a:reflection blurRad="6350" stA="53000" endA="300" endPos="35500" dir="5400000" sy="-90000" algn="bl" rotWithShape="0"/>
              </a:effectLst>
              <a:latin typeface="Arial Black" panose="020B0A04020102020204" pitchFamily="34" charset="0"/>
            </a:endParaRPr>
          </a:p>
          <a:p>
            <a:pPr marL="0" indent="0" algn="ctr">
              <a:buNone/>
            </a:pPr>
            <a:r>
              <a:rPr lang="en-US" sz="10000" b="1" dirty="0">
                <a:ln w="0"/>
                <a:solidFill>
                  <a:srgbClr val="002060"/>
                </a:solidFill>
                <a:effectLst>
                  <a:reflection blurRad="6350" stA="53000" endA="300" endPos="35500" dir="5400000" sy="-90000" algn="bl" rotWithShape="0"/>
                </a:effectLst>
                <a:latin typeface="Arial Black" panose="020B0A04020102020204" pitchFamily="34" charset="0"/>
              </a:rPr>
              <a:t>Welcome Everyone!</a:t>
            </a:r>
            <a:endParaRPr lang="en-IN" sz="10000" dirty="0"/>
          </a:p>
        </p:txBody>
      </p:sp>
    </p:spTree>
    <p:extLst>
      <p:ext uri="{BB962C8B-B14F-4D97-AF65-F5344CB8AC3E}">
        <p14:creationId xmlns:p14="http://schemas.microsoft.com/office/powerpoint/2010/main" val="2719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6709-ABE3-4E29-75E9-8569A2C3590D}"/>
              </a:ext>
            </a:extLst>
          </p:cNvPr>
          <p:cNvSpPr>
            <a:spLocks noGrp="1"/>
          </p:cNvSpPr>
          <p:nvPr>
            <p:ph idx="1"/>
          </p:nvPr>
        </p:nvSpPr>
        <p:spPr>
          <a:xfrm>
            <a:off x="308758" y="218440"/>
            <a:ext cx="11340936" cy="7417394"/>
          </a:xfrm>
        </p:spPr>
        <p:txBody>
          <a:bodyPr>
            <a:normAutofit fontScale="92500" lnSpcReduction="10000"/>
          </a:bodyPr>
          <a:lstStyle/>
          <a:p>
            <a:pPr marL="0" lvl="1"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4</a:t>
            </a:r>
            <a:r>
              <a:rPr lang="en-US" sz="1800" dirty="0">
                <a:latin typeface="Arial" panose="020B0604020202020204" pitchFamily="34" charset="0"/>
                <a:cs typeface="Arial" panose="020B0604020202020204" pitchFamily="34" charset="0"/>
              </a:rPr>
              <a:t>.</a:t>
            </a:r>
            <a:r>
              <a:rPr lang="en-IN" sz="1800" dirty="0">
                <a:solidFill>
                  <a:srgbClr val="646464"/>
                </a:solidFill>
                <a:latin typeface="Arial" panose="020B0604020202020204" pitchFamily="34" charset="0"/>
                <a:cs typeface="Arial" panose="020B0604020202020204" pitchFamily="34" charset="0"/>
              </a:rPr>
              <a:t> </a:t>
            </a:r>
            <a:r>
              <a:rPr lang="en-IN" sz="1800" b="1" dirty="0">
                <a:solidFill>
                  <a:srgbClr val="002060"/>
                </a:solidFill>
                <a:latin typeface="Arial" panose="020B0604020202020204" pitchFamily="34" charset="0"/>
                <a:cs typeface="Arial" panose="020B0604020202020204" pitchFamily="34" charset="0"/>
              </a:rPr>
              <a:t>@RestController:</a:t>
            </a:r>
          </a:p>
          <a:p>
            <a:pPr lvl="1">
              <a:buFont typeface="+mj-lt"/>
              <a:buAutoNum type="alphaLcPeriod"/>
            </a:pPr>
            <a:r>
              <a:rPr lang="en-US" sz="1800" b="0" i="0" dirty="0">
                <a:solidFill>
                  <a:srgbClr val="000000"/>
                </a:solidFill>
                <a:effectLst/>
                <a:latin typeface="Arial" panose="020B0604020202020204" pitchFamily="34" charset="0"/>
                <a:cs typeface="Arial" panose="020B0604020202020204" pitchFamily="34" charset="0"/>
              </a:rPr>
              <a:t> </a:t>
            </a:r>
            <a:r>
              <a:rPr lang="en-US" sz="2100" dirty="0">
                <a:latin typeface="Calibri" panose="020F0502020204030204" pitchFamily="34" charset="0"/>
                <a:cs typeface="Times New Roman" panose="02020603050405020304" pitchFamily="18" charset="0"/>
              </a:rPr>
              <a:t>It can be considered as a combination of @Controller and @ResponseBody annotations. </a:t>
            </a:r>
          </a:p>
          <a:p>
            <a:pPr lvl="1">
              <a:buFont typeface="+mj-lt"/>
              <a:buAutoNum type="alphaLcPeriod"/>
            </a:pPr>
            <a:r>
              <a:rPr lang="en-US" sz="2100" dirty="0">
                <a:latin typeface="Calibri" panose="020F0502020204030204" pitchFamily="34" charset="0"/>
                <a:cs typeface="Times New Roman" panose="02020603050405020304" pitchFamily="18" charset="0"/>
              </a:rPr>
              <a:t> The @RestController annotation is itself annotated with the @ResponseBody annotation. </a:t>
            </a:r>
          </a:p>
          <a:p>
            <a:pPr lvl="1">
              <a:buFont typeface="+mj-lt"/>
              <a:buAutoNum type="alphaLcPeriod"/>
            </a:pPr>
            <a:r>
              <a:rPr lang="en-US" sz="2100" dirty="0">
                <a:latin typeface="Calibri" panose="020F0502020204030204" pitchFamily="34" charset="0"/>
                <a:cs typeface="Times New Roman" panose="02020603050405020304" pitchFamily="18" charset="0"/>
              </a:rPr>
              <a:t> It eliminates the need for annotating each method with @ResponseBody.</a:t>
            </a:r>
          </a:p>
          <a:p>
            <a:pPr lvl="1">
              <a:buFont typeface="+mj-lt"/>
              <a:buAutoNum type="alphaLcPeriod"/>
            </a:pPr>
            <a:r>
              <a:rPr lang="en-US" sz="21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5</a:t>
            </a:r>
            <a:r>
              <a:rPr lang="en-US" b="1" dirty="0">
                <a:solidFill>
                  <a:srgbClr val="002060"/>
                </a:solidFill>
                <a:latin typeface="Arial" panose="020B0604020202020204" pitchFamily="34" charset="0"/>
                <a:cs typeface="Arial" panose="020B0604020202020204" pitchFamily="34" charset="0"/>
              </a:rPr>
              <a:t>.@ RequestParam </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Request parameter is a way in which you can send the user info from the url after ‘?’</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There can be multiple parameter in a request which must be separated by ‘&amp;’</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These parameters can be received in the spring boot application using @RequestParam annotation.</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6</a:t>
            </a:r>
            <a:r>
              <a:rPr lang="en-US" sz="1100" dirty="0">
                <a:latin typeface="Calibri" panose="020F0502020204030204" pitchFamily="34" charset="0"/>
                <a:ea typeface="Calibri" panose="020F0502020204030204" pitchFamily="34" charset="0"/>
                <a:cs typeface="Times New Roman" panose="02020603050405020304" pitchFamily="18" charset="0"/>
              </a:rPr>
              <a:t>.</a:t>
            </a:r>
            <a:r>
              <a:rPr lang="en-US" b="1" dirty="0">
                <a:solidFill>
                  <a:srgbClr val="002060"/>
                </a:solidFill>
                <a:latin typeface="Arial" panose="020B0604020202020204" pitchFamily="34" charset="0"/>
                <a:cs typeface="Arial" panose="020B0604020202020204" pitchFamily="34" charset="0"/>
              </a:rPr>
              <a:t> @Path variable</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This is an another way to get the value from the user.</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Using this you can get the values from the part of url.</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It make URL dynamic as per user value.</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To received this user values you can use @PathVaraible annotation into the Rest API method.</a:t>
            </a: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 @PathVariable annotation is used to define the custom or dynamic request URI</a:t>
            </a:r>
            <a:endParaRPr lang="en-IN" sz="2100" dirty="0">
              <a:latin typeface="Calibri" panose="020F0502020204030204" pitchFamily="34" charset="0"/>
              <a:cs typeface="Times New Roman" panose="02020603050405020304" pitchFamily="18" charset="0"/>
            </a:endParaRPr>
          </a:p>
          <a:p>
            <a:pPr marL="457200" lvl="1" indent="0">
              <a:buNone/>
            </a:pPr>
            <a:endParaRPr lang="en-US" sz="1800" dirty="0">
              <a:latin typeface="Calibri" panose="020F0502020204030204" pitchFamily="34" charset="0"/>
              <a:cs typeface="Times New Roman" panose="02020603050405020304" pitchFamily="18" charset="0"/>
            </a:endParaRPr>
          </a:p>
          <a:p>
            <a:pPr marL="457200" lvl="1" indent="0">
              <a:buNone/>
            </a:pPr>
            <a:endParaRPr lang="en-IN" sz="1800" dirty="0">
              <a:latin typeface="Arial" panose="020B0604020202020204" pitchFamily="34" charset="0"/>
              <a:cs typeface="Arial" panose="020B0604020202020204" pitchFamily="34" charset="0"/>
            </a:endParaRPr>
          </a:p>
          <a:p>
            <a:pPr marL="457200" lvl="1" indent="0">
              <a:buNone/>
            </a:pPr>
            <a:br>
              <a:rPr lang="en-US" sz="18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295645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CF3FC-256D-12DA-6994-A6F42B0E5A78}"/>
              </a:ext>
            </a:extLst>
          </p:cNvPr>
          <p:cNvSpPr>
            <a:spLocks noGrp="1"/>
          </p:cNvSpPr>
          <p:nvPr>
            <p:ph idx="1"/>
          </p:nvPr>
        </p:nvSpPr>
        <p:spPr>
          <a:xfrm>
            <a:off x="166255" y="321161"/>
            <a:ext cx="11578441" cy="6447773"/>
          </a:xfrm>
        </p:spPr>
        <p:txBody>
          <a:bodyPr/>
          <a:lstStyle/>
          <a:p>
            <a:pPr marL="0" indent="0" algn="l">
              <a:buNone/>
            </a:pPr>
            <a:r>
              <a:rPr lang="en-US" b="1" i="0" dirty="0">
                <a:solidFill>
                  <a:schemeClr val="accent2">
                    <a:lumMod val="75000"/>
                  </a:schemeClr>
                </a:solidFill>
                <a:effectLst/>
                <a:latin typeface="Arial" panose="020B0604020202020204" pitchFamily="34" charset="0"/>
              </a:rPr>
              <a:t>7.@RequestBody</a:t>
            </a:r>
          </a:p>
          <a:p>
            <a:pPr>
              <a:buFont typeface="+mj-lt"/>
              <a:buAutoNum type="arabicPeriod"/>
            </a:pPr>
            <a:r>
              <a:rPr lang="en-US" b="0" i="0" dirty="0">
                <a:solidFill>
                  <a:srgbClr val="000000"/>
                </a:solidFill>
                <a:effectLst/>
                <a:latin typeface="Arial" panose="020B0604020202020204" pitchFamily="34" charset="0"/>
              </a:rPr>
              <a:t>This annotation can convert inbound HTTP data into Java objects passed into the controller's handler method. </a:t>
            </a:r>
          </a:p>
          <a:p>
            <a:pPr>
              <a:buFont typeface="+mj-lt"/>
              <a:buAutoNum type="arabicPeriod"/>
            </a:pPr>
            <a:r>
              <a:rPr lang="en-US" b="0" i="0" dirty="0">
                <a:solidFill>
                  <a:srgbClr val="000000"/>
                </a:solidFill>
                <a:effectLst/>
                <a:latin typeface="Arial" panose="020B0604020202020204" pitchFamily="34" charset="0"/>
              </a:rPr>
              <a:t>Just as </a:t>
            </a:r>
            <a:r>
              <a:rPr lang="en-US" b="0" i="0" dirty="0">
                <a:solidFill>
                  <a:srgbClr val="000000"/>
                </a:solidFill>
                <a:effectLst/>
                <a:latin typeface="courier new" panose="02070309020205020404" pitchFamily="49" charset="0"/>
              </a:rPr>
              <a:t>@ResponseBody</a:t>
            </a:r>
            <a:r>
              <a:rPr lang="en-US" b="0" i="0" dirty="0">
                <a:solidFill>
                  <a:srgbClr val="000000"/>
                </a:solidFill>
                <a:effectLst/>
                <a:latin typeface="Arial" panose="020B0604020202020204" pitchFamily="34" charset="0"/>
              </a:rPr>
              <a:t> tells the Spring MVC to use a message converter when sending a response to the client, the </a:t>
            </a:r>
            <a:r>
              <a:rPr lang="en-US" b="0" i="0" dirty="0">
                <a:solidFill>
                  <a:srgbClr val="000000"/>
                </a:solidFill>
                <a:effectLst/>
                <a:latin typeface="courier new" panose="02070309020205020404" pitchFamily="49" charset="0"/>
              </a:rPr>
              <a:t>@RequestBody</a:t>
            </a:r>
            <a:r>
              <a:rPr lang="en-US" b="0" i="0" dirty="0">
                <a:solidFill>
                  <a:srgbClr val="000000"/>
                </a:solidFill>
                <a:effectLst/>
                <a:latin typeface="Arial" panose="020B0604020202020204" pitchFamily="34" charset="0"/>
              </a:rPr>
              <a:t> annotations tell the Spring to find a suitable message converter to convert a resource representation coming from a client into an object.</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marL="0" indent="0">
              <a:buNone/>
            </a:pPr>
            <a:r>
              <a:rPr lang="en-IN" b="1" dirty="0">
                <a:solidFill>
                  <a:schemeClr val="accent2">
                    <a:lumMod val="75000"/>
                  </a:schemeClr>
                </a:solidFill>
                <a:latin typeface="Arial" panose="020B0604020202020204" pitchFamily="34" charset="0"/>
              </a:rPr>
              <a:t> 8.@Entity</a:t>
            </a:r>
          </a:p>
          <a:p>
            <a:pPr>
              <a:buFont typeface="Arial" panose="020B0604020202020204" pitchFamily="34" charset="0"/>
              <a:buChar char="•"/>
            </a:pPr>
            <a:r>
              <a:rPr lang="en-US" b="0" i="0" dirty="0">
                <a:solidFill>
                  <a:srgbClr val="4D5B7C"/>
                </a:solidFill>
                <a:effectLst/>
                <a:latin typeface="Inter"/>
              </a:rPr>
              <a:t> </a:t>
            </a:r>
            <a:r>
              <a:rPr lang="en-US" dirty="0">
                <a:solidFill>
                  <a:srgbClr val="000000"/>
                </a:solidFill>
                <a:latin typeface="Arial" panose="020B0604020202020204" pitchFamily="34" charset="0"/>
              </a:rPr>
              <a:t>Specifies that the class is an entity. This annotation can be applied on Class, Interface of Enums</a:t>
            </a:r>
            <a:r>
              <a:rPr lang="en-US" b="0" i="0" dirty="0">
                <a:solidFill>
                  <a:srgbClr val="4D5B7C"/>
                </a:solidFill>
                <a:effectLst/>
                <a:latin typeface="Inter"/>
              </a:rPr>
              <a:t>.</a:t>
            </a:r>
          </a:p>
          <a:p>
            <a:pPr marL="0" indent="0">
              <a:buNone/>
            </a:pPr>
            <a:r>
              <a:rPr lang="en-US" b="1" dirty="0">
                <a:solidFill>
                  <a:schemeClr val="accent2">
                    <a:lumMod val="75000"/>
                  </a:schemeClr>
                </a:solidFill>
                <a:latin typeface="Arial" panose="020B0604020202020204" pitchFamily="34" charset="0"/>
              </a:rPr>
              <a:t> 9. @Column</a:t>
            </a:r>
          </a:p>
          <a:p>
            <a:pPr>
              <a:buFont typeface="Arial" panose="020B0604020202020204" pitchFamily="34" charset="0"/>
              <a:buChar char="•"/>
            </a:pPr>
            <a:r>
              <a:rPr lang="en-US" dirty="0">
                <a:solidFill>
                  <a:srgbClr val="000000"/>
                </a:solidFill>
                <a:latin typeface="Arial" panose="020B0604020202020204" pitchFamily="34" charset="0"/>
              </a:rPr>
              <a:t>Specify the column mapping using </a:t>
            </a:r>
            <a:r>
              <a:rPr lang="en-US"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@Column</a:t>
            </a:r>
            <a:r>
              <a:rPr lang="en-US" dirty="0">
                <a:solidFill>
                  <a:srgbClr val="000000"/>
                </a:solidFill>
                <a:latin typeface="Arial" panose="020B0604020202020204" pitchFamily="34" charset="0"/>
              </a:rPr>
              <a:t> annotation. Name attribute of this annotation is used for specifying the table’s column name.</a:t>
            </a:r>
          </a:p>
          <a:p>
            <a:pPr marL="0" indent="0">
              <a:buNone/>
            </a:pPr>
            <a:r>
              <a:rPr lang="en-US" b="1" dirty="0">
                <a:solidFill>
                  <a:schemeClr val="accent2">
                    <a:lumMod val="75000"/>
                  </a:schemeClr>
                </a:solidFill>
                <a:latin typeface="Arial" panose="020B0604020202020204" pitchFamily="34" charset="0"/>
              </a:rPr>
              <a:t> 10.@Id</a:t>
            </a:r>
          </a:p>
          <a:p>
            <a:pPr>
              <a:buFont typeface="Arial" panose="020B0604020202020204" pitchFamily="34" charset="0"/>
              <a:buChar char="•"/>
            </a:pPr>
            <a:r>
              <a:rPr lang="en-US" dirty="0">
                <a:solidFill>
                  <a:srgbClr val="000000"/>
                </a:solidFill>
                <a:latin typeface="Arial" panose="020B0604020202020204" pitchFamily="34" charset="0"/>
              </a:rPr>
              <a:t>This annotation specifies the primary key of the entity.</a:t>
            </a:r>
          </a:p>
          <a:p>
            <a:pPr marL="0" indent="0">
              <a:buNone/>
            </a:pPr>
            <a:r>
              <a:rPr lang="en-US" b="1" dirty="0">
                <a:solidFill>
                  <a:schemeClr val="accent2">
                    <a:lumMod val="75000"/>
                  </a:schemeClr>
                </a:solidFill>
                <a:latin typeface="Arial" panose="020B0604020202020204" pitchFamily="34" charset="0"/>
              </a:rPr>
              <a:t>11.</a:t>
            </a:r>
            <a:r>
              <a:rPr lang="en-IN" b="1" dirty="0">
                <a:solidFill>
                  <a:schemeClr val="accent2">
                    <a:lumMod val="75000"/>
                  </a:schemeClr>
                </a:solidFill>
                <a:latin typeface="Arial" panose="020B0604020202020204" pitchFamily="34" charset="0"/>
              </a:rPr>
              <a:t> @GeneratedValue </a:t>
            </a:r>
          </a:p>
          <a:p>
            <a:pPr>
              <a:buFont typeface="Arial" panose="020B0604020202020204" pitchFamily="34" charset="0"/>
              <a:buChar char="•"/>
            </a:pPr>
            <a:r>
              <a:rPr lang="en-US" b="0" i="0" dirty="0">
                <a:solidFill>
                  <a:srgbClr val="333333"/>
                </a:solidFill>
                <a:effectLst/>
                <a:latin typeface="Tahoma" panose="020B0604030504040204" pitchFamily="34" charset="0"/>
              </a:rPr>
              <a:t> Allows the auto generation of the field’s values by hibernate, according to strategy attribute</a:t>
            </a:r>
            <a:endParaRPr lang="en-IN" b="1"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15872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9DE11-9C16-523E-CA39-74078C618D81}"/>
              </a:ext>
            </a:extLst>
          </p:cNvPr>
          <p:cNvSpPr>
            <a:spLocks noGrp="1"/>
          </p:cNvSpPr>
          <p:nvPr>
            <p:ph idx="1"/>
          </p:nvPr>
        </p:nvSpPr>
        <p:spPr>
          <a:xfrm>
            <a:off x="330751" y="249632"/>
            <a:ext cx="10746728" cy="5589849"/>
          </a:xfrm>
        </p:spPr>
        <p:txBody>
          <a:bodyPr>
            <a:normAutofit/>
          </a:bodyPr>
          <a:lstStyle/>
          <a:p>
            <a:pPr marL="0" indent="0">
              <a:buNone/>
            </a:pPr>
            <a:r>
              <a:rPr lang="en-IN" sz="2800" dirty="0">
                <a:solidFill>
                  <a:srgbClr val="002060"/>
                </a:solidFill>
              </a:rPr>
              <a:t> </a:t>
            </a:r>
            <a:r>
              <a:rPr lang="en-IN" b="1" dirty="0">
                <a:solidFill>
                  <a:schemeClr val="accent2">
                    <a:lumMod val="75000"/>
                  </a:schemeClr>
                </a:solidFill>
                <a:latin typeface="Arial" panose="020B0604020202020204" pitchFamily="34" charset="0"/>
              </a:rPr>
              <a:t>@onetoone</a:t>
            </a:r>
          </a:p>
          <a:p>
            <a:pPr>
              <a:buFont typeface="Arial" panose="020B0604020202020204" pitchFamily="34" charset="0"/>
              <a:buChar char="•"/>
            </a:pPr>
            <a:r>
              <a:rPr lang="en-US" dirty="0">
                <a:solidFill>
                  <a:srgbClr val="000000"/>
                </a:solidFill>
                <a:latin typeface="Arial" panose="020B0604020202020204" pitchFamily="34" charset="0"/>
              </a:rPr>
              <a:t>One to one represents that a single entity is associated with a single instance of the other entity.</a:t>
            </a:r>
          </a:p>
          <a:p>
            <a:pPr>
              <a:buFont typeface="Arial" panose="020B0604020202020204" pitchFamily="34" charset="0"/>
              <a:buChar char="•"/>
            </a:pPr>
            <a:r>
              <a:rPr lang="en-US" b="1" dirty="0">
                <a:solidFill>
                  <a:srgbClr val="5F6368"/>
                </a:solidFill>
                <a:latin typeface="arial" panose="020B0604020202020204" pitchFamily="34" charset="0"/>
              </a:rPr>
              <a:t>In </a:t>
            </a:r>
            <a:r>
              <a:rPr lang="en-US" dirty="0">
                <a:solidFill>
                  <a:srgbClr val="000000"/>
                </a:solidFill>
                <a:latin typeface="Arial" panose="020B0604020202020204" pitchFamily="34" charset="0"/>
              </a:rPr>
              <a:t>One to one mapping</a:t>
            </a:r>
            <a:r>
              <a:rPr lang="en-US" b="1" i="0" dirty="0">
                <a:solidFill>
                  <a:srgbClr val="5F6368"/>
                </a:solidFill>
                <a:effectLst/>
                <a:latin typeface="arial" panose="020B0604020202020204" pitchFamily="34" charset="0"/>
              </a:rPr>
              <a:t> one row in a table is mapped to multiple rows in another table</a:t>
            </a:r>
            <a:r>
              <a:rPr lang="en-US" b="0" i="0" dirty="0">
                <a:solidFill>
                  <a:srgbClr val="4D5156"/>
                </a:solidFill>
                <a:effectLst/>
                <a:latin typeface="arial" panose="020B0604020202020204" pitchFamily="34" charset="0"/>
              </a:rPr>
              <a:t>. </a:t>
            </a:r>
            <a:endParaRPr lang="en-IN" dirty="0">
              <a:solidFill>
                <a:srgbClr val="000000"/>
              </a:solidFill>
              <a:latin typeface="Arial" panose="020B0604020202020204" pitchFamily="34" charset="0"/>
            </a:endParaRPr>
          </a:p>
          <a:p>
            <a:pPr marL="0" indent="0">
              <a:buNone/>
            </a:pPr>
            <a:r>
              <a:rPr lang="en-US" b="1" dirty="0">
                <a:solidFill>
                  <a:schemeClr val="accent2">
                    <a:lumMod val="75000"/>
                  </a:schemeClr>
                </a:solidFill>
                <a:latin typeface="Arial" panose="020B0604020202020204" pitchFamily="34" charset="0"/>
              </a:rPr>
              <a:t>@NotNull</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field should not be null.</a:t>
            </a:r>
          </a:p>
          <a:p>
            <a:pPr marL="0" indent="0">
              <a:buNone/>
            </a:pPr>
            <a:r>
              <a:rPr lang="en-US" b="1" dirty="0">
                <a:solidFill>
                  <a:schemeClr val="accent2">
                    <a:lumMod val="75000"/>
                  </a:schemeClr>
                </a:solidFill>
                <a:latin typeface="Arial" panose="020B0604020202020204" pitchFamily="34" charset="0"/>
              </a:rPr>
              <a:t>@Size</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The @Size annotation can also be used to set the minimum and maximum size of field</a:t>
            </a:r>
          </a:p>
          <a:p>
            <a:pPr marL="0" indent="0">
              <a:buNone/>
            </a:pPr>
            <a:r>
              <a:rPr lang="en-US" b="1" dirty="0">
                <a:solidFill>
                  <a:schemeClr val="accent2">
                    <a:lumMod val="75000"/>
                  </a:schemeClr>
                </a:solidFill>
                <a:latin typeface="Arial" panose="020B0604020202020204" pitchFamily="34" charset="0"/>
              </a:rPr>
              <a:t>@NotBlank</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Validates that the property is not null or whitespace. But, it can be applied only to text values.</a:t>
            </a:r>
          </a:p>
          <a:p>
            <a:pPr marL="0" indent="0">
              <a:buNone/>
            </a:pPr>
            <a:r>
              <a:rPr lang="en-US" sz="2800" dirty="0">
                <a:solidFill>
                  <a:srgbClr val="002060"/>
                </a:solidFill>
              </a:rPr>
              <a:t> </a:t>
            </a:r>
            <a:r>
              <a:rPr lang="en-US" b="1" dirty="0">
                <a:solidFill>
                  <a:schemeClr val="accent2">
                    <a:lumMod val="75000"/>
                  </a:schemeClr>
                </a:solidFill>
                <a:latin typeface="Arial" panose="020B0604020202020204" pitchFamily="34" charset="0"/>
              </a:rPr>
              <a:t>@Email</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Validates that the annotated property is a valid email address.</a:t>
            </a:r>
          </a:p>
          <a:p>
            <a:pPr marL="0" indent="0">
              <a:buNone/>
            </a:pPr>
            <a:endParaRPr lang="en-IN" sz="2800" dirty="0">
              <a:solidFill>
                <a:srgbClr val="002060"/>
              </a:solidFill>
            </a:endParaRPr>
          </a:p>
        </p:txBody>
      </p:sp>
    </p:spTree>
    <p:extLst>
      <p:ext uri="{BB962C8B-B14F-4D97-AF65-F5344CB8AC3E}">
        <p14:creationId xmlns:p14="http://schemas.microsoft.com/office/powerpoint/2010/main" val="341114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8FC90-4218-8760-B052-B1A07358C423}"/>
              </a:ext>
            </a:extLst>
          </p:cNvPr>
          <p:cNvSpPr>
            <a:spLocks noGrp="1"/>
          </p:cNvSpPr>
          <p:nvPr>
            <p:ph idx="1"/>
          </p:nvPr>
        </p:nvSpPr>
        <p:spPr>
          <a:xfrm>
            <a:off x="677334" y="375921"/>
            <a:ext cx="10837332" cy="5665442"/>
          </a:xfrm>
        </p:spPr>
        <p:txBody>
          <a:bodyPr/>
          <a:lstStyle/>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Http Methods</a:t>
            </a:r>
            <a:endParaRPr lang="en-IN" sz="2800" b="1" dirty="0">
              <a:solidFill>
                <a:srgbClr val="002060"/>
              </a:solidFill>
            </a:endParaRPr>
          </a:p>
          <a:p>
            <a:pPr marL="0" indent="0">
              <a:buNone/>
            </a:pPr>
            <a:endParaRPr lang="en-IN" dirty="0"/>
          </a:p>
        </p:txBody>
      </p:sp>
      <p:graphicFrame>
        <p:nvGraphicFramePr>
          <p:cNvPr id="5" name="Table 5">
            <a:extLst>
              <a:ext uri="{FF2B5EF4-FFF2-40B4-BE49-F238E27FC236}">
                <a16:creationId xmlns:a16="http://schemas.microsoft.com/office/drawing/2014/main" id="{3465F6B5-AACF-1DCE-5DCC-FDAC769199BA}"/>
              </a:ext>
            </a:extLst>
          </p:cNvPr>
          <p:cNvGraphicFramePr>
            <a:graphicFrameLocks noGrp="1"/>
          </p:cNvGraphicFramePr>
          <p:nvPr>
            <p:extLst>
              <p:ext uri="{D42A27DB-BD31-4B8C-83A1-F6EECF244321}">
                <p14:modId xmlns:p14="http://schemas.microsoft.com/office/powerpoint/2010/main" val="979656232"/>
              </p:ext>
            </p:extLst>
          </p:nvPr>
        </p:nvGraphicFramePr>
        <p:xfrm>
          <a:off x="344385" y="872203"/>
          <a:ext cx="11637818" cy="5665442"/>
        </p:xfrm>
        <a:graphic>
          <a:graphicData uri="http://schemas.openxmlformats.org/drawingml/2006/table">
            <a:tbl>
              <a:tblPr firstRow="1" bandRow="1">
                <a:tableStyleId>{5C22544A-7EE6-4342-B048-85BDC9FD1C3A}</a:tableStyleId>
              </a:tblPr>
              <a:tblGrid>
                <a:gridCol w="1895497">
                  <a:extLst>
                    <a:ext uri="{9D8B030D-6E8A-4147-A177-3AD203B41FA5}">
                      <a16:colId xmlns:a16="http://schemas.microsoft.com/office/drawing/2014/main" val="1633405277"/>
                    </a:ext>
                  </a:extLst>
                </a:gridCol>
                <a:gridCol w="9742321">
                  <a:extLst>
                    <a:ext uri="{9D8B030D-6E8A-4147-A177-3AD203B41FA5}">
                      <a16:colId xmlns:a16="http://schemas.microsoft.com/office/drawing/2014/main" val="1779296148"/>
                    </a:ext>
                  </a:extLst>
                </a:gridCol>
              </a:tblGrid>
              <a:tr h="378406">
                <a:tc>
                  <a:txBody>
                    <a:bodyPr/>
                    <a:lstStyle/>
                    <a:p>
                      <a:r>
                        <a:rPr lang="en-IN" dirty="0"/>
                        <a:t>Methods</a:t>
                      </a:r>
                    </a:p>
                  </a:txBody>
                  <a:tcPr/>
                </a:tc>
                <a:tc>
                  <a:txBody>
                    <a:bodyPr/>
                    <a:lstStyle/>
                    <a:p>
                      <a:r>
                        <a:rPr lang="en-IN" dirty="0"/>
                        <a:t>Description</a:t>
                      </a:r>
                    </a:p>
                  </a:txBody>
                  <a:tcPr/>
                </a:tc>
                <a:extLst>
                  <a:ext uri="{0D108BD9-81ED-4DB2-BD59-A6C34878D82A}">
                    <a16:rowId xmlns:a16="http://schemas.microsoft.com/office/drawing/2014/main" val="2833546986"/>
                  </a:ext>
                </a:extLst>
              </a:tr>
              <a:tr h="124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GET is use to retrieve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return the result/data to the user.</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@GetMapping annotation to create HTTP GET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546304833"/>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POST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POST is use to create a new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insert the new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@PostMapping annotation to create HTTP POST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562216408"/>
                  </a:ext>
                </a:extLst>
              </a:tr>
              <a:tr h="10130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PUT is use to update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update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@PutMapping annotation to create HTTP PUT method</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564685227"/>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DELETE</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DELETE is use to delete the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Using this method you can delete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@DeleteMapping annotation to create HTTP DELETE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7490240"/>
                  </a:ext>
                </a:extLst>
              </a:tr>
            </a:tbl>
          </a:graphicData>
        </a:graphic>
      </p:graphicFrame>
    </p:spTree>
    <p:extLst>
      <p:ext uri="{BB962C8B-B14F-4D97-AF65-F5344CB8AC3E}">
        <p14:creationId xmlns:p14="http://schemas.microsoft.com/office/powerpoint/2010/main" val="102814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3B340-E6E4-5806-768C-DD7C63B3799A}"/>
              </a:ext>
            </a:extLst>
          </p:cNvPr>
          <p:cNvSpPr>
            <a:spLocks noGrp="1"/>
          </p:cNvSpPr>
          <p:nvPr>
            <p:ph idx="1"/>
          </p:nvPr>
        </p:nvSpPr>
        <p:spPr>
          <a:xfrm>
            <a:off x="677334" y="284481"/>
            <a:ext cx="10712026" cy="5756882"/>
          </a:xfrm>
        </p:spPr>
        <p:txBody>
          <a:bodyPr/>
          <a:lstStyle/>
          <a:p>
            <a:pPr marL="0" indent="0">
              <a:buNone/>
            </a:pPr>
            <a:r>
              <a:rPr lang="en-US" sz="2800" b="1" dirty="0">
                <a:solidFill>
                  <a:srgbClr val="002060"/>
                </a:solidFill>
              </a:rPr>
              <a:t>                                         Postman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used to test the REST 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capable to generate a request and capture a response.</a:t>
            </a:r>
          </a:p>
          <a:p>
            <a:pPr marL="0" lvl="0" indent="0">
              <a:buNone/>
            </a:pPr>
            <a:r>
              <a:rPr lang="en-US" sz="2800" b="1" dirty="0">
                <a:solidFill>
                  <a:srgbClr val="002060"/>
                </a:solidFill>
              </a:rPr>
              <a:t>                            </a:t>
            </a:r>
          </a:p>
          <a:p>
            <a:pPr marL="0" lvl="0" indent="0">
              <a:buNone/>
            </a:pPr>
            <a:r>
              <a:rPr lang="en-US" sz="2800" b="1" dirty="0">
                <a:solidFill>
                  <a:srgbClr val="002060"/>
                </a:solidFill>
              </a:rPr>
              <a:t>                 JavaScript Object Notation (JSON)</a:t>
            </a: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 as a common language to communicate by all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JSON is in the form of key and value pare.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one key and value called as JSON element.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must be in String type and values can be of any type.</a:t>
            </a:r>
          </a:p>
          <a:p>
            <a:pPr>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Spring Boot you do not have to convert JSON to Java Object or vise versa manually for this Spring internally used a Jakson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sz="2800" b="1" dirty="0">
              <a:solidFill>
                <a:srgbClr val="002060"/>
              </a:solidFill>
            </a:endParaRPr>
          </a:p>
          <a:p>
            <a:pPr marL="0" indent="0">
              <a:buNone/>
            </a:pPr>
            <a:endParaRPr lang="en-IN" dirty="0"/>
          </a:p>
        </p:txBody>
      </p:sp>
    </p:spTree>
    <p:extLst>
      <p:ext uri="{BB962C8B-B14F-4D97-AF65-F5344CB8AC3E}">
        <p14:creationId xmlns:p14="http://schemas.microsoft.com/office/powerpoint/2010/main" val="60987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22ED-D779-A1EC-0F34-658FDD4869F7}"/>
              </a:ext>
            </a:extLst>
          </p:cNvPr>
          <p:cNvSpPr>
            <a:spLocks noGrp="1"/>
          </p:cNvSpPr>
          <p:nvPr>
            <p:ph idx="1"/>
          </p:nvPr>
        </p:nvSpPr>
        <p:spPr>
          <a:xfrm>
            <a:off x="677333" y="273133"/>
            <a:ext cx="11126739" cy="5768230"/>
          </a:xfrm>
        </p:spPr>
        <p:txBody>
          <a:bodyPr>
            <a:normAutofit/>
          </a:bodyPr>
          <a:lstStyle/>
          <a:p>
            <a:pPr marL="0" indent="0">
              <a:buNone/>
            </a:pPr>
            <a:r>
              <a:rPr lang="en-IN" sz="2800" b="1" dirty="0">
                <a:solidFill>
                  <a:srgbClr val="002060"/>
                </a:solidFill>
                <a:latin typeface="Arial" panose="020B0604020202020204" pitchFamily="34" charset="0"/>
                <a:cs typeface="Arial" panose="020B0604020202020204" pitchFamily="34" charset="0"/>
              </a:rPr>
              <a:t>                                     Use Case Diagram</a:t>
            </a:r>
            <a:endParaRPr lang="en-IN"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AF6856B-4201-A375-0DAB-B5E790C27F0A}"/>
              </a:ext>
            </a:extLst>
          </p:cNvPr>
          <p:cNvPicPr>
            <a:picLocks noChangeAspect="1"/>
          </p:cNvPicPr>
          <p:nvPr/>
        </p:nvPicPr>
        <p:blipFill>
          <a:blip r:embed="rId2"/>
          <a:stretch>
            <a:fillRect/>
          </a:stretch>
        </p:blipFill>
        <p:spPr>
          <a:xfrm>
            <a:off x="475013" y="997527"/>
            <a:ext cx="10723417" cy="5367647"/>
          </a:xfrm>
          <a:prstGeom prst="rect">
            <a:avLst/>
          </a:prstGeom>
        </p:spPr>
      </p:pic>
    </p:spTree>
    <p:extLst>
      <p:ext uri="{BB962C8B-B14F-4D97-AF65-F5344CB8AC3E}">
        <p14:creationId xmlns:p14="http://schemas.microsoft.com/office/powerpoint/2010/main" val="142356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8A6F-BA1D-A077-2E68-948E08658969}"/>
              </a:ext>
            </a:extLst>
          </p:cNvPr>
          <p:cNvSpPr>
            <a:spLocks noGrp="1"/>
          </p:cNvSpPr>
          <p:nvPr>
            <p:ph idx="1"/>
          </p:nvPr>
        </p:nvSpPr>
        <p:spPr>
          <a:xfrm>
            <a:off x="677334" y="325120"/>
            <a:ext cx="11148906" cy="6146799"/>
          </a:xfrm>
        </p:spPr>
        <p:txBody>
          <a:bodyPr/>
          <a:lstStyle/>
          <a:p>
            <a:pPr marL="0" indent="0">
              <a:buNone/>
            </a:pPr>
            <a:r>
              <a:rPr lang="en-IN" sz="2800" b="1" dirty="0">
                <a:solidFill>
                  <a:srgbClr val="002060"/>
                </a:solidFill>
              </a:rPr>
              <a:t>                                     Class Diagram</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7AC85931-520E-EDF0-74C5-D0578765BE9C}"/>
              </a:ext>
            </a:extLst>
          </p:cNvPr>
          <p:cNvPicPr>
            <a:picLocks noChangeAspect="1"/>
          </p:cNvPicPr>
          <p:nvPr/>
        </p:nvPicPr>
        <p:blipFill>
          <a:blip r:embed="rId2"/>
          <a:stretch>
            <a:fillRect/>
          </a:stretch>
        </p:blipFill>
        <p:spPr>
          <a:xfrm>
            <a:off x="1162374" y="857250"/>
            <a:ext cx="8601558" cy="5838018"/>
          </a:xfrm>
          <a:prstGeom prst="rect">
            <a:avLst/>
          </a:prstGeom>
        </p:spPr>
      </p:pic>
    </p:spTree>
    <p:extLst>
      <p:ext uri="{BB962C8B-B14F-4D97-AF65-F5344CB8AC3E}">
        <p14:creationId xmlns:p14="http://schemas.microsoft.com/office/powerpoint/2010/main" val="315113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CADE-7332-F66F-646B-6DFFC8983260}"/>
              </a:ext>
            </a:extLst>
          </p:cNvPr>
          <p:cNvSpPr>
            <a:spLocks noGrp="1"/>
          </p:cNvSpPr>
          <p:nvPr>
            <p:ph idx="1"/>
          </p:nvPr>
        </p:nvSpPr>
        <p:spPr>
          <a:xfrm>
            <a:off x="677334" y="676895"/>
            <a:ext cx="10639850" cy="5364468"/>
          </a:xfrm>
        </p:spPr>
        <p:txBody>
          <a:bodyPr/>
          <a:lstStyle/>
          <a:p>
            <a:pPr marL="0" indent="0">
              <a:buNone/>
            </a:pPr>
            <a:r>
              <a:rPr lang="en-IN" dirty="0"/>
              <a:t>                                                               </a:t>
            </a:r>
            <a:r>
              <a:rPr lang="en-IN" sz="2800" b="1" dirty="0">
                <a:solidFill>
                  <a:srgbClr val="002060"/>
                </a:solidFill>
              </a:rPr>
              <a:t>ER Diagram</a:t>
            </a:r>
          </a:p>
        </p:txBody>
      </p:sp>
      <p:pic>
        <p:nvPicPr>
          <p:cNvPr id="12" name="Picture 11">
            <a:extLst>
              <a:ext uri="{FF2B5EF4-FFF2-40B4-BE49-F238E27FC236}">
                <a16:creationId xmlns:a16="http://schemas.microsoft.com/office/drawing/2014/main" id="{7491337A-53BA-6C49-0930-58BD10AEB746}"/>
              </a:ext>
            </a:extLst>
          </p:cNvPr>
          <p:cNvPicPr>
            <a:picLocks noChangeAspect="1"/>
          </p:cNvPicPr>
          <p:nvPr/>
        </p:nvPicPr>
        <p:blipFill>
          <a:blip r:embed="rId2"/>
          <a:stretch>
            <a:fillRect/>
          </a:stretch>
        </p:blipFill>
        <p:spPr>
          <a:xfrm>
            <a:off x="1151906" y="1353787"/>
            <a:ext cx="9892146" cy="4561238"/>
          </a:xfrm>
          <a:prstGeom prst="rect">
            <a:avLst/>
          </a:prstGeom>
        </p:spPr>
      </p:pic>
    </p:spTree>
    <p:extLst>
      <p:ext uri="{BB962C8B-B14F-4D97-AF65-F5344CB8AC3E}">
        <p14:creationId xmlns:p14="http://schemas.microsoft.com/office/powerpoint/2010/main" val="129730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412240" y="609600"/>
            <a:ext cx="8595360" cy="4257040"/>
          </a:xfrm>
        </p:spPr>
        <p:txBody>
          <a:bodyPr/>
          <a:lstStyle/>
          <a:p>
            <a:endParaRPr lang="en-IN" dirty="0"/>
          </a:p>
        </p:txBody>
      </p:sp>
      <p:pic>
        <p:nvPicPr>
          <p:cNvPr id="12" name="Picture 11">
            <a:extLst>
              <a:ext uri="{FF2B5EF4-FFF2-40B4-BE49-F238E27FC236}">
                <a16:creationId xmlns:a16="http://schemas.microsoft.com/office/drawing/2014/main" id="{DB517F0E-D44D-33D1-582A-AA3C46AFEDF6}"/>
              </a:ext>
            </a:extLst>
          </p:cNvPr>
          <p:cNvPicPr>
            <a:picLocks noChangeAspect="1"/>
          </p:cNvPicPr>
          <p:nvPr/>
        </p:nvPicPr>
        <p:blipFill>
          <a:blip r:embed="rId2"/>
          <a:stretch>
            <a:fillRect/>
          </a:stretch>
        </p:blipFill>
        <p:spPr>
          <a:xfrm>
            <a:off x="1107440" y="477521"/>
            <a:ext cx="10078720" cy="4389120"/>
          </a:xfrm>
          <a:prstGeom prst="rect">
            <a:avLst/>
          </a:prstGeom>
        </p:spPr>
      </p:pic>
      <p:pic>
        <p:nvPicPr>
          <p:cNvPr id="16" name="Content Placeholder 15">
            <a:extLst>
              <a:ext uri="{FF2B5EF4-FFF2-40B4-BE49-F238E27FC236}">
                <a16:creationId xmlns:a16="http://schemas.microsoft.com/office/drawing/2014/main" id="{CE2B60CD-2E41-74FB-4902-389C0EFD4DBC}"/>
              </a:ext>
            </a:extLst>
          </p:cNvPr>
          <p:cNvPicPr>
            <a:picLocks noGrp="1" noChangeAspect="1"/>
          </p:cNvPicPr>
          <p:nvPr>
            <p:ph idx="1"/>
          </p:nvPr>
        </p:nvPicPr>
        <p:blipFill>
          <a:blip r:embed="rId3"/>
          <a:stretch>
            <a:fillRect/>
          </a:stretch>
        </p:blipFill>
        <p:spPr>
          <a:xfrm>
            <a:off x="1026160" y="5070475"/>
            <a:ext cx="10159999" cy="1390650"/>
          </a:xfrm>
        </p:spPr>
      </p:pic>
    </p:spTree>
    <p:extLst>
      <p:ext uri="{BB962C8B-B14F-4D97-AF65-F5344CB8AC3E}">
        <p14:creationId xmlns:p14="http://schemas.microsoft.com/office/powerpoint/2010/main" val="266523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046480" y="609600"/>
            <a:ext cx="10424160" cy="5709920"/>
          </a:xfrm>
        </p:spPr>
        <p:txBody>
          <a:bodyPr/>
          <a:lstStyle/>
          <a:p>
            <a:endParaRPr lang="en-IN" dirty="0"/>
          </a:p>
        </p:txBody>
      </p:sp>
      <p:pic>
        <p:nvPicPr>
          <p:cNvPr id="12" name="Picture 11">
            <a:extLst>
              <a:ext uri="{FF2B5EF4-FFF2-40B4-BE49-F238E27FC236}">
                <a16:creationId xmlns:a16="http://schemas.microsoft.com/office/drawing/2014/main" id="{ABCBD2EC-1548-91BC-A07A-DBCEB590573C}"/>
              </a:ext>
            </a:extLst>
          </p:cNvPr>
          <p:cNvPicPr>
            <a:picLocks noChangeAspect="1"/>
          </p:cNvPicPr>
          <p:nvPr/>
        </p:nvPicPr>
        <p:blipFill>
          <a:blip r:embed="rId2"/>
          <a:stretch>
            <a:fillRect/>
          </a:stretch>
        </p:blipFill>
        <p:spPr>
          <a:xfrm>
            <a:off x="1046480" y="609600"/>
            <a:ext cx="10424160" cy="5709920"/>
          </a:xfrm>
          <a:prstGeom prst="rect">
            <a:avLst/>
          </a:prstGeom>
        </p:spPr>
      </p:pic>
    </p:spTree>
    <p:extLst>
      <p:ext uri="{BB962C8B-B14F-4D97-AF65-F5344CB8AC3E}">
        <p14:creationId xmlns:p14="http://schemas.microsoft.com/office/powerpoint/2010/main" val="42016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585-F33D-BFE0-4000-98A6BFBD1164}"/>
              </a:ext>
            </a:extLst>
          </p:cNvPr>
          <p:cNvSpPr>
            <a:spLocks noGrp="1"/>
          </p:cNvSpPr>
          <p:nvPr>
            <p:ph type="title"/>
          </p:nvPr>
        </p:nvSpPr>
        <p:spPr>
          <a:xfrm>
            <a:off x="616374" y="386080"/>
            <a:ext cx="10132906" cy="2489200"/>
          </a:xfrm>
        </p:spPr>
        <p:txBody>
          <a:bodyPr>
            <a:noAutofit/>
          </a:bodyPr>
          <a:lstStyle/>
          <a:p>
            <a:r>
              <a:rPr lang="en-US" sz="6500" b="1" dirty="0">
                <a:ln w="0"/>
                <a:solidFill>
                  <a:srgbClr val="002060"/>
                </a:solidFill>
                <a:effectLst>
                  <a:reflection blurRad="6350" stA="53000" endA="300" endPos="35500" dir="5400000" sy="-90000" algn="bl" rotWithShape="0"/>
                </a:effectLst>
                <a:latin typeface="Arial Black" panose="020B0A04020102020204" pitchFamily="34" charset="0"/>
              </a:rPr>
              <a:t>Banking Application Using Rest API</a:t>
            </a:r>
            <a:br>
              <a:rPr lang="en-US" sz="6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sz="6500" dirty="0"/>
          </a:p>
        </p:txBody>
      </p:sp>
      <p:sp>
        <p:nvSpPr>
          <p:cNvPr id="3" name="Content Placeholder 2">
            <a:extLst>
              <a:ext uri="{FF2B5EF4-FFF2-40B4-BE49-F238E27FC236}">
                <a16:creationId xmlns:a16="http://schemas.microsoft.com/office/drawing/2014/main" id="{7F177FFA-7EE0-1CD7-1857-2813B7CEA0D9}"/>
              </a:ext>
            </a:extLst>
          </p:cNvPr>
          <p:cNvSpPr>
            <a:spLocks noGrp="1"/>
          </p:cNvSpPr>
          <p:nvPr>
            <p:ph idx="1"/>
          </p:nvPr>
        </p:nvSpPr>
        <p:spPr>
          <a:xfrm>
            <a:off x="6492240" y="3230880"/>
            <a:ext cx="5527040" cy="3241040"/>
          </a:xfrm>
        </p:spPr>
        <p:txBody>
          <a:bodyPr>
            <a:normAutofit/>
          </a:bodyPr>
          <a:lstStyle/>
          <a:p>
            <a:pPr marL="0" indent="0">
              <a:buNone/>
            </a:pPr>
            <a:r>
              <a:rPr lang="en-IN" sz="28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Presented  By</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Varsha  Matkar   Isha Dhembare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Bhavna Dixit        Ashwini Kote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               Gayatri Dighe</a:t>
            </a:r>
          </a:p>
        </p:txBody>
      </p:sp>
    </p:spTree>
    <p:extLst>
      <p:ext uri="{BB962C8B-B14F-4D97-AF65-F5344CB8AC3E}">
        <p14:creationId xmlns:p14="http://schemas.microsoft.com/office/powerpoint/2010/main" val="242648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21D59C2-81C6-7EB8-B287-86521F4EA3EE}"/>
              </a:ext>
            </a:extLst>
          </p:cNvPr>
          <p:cNvPicPr>
            <a:picLocks noGrp="1" noChangeAspect="1"/>
          </p:cNvPicPr>
          <p:nvPr>
            <p:ph idx="1"/>
          </p:nvPr>
        </p:nvPicPr>
        <p:blipFill>
          <a:blip r:embed="rId2"/>
          <a:stretch>
            <a:fillRect/>
          </a:stretch>
        </p:blipFill>
        <p:spPr>
          <a:xfrm>
            <a:off x="1005840" y="680720"/>
            <a:ext cx="9855199" cy="5527040"/>
          </a:xfrm>
        </p:spPr>
      </p:pic>
    </p:spTree>
    <p:extLst>
      <p:ext uri="{BB962C8B-B14F-4D97-AF65-F5344CB8AC3E}">
        <p14:creationId xmlns:p14="http://schemas.microsoft.com/office/powerpoint/2010/main" val="259121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4582-0B9F-3A41-BEB7-11040607FAAD}"/>
              </a:ext>
            </a:extLst>
          </p:cNvPr>
          <p:cNvSpPr>
            <a:spLocks noGrp="1"/>
          </p:cNvSpPr>
          <p:nvPr>
            <p:ph type="title"/>
          </p:nvPr>
        </p:nvSpPr>
        <p:spPr>
          <a:xfrm>
            <a:off x="677334" y="609600"/>
            <a:ext cx="8596668" cy="2072640"/>
          </a:xfrm>
        </p:spPr>
        <p:txBody>
          <a:bodyPr/>
          <a:lstStyle/>
          <a:p>
            <a:endParaRPr lang="en-IN" dirty="0"/>
          </a:p>
        </p:txBody>
      </p:sp>
      <p:pic>
        <p:nvPicPr>
          <p:cNvPr id="17" name="Content Placeholder 16">
            <a:extLst>
              <a:ext uri="{FF2B5EF4-FFF2-40B4-BE49-F238E27FC236}">
                <a16:creationId xmlns:a16="http://schemas.microsoft.com/office/drawing/2014/main" id="{CB051F82-41DA-F172-6A87-C626F26065BB}"/>
              </a:ext>
            </a:extLst>
          </p:cNvPr>
          <p:cNvPicPr>
            <a:picLocks noGrp="1" noChangeAspect="1"/>
          </p:cNvPicPr>
          <p:nvPr>
            <p:ph idx="1"/>
          </p:nvPr>
        </p:nvPicPr>
        <p:blipFill>
          <a:blip r:embed="rId2"/>
          <a:stretch>
            <a:fillRect/>
          </a:stretch>
        </p:blipFill>
        <p:spPr>
          <a:xfrm>
            <a:off x="677334" y="3429000"/>
            <a:ext cx="5022427" cy="2961640"/>
          </a:xfrm>
        </p:spPr>
      </p:pic>
      <p:pic>
        <p:nvPicPr>
          <p:cNvPr id="15" name="Picture 14">
            <a:extLst>
              <a:ext uri="{FF2B5EF4-FFF2-40B4-BE49-F238E27FC236}">
                <a16:creationId xmlns:a16="http://schemas.microsoft.com/office/drawing/2014/main" id="{F154CD1C-ED78-0B42-A56D-02955955450E}"/>
              </a:ext>
            </a:extLst>
          </p:cNvPr>
          <p:cNvPicPr>
            <a:picLocks noChangeAspect="1"/>
          </p:cNvPicPr>
          <p:nvPr/>
        </p:nvPicPr>
        <p:blipFill>
          <a:blip r:embed="rId3"/>
          <a:stretch>
            <a:fillRect/>
          </a:stretch>
        </p:blipFill>
        <p:spPr>
          <a:xfrm>
            <a:off x="677334" y="609600"/>
            <a:ext cx="10837332" cy="2819400"/>
          </a:xfrm>
          <a:prstGeom prst="rect">
            <a:avLst/>
          </a:prstGeom>
        </p:spPr>
      </p:pic>
      <p:pic>
        <p:nvPicPr>
          <p:cNvPr id="19" name="Picture 18">
            <a:extLst>
              <a:ext uri="{FF2B5EF4-FFF2-40B4-BE49-F238E27FC236}">
                <a16:creationId xmlns:a16="http://schemas.microsoft.com/office/drawing/2014/main" id="{F81A089F-84BC-B155-512C-8D540B533A14}"/>
              </a:ext>
            </a:extLst>
          </p:cNvPr>
          <p:cNvPicPr>
            <a:picLocks noChangeAspect="1"/>
          </p:cNvPicPr>
          <p:nvPr/>
        </p:nvPicPr>
        <p:blipFill>
          <a:blip r:embed="rId4"/>
          <a:stretch>
            <a:fillRect/>
          </a:stretch>
        </p:blipFill>
        <p:spPr>
          <a:xfrm>
            <a:off x="5836919" y="3429000"/>
            <a:ext cx="5677747" cy="2890520"/>
          </a:xfrm>
          <a:prstGeom prst="rect">
            <a:avLst/>
          </a:prstGeom>
        </p:spPr>
      </p:pic>
    </p:spTree>
    <p:extLst>
      <p:ext uri="{BB962C8B-B14F-4D97-AF65-F5344CB8AC3E}">
        <p14:creationId xmlns:p14="http://schemas.microsoft.com/office/powerpoint/2010/main" val="155378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33A0-97BA-A2D3-52D4-0E2917D35075}"/>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5D418E5-33A0-34FE-BFA3-C907E7A96ED9}"/>
              </a:ext>
            </a:extLst>
          </p:cNvPr>
          <p:cNvPicPr>
            <a:picLocks noGrp="1" noChangeAspect="1"/>
          </p:cNvPicPr>
          <p:nvPr>
            <p:ph idx="1"/>
          </p:nvPr>
        </p:nvPicPr>
        <p:blipFill>
          <a:blip r:embed="rId2"/>
          <a:stretch>
            <a:fillRect/>
          </a:stretch>
        </p:blipFill>
        <p:spPr>
          <a:xfrm>
            <a:off x="762000" y="3429000"/>
            <a:ext cx="4978401" cy="2743201"/>
          </a:xfrm>
        </p:spPr>
      </p:pic>
      <p:pic>
        <p:nvPicPr>
          <p:cNvPr id="6" name="Picture 5">
            <a:extLst>
              <a:ext uri="{FF2B5EF4-FFF2-40B4-BE49-F238E27FC236}">
                <a16:creationId xmlns:a16="http://schemas.microsoft.com/office/drawing/2014/main" id="{6DA2A1FE-B621-0E24-47F9-D441C82D60B1}"/>
              </a:ext>
            </a:extLst>
          </p:cNvPr>
          <p:cNvPicPr>
            <a:picLocks noChangeAspect="1"/>
          </p:cNvPicPr>
          <p:nvPr/>
        </p:nvPicPr>
        <p:blipFill>
          <a:blip r:embed="rId3"/>
          <a:stretch>
            <a:fillRect/>
          </a:stretch>
        </p:blipFill>
        <p:spPr>
          <a:xfrm>
            <a:off x="545254" y="609599"/>
            <a:ext cx="10640906" cy="2743201"/>
          </a:xfrm>
          <a:prstGeom prst="rect">
            <a:avLst/>
          </a:prstGeom>
        </p:spPr>
      </p:pic>
      <p:pic>
        <p:nvPicPr>
          <p:cNvPr id="10" name="Picture 9">
            <a:extLst>
              <a:ext uri="{FF2B5EF4-FFF2-40B4-BE49-F238E27FC236}">
                <a16:creationId xmlns:a16="http://schemas.microsoft.com/office/drawing/2014/main" id="{76B7B547-D59F-6FCE-AD4B-2C3EFDA35E3A}"/>
              </a:ext>
            </a:extLst>
          </p:cNvPr>
          <p:cNvPicPr>
            <a:picLocks noChangeAspect="1"/>
          </p:cNvPicPr>
          <p:nvPr/>
        </p:nvPicPr>
        <p:blipFill>
          <a:blip r:embed="rId4"/>
          <a:stretch>
            <a:fillRect/>
          </a:stretch>
        </p:blipFill>
        <p:spPr>
          <a:xfrm>
            <a:off x="6096000" y="3429000"/>
            <a:ext cx="5090160" cy="2743201"/>
          </a:xfrm>
          <a:prstGeom prst="rect">
            <a:avLst/>
          </a:prstGeom>
        </p:spPr>
      </p:pic>
    </p:spTree>
    <p:extLst>
      <p:ext uri="{BB962C8B-B14F-4D97-AF65-F5344CB8AC3E}">
        <p14:creationId xmlns:p14="http://schemas.microsoft.com/office/powerpoint/2010/main" val="297301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C19-EB3F-D6B1-B43A-3BA608C07FF4}"/>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DE084EE-66FB-A64D-9699-A893D60BEFD5}"/>
              </a:ext>
            </a:extLst>
          </p:cNvPr>
          <p:cNvPicPr>
            <a:picLocks noGrp="1" noChangeAspect="1"/>
          </p:cNvPicPr>
          <p:nvPr>
            <p:ph idx="1"/>
          </p:nvPr>
        </p:nvPicPr>
        <p:blipFill>
          <a:blip r:embed="rId2"/>
          <a:stretch>
            <a:fillRect/>
          </a:stretch>
        </p:blipFill>
        <p:spPr>
          <a:xfrm>
            <a:off x="568960" y="3428999"/>
            <a:ext cx="5303521" cy="2682237"/>
          </a:xfrm>
        </p:spPr>
      </p:pic>
      <p:pic>
        <p:nvPicPr>
          <p:cNvPr id="6" name="Picture 5">
            <a:extLst>
              <a:ext uri="{FF2B5EF4-FFF2-40B4-BE49-F238E27FC236}">
                <a16:creationId xmlns:a16="http://schemas.microsoft.com/office/drawing/2014/main" id="{803557F0-4C2E-EFDD-98B6-8010D80C1A74}"/>
              </a:ext>
            </a:extLst>
          </p:cNvPr>
          <p:cNvPicPr>
            <a:picLocks noChangeAspect="1"/>
          </p:cNvPicPr>
          <p:nvPr/>
        </p:nvPicPr>
        <p:blipFill>
          <a:blip r:embed="rId3"/>
          <a:stretch>
            <a:fillRect/>
          </a:stretch>
        </p:blipFill>
        <p:spPr>
          <a:xfrm>
            <a:off x="568960" y="284481"/>
            <a:ext cx="10830560" cy="3047999"/>
          </a:xfrm>
          <a:prstGeom prst="rect">
            <a:avLst/>
          </a:prstGeom>
        </p:spPr>
      </p:pic>
      <p:pic>
        <p:nvPicPr>
          <p:cNvPr id="10" name="Picture 9">
            <a:extLst>
              <a:ext uri="{FF2B5EF4-FFF2-40B4-BE49-F238E27FC236}">
                <a16:creationId xmlns:a16="http://schemas.microsoft.com/office/drawing/2014/main" id="{3D606736-1EBD-B163-01B1-95BCC644E7C1}"/>
              </a:ext>
            </a:extLst>
          </p:cNvPr>
          <p:cNvPicPr>
            <a:picLocks noChangeAspect="1"/>
          </p:cNvPicPr>
          <p:nvPr/>
        </p:nvPicPr>
        <p:blipFill>
          <a:blip r:embed="rId4"/>
          <a:stretch>
            <a:fillRect/>
          </a:stretch>
        </p:blipFill>
        <p:spPr>
          <a:xfrm>
            <a:off x="6096000" y="3428999"/>
            <a:ext cx="5303520" cy="2682238"/>
          </a:xfrm>
          <a:prstGeom prst="rect">
            <a:avLst/>
          </a:prstGeom>
        </p:spPr>
      </p:pic>
    </p:spTree>
    <p:extLst>
      <p:ext uri="{BB962C8B-B14F-4D97-AF65-F5344CB8AC3E}">
        <p14:creationId xmlns:p14="http://schemas.microsoft.com/office/powerpoint/2010/main" val="1092325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B6D7D6-F2BC-A879-9461-40BE5F7214FD}"/>
              </a:ext>
            </a:extLst>
          </p:cNvPr>
          <p:cNvPicPr>
            <a:picLocks noGrp="1" noChangeAspect="1"/>
          </p:cNvPicPr>
          <p:nvPr>
            <p:ph idx="1"/>
          </p:nvPr>
        </p:nvPicPr>
        <p:blipFill>
          <a:blip r:embed="rId2"/>
          <a:stretch>
            <a:fillRect/>
          </a:stretch>
        </p:blipFill>
        <p:spPr>
          <a:xfrm>
            <a:off x="497840" y="589280"/>
            <a:ext cx="11206480" cy="5720080"/>
          </a:xfrm>
        </p:spPr>
      </p:pic>
    </p:spTree>
    <p:extLst>
      <p:ext uri="{BB962C8B-B14F-4D97-AF65-F5344CB8AC3E}">
        <p14:creationId xmlns:p14="http://schemas.microsoft.com/office/powerpoint/2010/main" val="427834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D1CA68-0117-74D7-0F6B-E4A887A2AC52}"/>
              </a:ext>
            </a:extLst>
          </p:cNvPr>
          <p:cNvPicPr>
            <a:picLocks noGrp="1" noChangeAspect="1"/>
          </p:cNvPicPr>
          <p:nvPr>
            <p:ph idx="1"/>
          </p:nvPr>
        </p:nvPicPr>
        <p:blipFill>
          <a:blip r:embed="rId2"/>
          <a:stretch>
            <a:fillRect/>
          </a:stretch>
        </p:blipFill>
        <p:spPr>
          <a:xfrm>
            <a:off x="741680" y="410874"/>
            <a:ext cx="10972800" cy="5695286"/>
          </a:xfrm>
        </p:spPr>
      </p:pic>
    </p:spTree>
    <p:extLst>
      <p:ext uri="{BB962C8B-B14F-4D97-AF65-F5344CB8AC3E}">
        <p14:creationId xmlns:p14="http://schemas.microsoft.com/office/powerpoint/2010/main" val="3147808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123E-5825-6545-9184-D44628ABBE22}"/>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CF60FE1C-DCDB-AEF9-E1DE-F776BF7F3630}"/>
              </a:ext>
            </a:extLst>
          </p:cNvPr>
          <p:cNvPicPr>
            <a:picLocks noGrp="1" noChangeAspect="1"/>
          </p:cNvPicPr>
          <p:nvPr>
            <p:ph idx="1"/>
          </p:nvPr>
        </p:nvPicPr>
        <p:blipFill>
          <a:blip r:embed="rId2"/>
          <a:stretch>
            <a:fillRect/>
          </a:stretch>
        </p:blipFill>
        <p:spPr>
          <a:xfrm>
            <a:off x="677334" y="3135086"/>
            <a:ext cx="7064586" cy="3042194"/>
          </a:xfrm>
        </p:spPr>
      </p:pic>
      <p:pic>
        <p:nvPicPr>
          <p:cNvPr id="6" name="Picture 5">
            <a:extLst>
              <a:ext uri="{FF2B5EF4-FFF2-40B4-BE49-F238E27FC236}">
                <a16:creationId xmlns:a16="http://schemas.microsoft.com/office/drawing/2014/main" id="{88459A86-A5B7-697B-263F-54046DE802D2}"/>
              </a:ext>
            </a:extLst>
          </p:cNvPr>
          <p:cNvPicPr>
            <a:picLocks noChangeAspect="1"/>
          </p:cNvPicPr>
          <p:nvPr/>
        </p:nvPicPr>
        <p:blipFill>
          <a:blip r:embed="rId3"/>
          <a:stretch>
            <a:fillRect/>
          </a:stretch>
        </p:blipFill>
        <p:spPr>
          <a:xfrm>
            <a:off x="677334" y="480144"/>
            <a:ext cx="10966026" cy="2787680"/>
          </a:xfrm>
          <a:prstGeom prst="rect">
            <a:avLst/>
          </a:prstGeom>
        </p:spPr>
      </p:pic>
      <p:pic>
        <p:nvPicPr>
          <p:cNvPr id="10" name="Picture 9">
            <a:extLst>
              <a:ext uri="{FF2B5EF4-FFF2-40B4-BE49-F238E27FC236}">
                <a16:creationId xmlns:a16="http://schemas.microsoft.com/office/drawing/2014/main" id="{DAAB697C-976C-7304-E366-F2FABBF3BD8A}"/>
              </a:ext>
            </a:extLst>
          </p:cNvPr>
          <p:cNvPicPr>
            <a:picLocks noChangeAspect="1"/>
          </p:cNvPicPr>
          <p:nvPr/>
        </p:nvPicPr>
        <p:blipFill>
          <a:blip r:embed="rId4"/>
          <a:stretch>
            <a:fillRect/>
          </a:stretch>
        </p:blipFill>
        <p:spPr>
          <a:xfrm>
            <a:off x="7955280" y="3267824"/>
            <a:ext cx="3820160" cy="2830628"/>
          </a:xfrm>
          <a:prstGeom prst="rect">
            <a:avLst/>
          </a:prstGeom>
        </p:spPr>
      </p:pic>
    </p:spTree>
    <p:extLst>
      <p:ext uri="{BB962C8B-B14F-4D97-AF65-F5344CB8AC3E}">
        <p14:creationId xmlns:p14="http://schemas.microsoft.com/office/powerpoint/2010/main" val="42484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558800" y="447041"/>
            <a:ext cx="11064240" cy="5984240"/>
          </a:xfrm>
        </p:spPr>
        <p:txBody>
          <a:bodyPr/>
          <a:lstStyle/>
          <a:p>
            <a:pPr marL="0" indent="0">
              <a:buNone/>
            </a:pPr>
            <a:r>
              <a:rPr lang="en-IN" sz="2800" b="1" dirty="0">
                <a:solidFill>
                  <a:srgbClr val="002060"/>
                </a:solidFill>
              </a:rPr>
              <a:t>                                    INTRODUCTION</a:t>
            </a:r>
          </a:p>
          <a:p>
            <a:pPr marL="0" indent="0">
              <a:buNone/>
            </a:pPr>
            <a:r>
              <a:rPr lang="en-US" dirty="0"/>
              <a:t>The main objective of the project is to develop  Banking system for banks using spring boot rest APIS</a:t>
            </a:r>
          </a:p>
          <a:p>
            <a:pPr marL="0" indent="0">
              <a:buNone/>
            </a:pPr>
            <a:r>
              <a:rPr lang="en-US" dirty="0"/>
              <a:t>In this bank management system we will automate all the banking process. </a:t>
            </a:r>
          </a:p>
          <a:p>
            <a:pPr marL="0" indent="0">
              <a:buNone/>
            </a:pPr>
            <a:r>
              <a:rPr lang="en-IN" sz="1800" dirty="0">
                <a:solidFill>
                  <a:srgbClr val="24292F"/>
                </a:solidFill>
                <a:effectLst/>
                <a:latin typeface="Segoe UI" panose="020B0502040204020203" pitchFamily="34" charset="0"/>
                <a:ea typeface="Times New Roman" panose="02020603050405020304" pitchFamily="18" charset="0"/>
              </a:rPr>
              <a:t>This application provides a powerful tool for bank, operations such as holding up of accounting information’s in database and also able to keep daily banking transactions. </a:t>
            </a:r>
            <a:endParaRPr lang="en-US" dirty="0"/>
          </a:p>
          <a:p>
            <a:pPr marL="0" indent="0">
              <a:buNone/>
            </a:pPr>
            <a:r>
              <a:rPr lang="en-US" dirty="0"/>
              <a:t>In our bank application  system user can check his balance and he can also transfer money to other account.</a:t>
            </a:r>
          </a:p>
          <a:p>
            <a:pPr marL="0" indent="0">
              <a:buNone/>
            </a:pPr>
            <a:r>
              <a:rPr lang="en-US" dirty="0"/>
              <a:t>The main purpose of developing bank management system is to design an application, which could store bank data and provide an interface for retrieving customer related details with 100% accuracy.</a:t>
            </a:r>
            <a:endParaRPr lang="en-IN" b="1" dirty="0"/>
          </a:p>
          <a:p>
            <a:pPr marL="0" indent="0">
              <a:buNone/>
            </a:pPr>
            <a:r>
              <a:rPr lang="en-IN" sz="2800" b="1" dirty="0"/>
              <a:t>	</a:t>
            </a:r>
          </a:p>
          <a:p>
            <a:pPr marL="0" indent="0">
              <a:buNone/>
            </a:pPr>
            <a:endParaRPr lang="en-IN" dirty="0"/>
          </a:p>
        </p:txBody>
      </p:sp>
    </p:spTree>
    <p:extLst>
      <p:ext uri="{BB962C8B-B14F-4D97-AF65-F5344CB8AC3E}">
        <p14:creationId xmlns:p14="http://schemas.microsoft.com/office/powerpoint/2010/main" val="14046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677334" y="451513"/>
            <a:ext cx="10732346" cy="5954974"/>
          </a:xfrm>
        </p:spPr>
        <p:txBody>
          <a:bodyPr/>
          <a:lstStyle/>
          <a:p>
            <a:pPr marL="0" indent="0" algn="l">
              <a:buNone/>
            </a:pPr>
            <a:r>
              <a:rPr lang="en-IN" b="1" dirty="0"/>
              <a:t>                                                  </a:t>
            </a:r>
            <a:r>
              <a:rPr lang="en-IN" sz="2800" b="1" dirty="0">
                <a:solidFill>
                  <a:srgbClr val="002060"/>
                </a:solidFill>
              </a:rPr>
              <a:t>Required Specification</a:t>
            </a: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p:txBody>
      </p:sp>
      <p:graphicFrame>
        <p:nvGraphicFramePr>
          <p:cNvPr id="4" name="Table 4">
            <a:extLst>
              <a:ext uri="{FF2B5EF4-FFF2-40B4-BE49-F238E27FC236}">
                <a16:creationId xmlns:a16="http://schemas.microsoft.com/office/drawing/2014/main" id="{AECFC7B4-2B9D-1845-60C2-49DE1A9C9365}"/>
              </a:ext>
            </a:extLst>
          </p:cNvPr>
          <p:cNvGraphicFramePr>
            <a:graphicFrameLocks noGrp="1"/>
          </p:cNvGraphicFramePr>
          <p:nvPr>
            <p:extLst>
              <p:ext uri="{D42A27DB-BD31-4B8C-83A1-F6EECF244321}">
                <p14:modId xmlns:p14="http://schemas.microsoft.com/office/powerpoint/2010/main" val="1762875263"/>
              </p:ext>
            </p:extLst>
          </p:nvPr>
        </p:nvGraphicFramePr>
        <p:xfrm>
          <a:off x="955040" y="1127760"/>
          <a:ext cx="10732346" cy="5171440"/>
        </p:xfrm>
        <a:graphic>
          <a:graphicData uri="http://schemas.openxmlformats.org/drawingml/2006/table">
            <a:tbl>
              <a:tblPr firstRow="1" bandRow="1">
                <a:tableStyleId>{5C22544A-7EE6-4342-B048-85BDC9FD1C3A}</a:tableStyleId>
              </a:tblPr>
              <a:tblGrid>
                <a:gridCol w="4900874">
                  <a:extLst>
                    <a:ext uri="{9D8B030D-6E8A-4147-A177-3AD203B41FA5}">
                      <a16:colId xmlns:a16="http://schemas.microsoft.com/office/drawing/2014/main" val="2043627686"/>
                    </a:ext>
                  </a:extLst>
                </a:gridCol>
                <a:gridCol w="5831472">
                  <a:extLst>
                    <a:ext uri="{9D8B030D-6E8A-4147-A177-3AD203B41FA5}">
                      <a16:colId xmlns:a16="http://schemas.microsoft.com/office/drawing/2014/main" val="4037717106"/>
                    </a:ext>
                  </a:extLst>
                </a:gridCol>
              </a:tblGrid>
              <a:tr h="1292860">
                <a:tc>
                  <a:txBody>
                    <a:bodyPr/>
                    <a:lstStyle/>
                    <a:p>
                      <a:pPr algn="ctr"/>
                      <a:r>
                        <a:rPr lang="en-IN" dirty="0"/>
                        <a:t>        </a:t>
                      </a:r>
                    </a:p>
                    <a:p>
                      <a:pPr algn="ctr"/>
                      <a:r>
                        <a:rPr lang="en-IN" sz="2400" dirty="0"/>
                        <a:t>Hardware Configuration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dirty="0"/>
                        <a:t>   Software Configuration</a:t>
                      </a:r>
                      <a:endParaRPr lang="en-US" sz="2400" b="0" i="0" dirty="0">
                        <a:solidFill>
                          <a:srgbClr val="24292F"/>
                        </a:solidFill>
                        <a:effectLst/>
                        <a:latin typeface="-apple-system"/>
                      </a:endParaRPr>
                    </a:p>
                    <a:p>
                      <a:pPr algn="ctr"/>
                      <a:endParaRPr lang="en-IN" dirty="0"/>
                    </a:p>
                  </a:txBody>
                  <a:tcPr/>
                </a:tc>
                <a:extLst>
                  <a:ext uri="{0D108BD9-81ED-4DB2-BD59-A6C34878D82A}">
                    <a16:rowId xmlns:a16="http://schemas.microsoft.com/office/drawing/2014/main" val="695665085"/>
                  </a:ext>
                </a:extLst>
              </a:tr>
              <a:tr h="1292860">
                <a:tc>
                  <a:txBody>
                    <a:bodyPr/>
                    <a:lstStyle/>
                    <a:p>
                      <a:pPr algn="l"/>
                      <a:r>
                        <a:rPr lang="en-IN" dirty="0"/>
                        <a:t>Operating System : Windows 10</a:t>
                      </a:r>
                    </a:p>
                  </a:txBody>
                  <a:tcPr/>
                </a:tc>
                <a:tc>
                  <a:txBody>
                    <a:bodyPr/>
                    <a:lstStyle/>
                    <a:p>
                      <a:pPr algn="l"/>
                      <a:r>
                        <a:rPr lang="en-IN" dirty="0"/>
                        <a:t>Software IDE: Eclipse IDE, Spring Boot</a:t>
                      </a:r>
                    </a:p>
                  </a:txBody>
                  <a:tcPr/>
                </a:tc>
                <a:extLst>
                  <a:ext uri="{0D108BD9-81ED-4DB2-BD59-A6C34878D82A}">
                    <a16:rowId xmlns:a16="http://schemas.microsoft.com/office/drawing/2014/main" val="1398257802"/>
                  </a:ext>
                </a:extLst>
              </a:tr>
              <a:tr h="1292860">
                <a:tc>
                  <a:txBody>
                    <a:bodyPr/>
                    <a:lstStyle/>
                    <a:p>
                      <a:pPr algn="l"/>
                      <a:r>
                        <a:rPr lang="en-IN" dirty="0"/>
                        <a:t>Hard Disk:1Tb</a:t>
                      </a:r>
                    </a:p>
                  </a:txBody>
                  <a:tcPr/>
                </a:tc>
                <a:tc>
                  <a:txBody>
                    <a:bodyPr/>
                    <a:lstStyle/>
                    <a:p>
                      <a:pPr algn="l"/>
                      <a:r>
                        <a:rPr lang="en-IN" dirty="0"/>
                        <a:t>Language :JAVA,JSON.</a:t>
                      </a:r>
                    </a:p>
                  </a:txBody>
                  <a:tcPr/>
                </a:tc>
                <a:extLst>
                  <a:ext uri="{0D108BD9-81ED-4DB2-BD59-A6C34878D82A}">
                    <a16:rowId xmlns:a16="http://schemas.microsoft.com/office/drawing/2014/main" val="3431699884"/>
                  </a:ext>
                </a:extLst>
              </a:tr>
              <a:tr h="1292860">
                <a:tc>
                  <a:txBody>
                    <a:bodyPr/>
                    <a:lstStyle/>
                    <a:p>
                      <a:pPr algn="l"/>
                      <a:r>
                        <a:rPr lang="en-IN" dirty="0"/>
                        <a:t>RAM:8GB</a:t>
                      </a:r>
                    </a:p>
                  </a:txBody>
                  <a:tcPr/>
                </a:tc>
                <a:tc>
                  <a:txBody>
                    <a:bodyPr/>
                    <a:lstStyle/>
                    <a:p>
                      <a:pPr algn="l"/>
                      <a:r>
                        <a:rPr lang="en-IN" dirty="0"/>
                        <a:t>Backend: MySQL ,Server, Postman.</a:t>
                      </a:r>
                    </a:p>
                  </a:txBody>
                  <a:tcPr/>
                </a:tc>
                <a:extLst>
                  <a:ext uri="{0D108BD9-81ED-4DB2-BD59-A6C34878D82A}">
                    <a16:rowId xmlns:a16="http://schemas.microsoft.com/office/drawing/2014/main" val="2978397889"/>
                  </a:ext>
                </a:extLst>
              </a:tr>
            </a:tbl>
          </a:graphicData>
        </a:graphic>
      </p:graphicFrame>
    </p:spTree>
    <p:extLst>
      <p:ext uri="{BB962C8B-B14F-4D97-AF65-F5344CB8AC3E}">
        <p14:creationId xmlns:p14="http://schemas.microsoft.com/office/powerpoint/2010/main" val="131400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368135" y="325120"/>
            <a:ext cx="10919625" cy="6061047"/>
          </a:xfrm>
        </p:spPr>
        <p:txBody>
          <a:bodyPr/>
          <a:lstStyle/>
          <a:p>
            <a:pPr marL="0" indent="0">
              <a:buNone/>
            </a:pPr>
            <a:r>
              <a:rPr lang="en-IN" sz="2800" b="1" dirty="0">
                <a:solidFill>
                  <a:srgbClr val="002060"/>
                </a:solidFill>
              </a:rPr>
              <a:t>                                     Spring Boot </a:t>
            </a: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a java based framework.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used for faster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used for API development (Full Stack application) and micro services development majorly.</a:t>
            </a:r>
          </a:p>
          <a:p>
            <a:pPr marL="0" lvl="0" indent="0">
              <a:buNone/>
            </a:pPr>
            <a:r>
              <a:rPr lang="en-US" dirty="0">
                <a:latin typeface="Calibri" panose="020F0502020204030204" pitchFamily="34" charset="0"/>
                <a:cs typeface="Times New Roman" panose="02020603050405020304" pitchFamily="18" charset="0"/>
              </a:rPr>
              <a:t> Spring boot is a wrapper of Spring framework. The spring issues will be resolve and provided easy way to achieve those things in spring boot.</a:t>
            </a:r>
            <a:endParaRPr lang="en-IN"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the spring Configuration is the difficult or time consuming which is resolve by spring boot by providing auto configuration feature.</a:t>
            </a:r>
            <a:endParaRPr lang="en-IN" sz="18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Spring Managing a jar file is manual process, spring boot provided starter project which include all the dependencies required for a specific module.</a:t>
            </a:r>
            <a:endParaRPr lang="en-IN" sz="18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the spring project you have to add DB, Servers externally, but in spring boot you will get an embedded support for DB and server. By default H2 Db and tomcat server will be used by spring boot.</a:t>
            </a:r>
            <a:endParaRPr lang="en-IN" sz="1800" dirty="0">
              <a:latin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80073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pring Boot Tutorial for Beginners Step by Step">
            <a:extLst>
              <a:ext uri="{FF2B5EF4-FFF2-40B4-BE49-F238E27FC236}">
                <a16:creationId xmlns:a16="http://schemas.microsoft.com/office/drawing/2014/main" id="{3D8FCDD8-4904-924C-6133-3359E91F7E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509" y="617517"/>
            <a:ext cx="11100526" cy="583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85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7448D-2964-3B0F-B41B-C8DB91A733B6}"/>
              </a:ext>
            </a:extLst>
          </p:cNvPr>
          <p:cNvSpPr>
            <a:spLocks noGrp="1"/>
          </p:cNvSpPr>
          <p:nvPr>
            <p:ph idx="1"/>
          </p:nvPr>
        </p:nvSpPr>
        <p:spPr>
          <a:xfrm>
            <a:off x="677333" y="285008"/>
            <a:ext cx="10770479" cy="5756355"/>
          </a:xfrm>
        </p:spPr>
        <p:txBody>
          <a:bodyPr>
            <a:normAutofit/>
          </a:bodyPr>
          <a:lstStyle/>
          <a:p>
            <a:pPr marL="0" indent="0">
              <a:buNone/>
            </a:pPr>
            <a:r>
              <a:rPr lang="en-US" sz="2800" b="1" dirty="0">
                <a:solidFill>
                  <a:srgbClr val="002060"/>
                </a:solidFill>
              </a:rPr>
              <a:t>                                    </a:t>
            </a:r>
            <a:r>
              <a:rPr lang="en-IN" sz="2800" b="1" dirty="0">
                <a:solidFill>
                  <a:srgbClr val="002060"/>
                </a:solidFill>
              </a:rPr>
              <a:t>Layers in spring Boot</a:t>
            </a:r>
          </a:p>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  Entity Class</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the java classes which has private variable and getter setters.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always annotated with the @Entity annotation.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 in the database will have entity class in the java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table/entity class must have a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dirty="0">
                <a:solidFill>
                  <a:srgbClr val="002060"/>
                </a:solidFill>
              </a:rPr>
              <a:t>                                       Jpa Repository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create a repository by Extending JpaRepository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JPA repository will provides the pre define method to perform the DB Operations such as insert, update, delete and select.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repository you can only work with single row at a time. And the functions are executed on the bases of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833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E0EBB-6C8A-BB1A-DD19-C0D138F03215}"/>
              </a:ext>
            </a:extLst>
          </p:cNvPr>
          <p:cNvSpPr>
            <a:spLocks noGrp="1"/>
          </p:cNvSpPr>
          <p:nvPr>
            <p:ph idx="1"/>
          </p:nvPr>
        </p:nvSpPr>
        <p:spPr>
          <a:xfrm>
            <a:off x="677334" y="356261"/>
            <a:ext cx="10837332" cy="5685102"/>
          </a:xfrm>
        </p:spPr>
        <p:txBody>
          <a:bodyPr/>
          <a:lstStyle/>
          <a:p>
            <a:pPr marL="0" indent="0" algn="ctr">
              <a:buNone/>
            </a:pPr>
            <a:r>
              <a:rPr lang="en-US" sz="2800" b="1" dirty="0">
                <a:solidFill>
                  <a:srgbClr val="002060"/>
                </a:solidFill>
                <a:latin typeface="Calibri" panose="020F0502020204030204" pitchFamily="34" charset="0"/>
                <a:cs typeface="Times New Roman" panose="02020603050405020304" pitchFamily="18" charset="0"/>
              </a:rPr>
              <a:t>Service </a:t>
            </a:r>
          </a:p>
          <a:p>
            <a:pPr algn="l">
              <a:buFont typeface="+mj-lt"/>
              <a:buAutoNum type="arabicPeriod"/>
            </a:pPr>
            <a:r>
              <a:rPr lang="en-US" b="0" i="0" dirty="0">
                <a:solidFill>
                  <a:srgbClr val="0D112B"/>
                </a:solidFill>
                <a:effectLst/>
                <a:latin typeface="Whitney SSm A"/>
              </a:rPr>
              <a:t>This layer calls the DAO layer to get the data and perform business logic on it. </a:t>
            </a:r>
          </a:p>
          <a:p>
            <a:pPr algn="l">
              <a:buFont typeface="+mj-lt"/>
              <a:buAutoNum type="arabicPeriod"/>
            </a:pPr>
            <a:r>
              <a:rPr lang="en-US" b="0" i="0" dirty="0">
                <a:solidFill>
                  <a:srgbClr val="0D112B"/>
                </a:solidFill>
                <a:effectLst/>
                <a:latin typeface="Whitney SSm A"/>
              </a:rPr>
              <a:t>The business logic in the service layer could be - performing calculations on the data received, filtering data based on some logic, etc.</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Model </a:t>
            </a:r>
          </a:p>
          <a:p>
            <a:pPr algn="l">
              <a:buFont typeface="+mj-lt"/>
              <a:buAutoNum type="arabicPeriod"/>
            </a:pPr>
            <a:r>
              <a:rPr lang="en-US" b="0" i="0" dirty="0">
                <a:solidFill>
                  <a:srgbClr val="0D112B"/>
                </a:solidFill>
                <a:effectLst/>
                <a:latin typeface="Whitney SSm A"/>
              </a:rPr>
              <a:t>The model contains all the Java objects that will be mapped to the database table using.</a:t>
            </a:r>
          </a:p>
          <a:p>
            <a:pPr algn="l">
              <a:buFont typeface="+mj-lt"/>
              <a:buAutoNum type="arabicPeriod"/>
            </a:pPr>
            <a:r>
              <a:rPr lang="en-US" b="0" i="0" dirty="0">
                <a:solidFill>
                  <a:srgbClr val="0D112B"/>
                </a:solidFill>
                <a:effectLst/>
                <a:latin typeface="Whitney SSm A"/>
              </a:rPr>
              <a:t> The DAO will fetch the data from the database and populate the respective model with that data and return it to the service layer and vice versa.</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Controller </a:t>
            </a:r>
          </a:p>
          <a:p>
            <a:pPr algn="l">
              <a:buFont typeface="+mj-lt"/>
              <a:buAutoNum type="arabicPeriod"/>
            </a:pPr>
            <a:r>
              <a:rPr lang="en-US" b="0" i="0" dirty="0">
                <a:solidFill>
                  <a:srgbClr val="0D112B"/>
                </a:solidFill>
                <a:effectLst/>
                <a:latin typeface="Whitney SSm A"/>
              </a:rPr>
              <a:t> This is the topmost layer, called when a request comes for a particular REST API.</a:t>
            </a:r>
          </a:p>
          <a:p>
            <a:pPr algn="l">
              <a:buFont typeface="+mj-lt"/>
              <a:buAutoNum type="arabicPeriod"/>
            </a:pPr>
            <a:r>
              <a:rPr lang="en-US" b="0" i="0" dirty="0">
                <a:solidFill>
                  <a:srgbClr val="0D112B"/>
                </a:solidFill>
                <a:effectLst/>
                <a:latin typeface="Whitney SSm A"/>
              </a:rPr>
              <a:t> The controller will process the REST API request, calls one or more services and returns an HTTP response to the client.</a:t>
            </a:r>
          </a:p>
          <a:p>
            <a:endParaRPr lang="en-IN" dirty="0"/>
          </a:p>
        </p:txBody>
      </p:sp>
    </p:spTree>
    <p:extLst>
      <p:ext uri="{BB962C8B-B14F-4D97-AF65-F5344CB8AC3E}">
        <p14:creationId xmlns:p14="http://schemas.microsoft.com/office/powerpoint/2010/main" val="189600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31217-1F4C-41E0-9552-750DCF1B00BF}"/>
              </a:ext>
            </a:extLst>
          </p:cNvPr>
          <p:cNvSpPr>
            <a:spLocks noGrp="1"/>
          </p:cNvSpPr>
          <p:nvPr>
            <p:ph idx="1"/>
          </p:nvPr>
        </p:nvSpPr>
        <p:spPr>
          <a:xfrm>
            <a:off x="589280" y="660400"/>
            <a:ext cx="10546080" cy="5933440"/>
          </a:xfrm>
        </p:spPr>
        <p:txBody>
          <a:bodyPr>
            <a:normAutofit fontScale="32500" lnSpcReduction="20000"/>
          </a:bodyPr>
          <a:lstStyle/>
          <a:p>
            <a:pPr marL="0" indent="0">
              <a:buNone/>
            </a:pPr>
            <a:r>
              <a:rPr lang="en-IN" sz="8600" b="1" dirty="0">
                <a:solidFill>
                  <a:srgbClr val="002060"/>
                </a:solidFill>
              </a:rPr>
              <a:t>                           Annotation used in Spring Boot</a:t>
            </a:r>
          </a:p>
          <a:p>
            <a:pPr marL="0" lvl="1" indent="0">
              <a:buNone/>
            </a:pPr>
            <a:r>
              <a:rPr lang="en-US" sz="5500" b="1" dirty="0">
                <a:latin typeface="Arial" panose="020B0604020202020204" pitchFamily="34" charset="0"/>
                <a:cs typeface="Arial" panose="020B0604020202020204" pitchFamily="34" charset="0"/>
              </a:rPr>
              <a:t>     1</a:t>
            </a:r>
            <a:r>
              <a:rPr lang="en-US" sz="5500" b="1" dirty="0">
                <a:solidFill>
                  <a:srgbClr val="002060"/>
                </a:solidFill>
                <a:latin typeface="Arial" panose="020B0604020202020204" pitchFamily="34" charset="0"/>
                <a:cs typeface="Arial" panose="020B0604020202020204" pitchFamily="34" charset="0"/>
              </a:rPr>
              <a:t>.@SpringBootApplication</a:t>
            </a:r>
            <a:endParaRPr lang="en-IN" sz="5500" b="1" dirty="0">
              <a:solidFill>
                <a:srgbClr val="002060"/>
              </a:solidFill>
              <a:latin typeface="Arial" panose="020B0604020202020204" pitchFamily="34" charset="0"/>
              <a:cs typeface="Arial" panose="020B0604020202020204" pitchFamily="34" charset="0"/>
            </a:endParaRPr>
          </a:p>
          <a:p>
            <a:pPr marL="0" lvl="0"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This annotation is a combination of 3 annotations</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@Configuration: this annotation is use to mark any java class as a configuration which gets loaded inside spring container at the application startup</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@EnableAutoConfiguration: This annotation performs the autoconfiguration feature of the spring based on the jar file added into the project.</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@ComponentScan: </a:t>
            </a:r>
            <a:r>
              <a:rPr lang="en-US" sz="5600" dirty="0">
                <a:latin typeface="Calibri" panose="020F0502020204030204" pitchFamily="34" charset="0"/>
                <a:cs typeface="Times New Roman" panose="02020603050405020304" pitchFamily="18" charset="0"/>
              </a:rPr>
              <a:t>This annotation is used to scan the component classes in the project and create and maintain the object of these classes. </a:t>
            </a:r>
          </a:p>
          <a:p>
            <a:pPr marL="0" lvl="1" indent="0">
              <a:buNone/>
            </a:pPr>
            <a:r>
              <a:rPr lang="en-IN" sz="5500" b="1" dirty="0">
                <a:solidFill>
                  <a:srgbClr val="002060"/>
                </a:solidFill>
                <a:latin typeface="Arial" panose="020B0604020202020204" pitchFamily="34" charset="0"/>
                <a:cs typeface="Arial" panose="020B0604020202020204" pitchFamily="34" charset="0"/>
              </a:rPr>
              <a:t>       2.</a:t>
            </a:r>
            <a:r>
              <a:rPr lang="en-US" sz="5500" b="1" dirty="0">
                <a:solidFill>
                  <a:srgbClr val="002060"/>
                </a:solidFill>
                <a:latin typeface="Arial" panose="020B0604020202020204" pitchFamily="34" charset="0"/>
                <a:cs typeface="Arial" panose="020B0604020202020204" pitchFamily="34" charset="0"/>
              </a:rPr>
              <a:t> @Service:</a:t>
            </a:r>
          </a:p>
          <a:p>
            <a:pPr marL="0" lvl="1"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also used at class level. It tells the Spring that class contains the business logic.</a:t>
            </a:r>
          </a:p>
          <a:p>
            <a:pPr marL="0" lvl="1" indent="0">
              <a:buNone/>
            </a:pPr>
            <a:r>
              <a:rPr lang="en-US" sz="5500" b="1" dirty="0">
                <a:solidFill>
                  <a:srgbClr val="002060"/>
                </a:solidFill>
                <a:latin typeface="Arial" panose="020B0604020202020204" pitchFamily="34" charset="0"/>
                <a:cs typeface="Arial" panose="020B0604020202020204" pitchFamily="34" charset="0"/>
              </a:rPr>
              <a:t>     3. @Repository:</a:t>
            </a:r>
          </a:p>
          <a:p>
            <a:pPr lvl="1">
              <a:buFont typeface="+mj-lt"/>
              <a:buAutoNum type="alphaLcPeriod"/>
            </a:pPr>
            <a:r>
              <a:rPr lang="en-US" sz="3800" b="0" i="0" dirty="0">
                <a:solidFill>
                  <a:srgbClr val="333333"/>
                </a:solidFill>
                <a:effectLst/>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 class-level annotation.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is a DAOs (Data Access Object) that access the database directly.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does all the operations related to the database.</a:t>
            </a:r>
            <a:br>
              <a:rPr lang="en-US" sz="5500" dirty="0">
                <a:latin typeface="Calibri" panose="020F0502020204030204" pitchFamily="34" charset="0"/>
                <a:cs typeface="Times New Roman" panose="02020603050405020304" pitchFamily="18" charset="0"/>
              </a:rPr>
            </a:br>
            <a:endParaRPr lang="en-IN" sz="5500" dirty="0">
              <a:latin typeface="Calibri" panose="020F0502020204030204" pitchFamily="34" charset="0"/>
              <a:cs typeface="Times New Roman" panose="02020603050405020304" pitchFamily="18" charset="0"/>
            </a:endParaRPr>
          </a:p>
          <a:p>
            <a:pPr marL="0" lvl="1" indent="0">
              <a:buNone/>
            </a:pPr>
            <a:r>
              <a:rPr lang="en-IN" sz="3800" dirty="0">
                <a:latin typeface="Calibri" panose="020F0502020204030204" pitchFamily="34" charset="0"/>
                <a:cs typeface="Times New Roman" panose="02020603050405020304" pitchFamily="18" charset="0"/>
              </a:rPr>
              <a:t>    </a:t>
            </a:r>
          </a:p>
          <a:p>
            <a:pPr marL="0" indent="0">
              <a:buNone/>
            </a:pPr>
            <a:endParaRPr lang="en-IN" sz="2800" b="1" dirty="0">
              <a:solidFill>
                <a:srgbClr val="002060"/>
              </a:solidFill>
            </a:endParaRPr>
          </a:p>
        </p:txBody>
      </p:sp>
    </p:spTree>
    <p:extLst>
      <p:ext uri="{BB962C8B-B14F-4D97-AF65-F5344CB8AC3E}">
        <p14:creationId xmlns:p14="http://schemas.microsoft.com/office/powerpoint/2010/main" val="2580798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3778</TotalTime>
  <Words>1472</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-apple-system</vt:lpstr>
      <vt:lpstr>Arial</vt:lpstr>
      <vt:lpstr>Arial</vt:lpstr>
      <vt:lpstr>Arial Black</vt:lpstr>
      <vt:lpstr>Calibri</vt:lpstr>
      <vt:lpstr>courier new</vt:lpstr>
      <vt:lpstr>Inter</vt:lpstr>
      <vt:lpstr>Segoe UI</vt:lpstr>
      <vt:lpstr>Tahoma</vt:lpstr>
      <vt:lpstr>Trebuchet MS</vt:lpstr>
      <vt:lpstr>Whitney SSm A</vt:lpstr>
      <vt:lpstr>Wingdings 3</vt:lpstr>
      <vt:lpstr>Facet</vt:lpstr>
      <vt:lpstr>PowerPoint Presentation</vt:lpstr>
      <vt:lpstr>Banking Application Using Rest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isha dhembare</cp:lastModifiedBy>
  <cp:revision>894</cp:revision>
  <dcterms:created xsi:type="dcterms:W3CDTF">2014-12-13T17:58:35Z</dcterms:created>
  <dcterms:modified xsi:type="dcterms:W3CDTF">2022-09-22T12:14:29Z</dcterms:modified>
</cp:coreProperties>
</file>