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8" r:id="rId4"/>
    <p:sldId id="27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4AB5DF7-81D5-4FAA-B9C0-3B35197B1066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DD407E7-7A6D-4A59-B96C-F05974454CE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5DF7-81D5-4FAA-B9C0-3B35197B1066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7E7-7A6D-4A59-B96C-F05974454C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5DF7-81D5-4FAA-B9C0-3B35197B1066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7E7-7A6D-4A59-B96C-F05974454C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4AB5DF7-81D5-4FAA-B9C0-3B35197B1066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DD407E7-7A6D-4A59-B96C-F05974454CE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4AB5DF7-81D5-4FAA-B9C0-3B35197B1066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DD407E7-7A6D-4A59-B96C-F05974454CE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5DF7-81D5-4FAA-B9C0-3B35197B1066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7E7-7A6D-4A59-B96C-F05974454CE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5DF7-81D5-4FAA-B9C0-3B35197B1066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7E7-7A6D-4A59-B96C-F05974454CE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4AB5DF7-81D5-4FAA-B9C0-3B35197B1066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DD407E7-7A6D-4A59-B96C-F05974454CE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5DF7-81D5-4FAA-B9C0-3B35197B1066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7E7-7A6D-4A59-B96C-F05974454C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4AB5DF7-81D5-4FAA-B9C0-3B35197B1066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DD407E7-7A6D-4A59-B96C-F05974454CEC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4AB5DF7-81D5-4FAA-B9C0-3B35197B1066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DD407E7-7A6D-4A59-B96C-F05974454CEC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4AB5DF7-81D5-4FAA-B9C0-3B35197B1066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DD407E7-7A6D-4A59-B96C-F05974454CE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wipe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664" y="980728"/>
            <a:ext cx="7596336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Online Book Store Analysis</a:t>
            </a:r>
            <a:br>
              <a:rPr lang="en-US" sz="3600" dirty="0" smtClean="0"/>
            </a:br>
            <a:r>
              <a:rPr lang="en-US" sz="3600" dirty="0" smtClean="0"/>
              <a:t>SQL-Project 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3140968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spc="300" dirty="0" smtClean="0"/>
              <a:t>By - </a:t>
            </a:r>
            <a:r>
              <a:rPr lang="en-US" sz="2400" spc="300" dirty="0" err="1" smtClean="0"/>
              <a:t>Isha</a:t>
            </a:r>
            <a:r>
              <a:rPr lang="en-US" sz="2400" spc="300" dirty="0" smtClean="0"/>
              <a:t> </a:t>
            </a:r>
            <a:r>
              <a:rPr lang="en-US" sz="2400" spc="300" dirty="0" err="1" smtClean="0"/>
              <a:t>Pandey</a:t>
            </a:r>
            <a:endParaRPr lang="en-IN" sz="2400" spc="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2" t="35815" r="-1664" b="695"/>
          <a:stretch/>
        </p:blipFill>
        <p:spPr>
          <a:xfrm>
            <a:off x="6516216" y="3905959"/>
            <a:ext cx="2501107" cy="28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047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88840"/>
            <a:ext cx="7467600" cy="1143000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+mn-lt"/>
                <a:cs typeface="Arial" pitchFamily="34" charset="0"/>
              </a:rPr>
              <a:t> 6) Find the details of the most expensive book</a:t>
            </a:r>
            <a:r>
              <a:rPr lang="en-US" sz="1800" b="1" dirty="0" smtClean="0">
                <a:latin typeface="+mn-lt"/>
                <a:cs typeface="Arial" pitchFamily="34" charset="0"/>
              </a:rPr>
              <a:t>:</a:t>
            </a:r>
            <a:br>
              <a:rPr lang="en-US" sz="1800" b="1" dirty="0" smtClean="0">
                <a:latin typeface="+mn-lt"/>
                <a:cs typeface="Arial" pitchFamily="34" charset="0"/>
              </a:rPr>
            </a:br>
            <a:r>
              <a:rPr lang="en-US" sz="2400" dirty="0">
                <a:latin typeface="+mn-lt"/>
                <a:cs typeface="Calibri" pitchFamily="34" charset="0"/>
              </a:rPr>
              <a:t/>
            </a:r>
            <a:br>
              <a:rPr lang="en-US" sz="24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SELECT * FROM Books </a:t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ORDER BY Price DESC </a:t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LIMIT 1;</a:t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/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2400" dirty="0">
                <a:latin typeface="+mn-lt"/>
                <a:cs typeface="Calibri" pitchFamily="34" charset="0"/>
              </a:rPr>
              <a:t/>
            </a:r>
            <a:br>
              <a:rPr lang="en-US" sz="2400" dirty="0">
                <a:latin typeface="+mn-lt"/>
                <a:cs typeface="Calibri" pitchFamily="34" charset="0"/>
              </a:rPr>
            </a:br>
            <a:endParaRPr lang="en-IN" sz="2400" dirty="0">
              <a:latin typeface="+mn-lt"/>
              <a:cs typeface="Calibri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01008"/>
            <a:ext cx="6851104" cy="18722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2" t="35815" r="-1664" b="695"/>
          <a:stretch/>
        </p:blipFill>
        <p:spPr>
          <a:xfrm>
            <a:off x="6300192" y="4011029"/>
            <a:ext cx="2501107" cy="28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673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7467600" cy="1143000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+mn-lt"/>
                <a:cs typeface="Arial" pitchFamily="34" charset="0"/>
              </a:rPr>
              <a:t>7) Show all customers who ordered more than 1 quantity of a book</a:t>
            </a:r>
            <a:r>
              <a:rPr lang="en-US" sz="1800" b="1" dirty="0" smtClean="0">
                <a:latin typeface="+mn-lt"/>
                <a:cs typeface="Arial" pitchFamily="34" charset="0"/>
              </a:rPr>
              <a:t>:</a:t>
            </a:r>
            <a:br>
              <a:rPr lang="en-US" sz="1800" b="1" dirty="0" smtClean="0">
                <a:latin typeface="+mn-lt"/>
                <a:cs typeface="Arial" pitchFamily="34" charset="0"/>
              </a:rPr>
            </a:br>
            <a:r>
              <a:rPr lang="en-US" sz="1800" b="1" dirty="0">
                <a:latin typeface="+mn-lt"/>
                <a:cs typeface="Arial" pitchFamily="34" charset="0"/>
              </a:rPr>
              <a:t/>
            </a:r>
            <a:br>
              <a:rPr lang="en-US" sz="1800" b="1" dirty="0">
                <a:latin typeface="+mn-lt"/>
                <a:cs typeface="Arial" pitchFamily="34" charset="0"/>
              </a:rPr>
            </a:br>
            <a:r>
              <a:rPr lang="en-US" sz="1600" dirty="0">
                <a:latin typeface="+mn-lt"/>
                <a:cs typeface="Arial" pitchFamily="34" charset="0"/>
              </a:rPr>
              <a:t>SELECT * FROM Orders </a:t>
            </a:r>
            <a:br>
              <a:rPr lang="en-US" sz="1600" dirty="0">
                <a:latin typeface="+mn-lt"/>
                <a:cs typeface="Arial" pitchFamily="34" charset="0"/>
              </a:rPr>
            </a:br>
            <a:r>
              <a:rPr lang="en-US" sz="1600" dirty="0">
                <a:latin typeface="+mn-lt"/>
                <a:cs typeface="Arial" pitchFamily="34" charset="0"/>
              </a:rPr>
              <a:t>WHERE quantity&gt;1;</a:t>
            </a:r>
            <a:br>
              <a:rPr lang="en-US" sz="1600" dirty="0">
                <a:latin typeface="+mn-lt"/>
                <a:cs typeface="Arial" pitchFamily="34" charset="0"/>
              </a:rPr>
            </a:br>
            <a:endParaRPr lang="en-IN" sz="1600" dirty="0">
              <a:latin typeface="+mn-lt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31146"/>
            <a:ext cx="5987008" cy="36117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2" t="35815" r="-1664" b="695"/>
          <a:stretch/>
        </p:blipFill>
        <p:spPr>
          <a:xfrm>
            <a:off x="6300192" y="4011029"/>
            <a:ext cx="2501107" cy="28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694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7467600" cy="1143000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+mn-lt"/>
                <a:cs typeface="Arial" pitchFamily="34" charset="0"/>
              </a:rPr>
              <a:t>8) Retrieve all orders where the total amount exceeds $20</a:t>
            </a:r>
            <a:r>
              <a:rPr lang="en-US" sz="1800" b="1" dirty="0" smtClean="0">
                <a:latin typeface="+mn-lt"/>
                <a:cs typeface="Arial" pitchFamily="34" charset="0"/>
              </a:rPr>
              <a:t>:</a:t>
            </a:r>
            <a:br>
              <a:rPr lang="en-US" sz="1800" b="1" dirty="0" smtClean="0">
                <a:latin typeface="+mn-lt"/>
                <a:cs typeface="Arial" pitchFamily="34" charset="0"/>
              </a:rPr>
            </a:br>
            <a:r>
              <a:rPr lang="en-US" sz="1800" b="1" dirty="0">
                <a:latin typeface="+mn-lt"/>
                <a:cs typeface="Arial" pitchFamily="34" charset="0"/>
              </a:rPr>
              <a:t/>
            </a:r>
            <a:br>
              <a:rPr lang="en-US" sz="1800" b="1" dirty="0">
                <a:latin typeface="+mn-lt"/>
                <a:cs typeface="Arial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SELECT * FROM Orders </a:t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WHERE </a:t>
            </a:r>
            <a:r>
              <a:rPr lang="en-US" sz="1600" dirty="0" err="1">
                <a:latin typeface="+mn-lt"/>
                <a:cs typeface="Calibri" pitchFamily="34" charset="0"/>
              </a:rPr>
              <a:t>total_amount</a:t>
            </a:r>
            <a:r>
              <a:rPr lang="en-US" sz="1600" dirty="0">
                <a:latin typeface="+mn-lt"/>
                <a:cs typeface="Calibri" pitchFamily="34" charset="0"/>
              </a:rPr>
              <a:t>&gt;20;</a:t>
            </a:r>
            <a:br>
              <a:rPr lang="en-US" sz="1600" dirty="0">
                <a:latin typeface="+mn-lt"/>
                <a:cs typeface="Calibri" pitchFamily="34" charset="0"/>
              </a:rPr>
            </a:br>
            <a:endParaRPr lang="en-IN" sz="1600" dirty="0">
              <a:latin typeface="+mn-lt"/>
              <a:cs typeface="Calibri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55350"/>
            <a:ext cx="6275040" cy="40539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2" t="35815" r="-1664" b="695"/>
          <a:stretch/>
        </p:blipFill>
        <p:spPr>
          <a:xfrm>
            <a:off x="6300192" y="4011029"/>
            <a:ext cx="2501107" cy="28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397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7992888" cy="1368152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+mn-lt"/>
                <a:cs typeface="Arial" pitchFamily="34" charset="0"/>
              </a:rPr>
              <a:t>9) List all genres available in the Books table</a:t>
            </a:r>
            <a:r>
              <a:rPr lang="en-US" sz="1800" dirty="0" smtClean="0">
                <a:latin typeface="+mn-lt"/>
                <a:cs typeface="Arial" pitchFamily="34" charset="0"/>
              </a:rPr>
              <a:t>:</a:t>
            </a:r>
            <a:br>
              <a:rPr lang="en-US" sz="1800" dirty="0" smtClean="0">
                <a:latin typeface="+mn-lt"/>
                <a:cs typeface="Arial" pitchFamily="34" charset="0"/>
              </a:rPr>
            </a:br>
            <a:r>
              <a:rPr lang="en-US" sz="1800" dirty="0">
                <a:latin typeface="+mn-lt"/>
                <a:cs typeface="Arial" pitchFamily="34" charset="0"/>
              </a:rPr>
              <a:t/>
            </a:r>
            <a:br>
              <a:rPr lang="en-US" sz="1800" dirty="0">
                <a:latin typeface="+mn-lt"/>
                <a:cs typeface="Arial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SELECT DISTINCT genre FROM Books;</a:t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2400" dirty="0">
                <a:latin typeface="+mn-lt"/>
                <a:cs typeface="Calibri" pitchFamily="34" charset="0"/>
              </a:rPr>
              <a:t/>
            </a:r>
            <a:br>
              <a:rPr lang="en-US" sz="2400" dirty="0">
                <a:latin typeface="+mn-lt"/>
                <a:cs typeface="Calibri" pitchFamily="34" charset="0"/>
              </a:rPr>
            </a:br>
            <a:r>
              <a:rPr lang="en-US" sz="2400" dirty="0">
                <a:latin typeface="+mn-lt"/>
                <a:cs typeface="Calibri" pitchFamily="34" charset="0"/>
              </a:rPr>
              <a:t/>
            </a:r>
            <a:br>
              <a:rPr lang="en-US" sz="2400" dirty="0">
                <a:latin typeface="+mn-lt"/>
                <a:cs typeface="Calibri" pitchFamily="34" charset="0"/>
              </a:rPr>
            </a:br>
            <a:endParaRPr lang="en-IN" sz="2400" dirty="0">
              <a:latin typeface="+mn-lt"/>
              <a:cs typeface="Calibri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3" y="2650931"/>
            <a:ext cx="6320111" cy="27721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2" t="35815" r="-1664" b="695"/>
          <a:stretch/>
        </p:blipFill>
        <p:spPr>
          <a:xfrm>
            <a:off x="6300192" y="4011029"/>
            <a:ext cx="2501107" cy="28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620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060848"/>
            <a:ext cx="7467600" cy="1143000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+mn-lt"/>
                <a:cs typeface="Arial" pitchFamily="34" charset="0"/>
              </a:rPr>
              <a:t>10) Find the book with the lowest stock</a:t>
            </a:r>
            <a:r>
              <a:rPr lang="en-US" sz="1800" b="1" dirty="0" smtClean="0">
                <a:latin typeface="+mn-lt"/>
                <a:cs typeface="Arial" pitchFamily="34" charset="0"/>
              </a:rPr>
              <a:t>:</a:t>
            </a:r>
            <a:br>
              <a:rPr lang="en-US" sz="1800" b="1" dirty="0" smtClean="0">
                <a:latin typeface="+mn-lt"/>
                <a:cs typeface="Arial" pitchFamily="34" charset="0"/>
              </a:rPr>
            </a:br>
            <a:r>
              <a:rPr lang="en-US" sz="1800" b="1" dirty="0">
                <a:latin typeface="+mn-lt"/>
                <a:cs typeface="Arial" pitchFamily="34" charset="0"/>
              </a:rPr>
              <a:t/>
            </a:r>
            <a:br>
              <a:rPr lang="en-US" sz="1800" b="1" dirty="0">
                <a:latin typeface="+mn-lt"/>
                <a:cs typeface="Arial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SELECT * FROM Books </a:t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ORDER BY stock </a:t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LIMIT 1;</a:t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/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2400" dirty="0">
                <a:latin typeface="+mn-lt"/>
                <a:cs typeface="Calibri" pitchFamily="34" charset="0"/>
              </a:rPr>
              <a:t/>
            </a:r>
            <a:br>
              <a:rPr lang="en-US" sz="2400" dirty="0">
                <a:latin typeface="+mn-lt"/>
                <a:cs typeface="Calibri" pitchFamily="34" charset="0"/>
              </a:rPr>
            </a:br>
            <a:endParaRPr lang="en-IN" sz="2400" dirty="0">
              <a:latin typeface="+mn-lt"/>
              <a:cs typeface="Calibri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53934"/>
            <a:ext cx="6408712" cy="14432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2" t="35815" r="-1664" b="695"/>
          <a:stretch/>
        </p:blipFill>
        <p:spPr>
          <a:xfrm>
            <a:off x="6300192" y="4011029"/>
            <a:ext cx="2501107" cy="28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173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412776"/>
            <a:ext cx="7467600" cy="1143000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+mn-lt"/>
                <a:cs typeface="Arial" pitchFamily="34" charset="0"/>
              </a:rPr>
              <a:t>11</a:t>
            </a:r>
            <a:r>
              <a:rPr lang="en-US" sz="1800" dirty="0">
                <a:latin typeface="+mn-lt"/>
                <a:cs typeface="Arial" pitchFamily="34" charset="0"/>
              </a:rPr>
              <a:t>) </a:t>
            </a:r>
            <a:r>
              <a:rPr lang="en-US" sz="1800" b="1" dirty="0">
                <a:latin typeface="+mn-lt"/>
                <a:cs typeface="Arial" pitchFamily="34" charset="0"/>
              </a:rPr>
              <a:t>Calculate the total revenue generated from all orders</a:t>
            </a:r>
            <a:r>
              <a:rPr lang="en-US" sz="1800" b="1" dirty="0" smtClean="0">
                <a:latin typeface="+mn-lt"/>
                <a:cs typeface="Arial" pitchFamily="34" charset="0"/>
              </a:rPr>
              <a:t>:</a:t>
            </a:r>
            <a:br>
              <a:rPr lang="en-US" sz="1800" b="1" dirty="0" smtClean="0">
                <a:latin typeface="+mn-lt"/>
                <a:cs typeface="Arial" pitchFamily="34" charset="0"/>
              </a:rPr>
            </a:br>
            <a:r>
              <a:rPr lang="en-US" sz="1800" dirty="0">
                <a:latin typeface="+mn-lt"/>
                <a:cs typeface="Arial" pitchFamily="34" charset="0"/>
              </a:rPr>
              <a:t/>
            </a:r>
            <a:br>
              <a:rPr lang="en-US" sz="1800" dirty="0">
                <a:latin typeface="+mn-lt"/>
                <a:cs typeface="Arial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SELECT SUM(</a:t>
            </a:r>
            <a:r>
              <a:rPr lang="en-US" sz="1600" dirty="0" err="1">
                <a:latin typeface="+mn-lt"/>
                <a:cs typeface="Calibri" pitchFamily="34" charset="0"/>
              </a:rPr>
              <a:t>total_amount</a:t>
            </a:r>
            <a:r>
              <a:rPr lang="en-US" sz="1600" dirty="0">
                <a:latin typeface="+mn-lt"/>
                <a:cs typeface="Calibri" pitchFamily="34" charset="0"/>
              </a:rPr>
              <a:t>) As Revenue </a:t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FROM Orders;</a:t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/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/>
            </a:r>
            <a:br>
              <a:rPr lang="en-US" sz="1600" dirty="0">
                <a:latin typeface="+mn-lt"/>
                <a:cs typeface="Calibri" pitchFamily="34" charset="0"/>
              </a:rPr>
            </a:br>
            <a:endParaRPr lang="en-IN" sz="1600" dirty="0">
              <a:latin typeface="+mn-lt"/>
              <a:cs typeface="Calibri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60916"/>
            <a:ext cx="6347048" cy="13521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2" t="35815" r="-1664" b="695"/>
          <a:stretch/>
        </p:blipFill>
        <p:spPr>
          <a:xfrm>
            <a:off x="6300192" y="4011029"/>
            <a:ext cx="2501107" cy="28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17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2151112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latin typeface="+mn-lt"/>
                <a:cs typeface="Arial" pitchFamily="34" charset="0"/>
              </a:rPr>
              <a:t>12) </a:t>
            </a:r>
            <a:r>
              <a:rPr lang="en-US" sz="1800" b="1" dirty="0">
                <a:latin typeface="+mn-lt"/>
                <a:cs typeface="Arial" pitchFamily="34" charset="0"/>
              </a:rPr>
              <a:t>Retrieve the total number of books sold for each genre:</a:t>
            </a:r>
            <a:br>
              <a:rPr lang="en-US" sz="1800" b="1" dirty="0">
                <a:latin typeface="+mn-lt"/>
                <a:cs typeface="Arial" pitchFamily="34" charset="0"/>
              </a:rPr>
            </a:br>
            <a:r>
              <a:rPr lang="en-US" sz="1800" b="1" dirty="0">
                <a:latin typeface="+mn-lt"/>
                <a:cs typeface="Arial" pitchFamily="34" charset="0"/>
              </a:rPr>
              <a:t/>
            </a:r>
            <a:br>
              <a:rPr lang="en-US" sz="1800" b="1" dirty="0">
                <a:latin typeface="+mn-lt"/>
                <a:cs typeface="Arial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SELECT </a:t>
            </a:r>
            <a:r>
              <a:rPr lang="en-US" sz="1600" dirty="0" err="1">
                <a:latin typeface="+mn-lt"/>
                <a:cs typeface="Calibri" pitchFamily="34" charset="0"/>
              </a:rPr>
              <a:t>b.Genre</a:t>
            </a:r>
            <a:r>
              <a:rPr lang="en-US" sz="1600" dirty="0">
                <a:latin typeface="+mn-lt"/>
                <a:cs typeface="Calibri" pitchFamily="34" charset="0"/>
              </a:rPr>
              <a:t>, SUM(</a:t>
            </a:r>
            <a:r>
              <a:rPr lang="en-US" sz="1600" dirty="0" err="1">
                <a:latin typeface="+mn-lt"/>
                <a:cs typeface="Calibri" pitchFamily="34" charset="0"/>
              </a:rPr>
              <a:t>o.Quantity</a:t>
            </a:r>
            <a:r>
              <a:rPr lang="en-US" sz="1600" dirty="0">
                <a:latin typeface="+mn-lt"/>
                <a:cs typeface="Calibri" pitchFamily="34" charset="0"/>
              </a:rPr>
              <a:t>) AS </a:t>
            </a:r>
            <a:r>
              <a:rPr lang="en-US" sz="1600" dirty="0" err="1">
                <a:latin typeface="+mn-lt"/>
                <a:cs typeface="Calibri" pitchFamily="34" charset="0"/>
              </a:rPr>
              <a:t>Total_Books_sold</a:t>
            </a:r>
            <a:r>
              <a:rPr lang="en-US" sz="1600" dirty="0">
                <a:latin typeface="+mn-lt"/>
                <a:cs typeface="Calibri" pitchFamily="34" charset="0"/>
              </a:rPr>
              <a:t/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FROM Orders o</a:t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JOIN Books b ON </a:t>
            </a:r>
            <a:r>
              <a:rPr lang="en-US" sz="1600" dirty="0" err="1">
                <a:latin typeface="+mn-lt"/>
                <a:cs typeface="Calibri" pitchFamily="34" charset="0"/>
              </a:rPr>
              <a:t>o.book_id</a:t>
            </a:r>
            <a:r>
              <a:rPr lang="en-US" sz="1600" dirty="0">
                <a:latin typeface="+mn-lt"/>
                <a:cs typeface="Calibri" pitchFamily="34" charset="0"/>
              </a:rPr>
              <a:t> = </a:t>
            </a:r>
            <a:r>
              <a:rPr lang="en-US" sz="1600" dirty="0" err="1">
                <a:latin typeface="+mn-lt"/>
                <a:cs typeface="Calibri" pitchFamily="34" charset="0"/>
              </a:rPr>
              <a:t>b.book_id</a:t>
            </a:r>
            <a:r>
              <a:rPr lang="en-US" sz="1600" dirty="0">
                <a:latin typeface="+mn-lt"/>
                <a:cs typeface="Calibri" pitchFamily="34" charset="0"/>
              </a:rPr>
              <a:t/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GROUP BY </a:t>
            </a:r>
            <a:r>
              <a:rPr lang="en-US" sz="1600" dirty="0" err="1">
                <a:latin typeface="+mn-lt"/>
                <a:cs typeface="Calibri" pitchFamily="34" charset="0"/>
              </a:rPr>
              <a:t>b.Genre</a:t>
            </a:r>
            <a:r>
              <a:rPr lang="en-US" sz="1600" dirty="0">
                <a:latin typeface="+mn-lt"/>
                <a:cs typeface="Calibri" pitchFamily="34" charset="0"/>
              </a:rPr>
              <a:t>;</a:t>
            </a:r>
            <a:br>
              <a:rPr lang="en-US" sz="1600" dirty="0">
                <a:latin typeface="+mn-lt"/>
                <a:cs typeface="Calibri" pitchFamily="34" charset="0"/>
              </a:rPr>
            </a:br>
            <a:endParaRPr lang="en-IN" sz="1600" dirty="0">
              <a:latin typeface="+mn-lt"/>
              <a:cs typeface="Calibri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95035"/>
            <a:ext cx="6779096" cy="268395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2" t="35815" r="-1664" b="695"/>
          <a:stretch/>
        </p:blipFill>
        <p:spPr>
          <a:xfrm>
            <a:off x="6300192" y="4011029"/>
            <a:ext cx="2501107" cy="28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49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268760"/>
            <a:ext cx="7467600" cy="1143000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latin typeface="+mn-lt"/>
                <a:cs typeface="Arial" pitchFamily="34" charset="0"/>
              </a:rPr>
              <a:t>13) </a:t>
            </a:r>
            <a:r>
              <a:rPr lang="en-US" sz="1800" b="1" dirty="0">
                <a:latin typeface="+mn-lt"/>
                <a:cs typeface="Arial" pitchFamily="34" charset="0"/>
              </a:rPr>
              <a:t>Find the average price of books in the "Fantasy" genre</a:t>
            </a:r>
            <a:r>
              <a:rPr lang="en-US" sz="1800" b="1" dirty="0" smtClean="0">
                <a:latin typeface="+mn-lt"/>
                <a:cs typeface="Arial" pitchFamily="34" charset="0"/>
              </a:rPr>
              <a:t>:</a:t>
            </a:r>
            <a:br>
              <a:rPr lang="en-US" sz="1800" b="1" dirty="0" smtClean="0">
                <a:latin typeface="+mn-lt"/>
                <a:cs typeface="Arial" pitchFamily="34" charset="0"/>
              </a:rPr>
            </a:br>
            <a:r>
              <a:rPr lang="en-US" sz="1800" b="1" dirty="0">
                <a:latin typeface="+mn-lt"/>
                <a:cs typeface="Arial" pitchFamily="34" charset="0"/>
              </a:rPr>
              <a:t/>
            </a:r>
            <a:br>
              <a:rPr lang="en-US" sz="1800" b="1" dirty="0">
                <a:latin typeface="+mn-lt"/>
                <a:cs typeface="Arial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SELECT AVG(price) AS </a:t>
            </a:r>
            <a:r>
              <a:rPr lang="en-US" sz="1600" dirty="0" err="1">
                <a:latin typeface="+mn-lt"/>
                <a:cs typeface="Calibri" pitchFamily="34" charset="0"/>
              </a:rPr>
              <a:t>Average_Price</a:t>
            </a:r>
            <a:r>
              <a:rPr lang="en-US" sz="1600" dirty="0">
                <a:latin typeface="+mn-lt"/>
                <a:cs typeface="Calibri" pitchFamily="34" charset="0"/>
              </a:rPr>
              <a:t/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FROM Books</a:t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WHERE Genre = 'Fantasy';</a:t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/>
            </a:r>
            <a:br>
              <a:rPr lang="en-US" sz="1600" dirty="0">
                <a:latin typeface="+mn-lt"/>
                <a:cs typeface="Calibri" pitchFamily="34" charset="0"/>
              </a:rPr>
            </a:br>
            <a:endParaRPr lang="en-US" sz="1600" dirty="0">
              <a:latin typeface="+mn-lt"/>
              <a:cs typeface="Calibri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43" y="3574984"/>
            <a:ext cx="6089798" cy="10781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2" t="35815" r="-1664" b="695"/>
          <a:stretch/>
        </p:blipFill>
        <p:spPr>
          <a:xfrm>
            <a:off x="6300192" y="4011029"/>
            <a:ext cx="2501107" cy="28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52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7467600" cy="936104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+mn-lt"/>
                <a:cs typeface="Arial" pitchFamily="34" charset="0"/>
              </a:rPr>
              <a:t> </a:t>
            </a:r>
            <a:r>
              <a:rPr lang="en-US" sz="1800" b="1" dirty="0" smtClean="0">
                <a:latin typeface="+mn-lt"/>
                <a:cs typeface="Arial" pitchFamily="34" charset="0"/>
              </a:rPr>
              <a:t>14) </a:t>
            </a:r>
            <a:r>
              <a:rPr lang="en-US" sz="1800" b="1" dirty="0">
                <a:latin typeface="+mn-lt"/>
                <a:cs typeface="Arial" pitchFamily="34" charset="0"/>
              </a:rPr>
              <a:t>List customers who have placed at least 2 orders</a:t>
            </a:r>
            <a:r>
              <a:rPr lang="en-US" sz="1800" b="1" dirty="0" smtClean="0">
                <a:latin typeface="+mn-lt"/>
                <a:cs typeface="Arial" pitchFamily="34" charset="0"/>
              </a:rPr>
              <a:t>:</a:t>
            </a:r>
            <a:br>
              <a:rPr lang="en-US" sz="1800" b="1" dirty="0" smtClean="0">
                <a:latin typeface="+mn-lt"/>
                <a:cs typeface="Arial" pitchFamily="34" charset="0"/>
              </a:rPr>
            </a:br>
            <a:r>
              <a:rPr lang="en-US" sz="1800" b="1" dirty="0">
                <a:latin typeface="+mn-lt"/>
                <a:cs typeface="Arial" pitchFamily="34" charset="0"/>
              </a:rPr>
              <a:t/>
            </a:r>
            <a:br>
              <a:rPr lang="en-US" sz="1800" b="1" dirty="0">
                <a:latin typeface="+mn-lt"/>
                <a:cs typeface="Arial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SELECT </a:t>
            </a:r>
            <a:r>
              <a:rPr lang="en-US" sz="1600" dirty="0" err="1">
                <a:latin typeface="+mn-lt"/>
                <a:cs typeface="Calibri" pitchFamily="34" charset="0"/>
              </a:rPr>
              <a:t>o.customer_id</a:t>
            </a:r>
            <a:r>
              <a:rPr lang="en-US" sz="1600" dirty="0">
                <a:latin typeface="+mn-lt"/>
                <a:cs typeface="Calibri" pitchFamily="34" charset="0"/>
              </a:rPr>
              <a:t>, c.name, COUNT(</a:t>
            </a:r>
            <a:r>
              <a:rPr lang="en-US" sz="1600" dirty="0" err="1">
                <a:latin typeface="+mn-lt"/>
                <a:cs typeface="Calibri" pitchFamily="34" charset="0"/>
              </a:rPr>
              <a:t>o.Order_id</a:t>
            </a:r>
            <a:r>
              <a:rPr lang="en-US" sz="1600" dirty="0">
                <a:latin typeface="+mn-lt"/>
                <a:cs typeface="Calibri" pitchFamily="34" charset="0"/>
              </a:rPr>
              <a:t>) AS ORDER_COUNT</a:t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FROM orders o</a:t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JOIN customers c ON </a:t>
            </a:r>
            <a:r>
              <a:rPr lang="en-US" sz="1600" dirty="0" err="1">
                <a:latin typeface="+mn-lt"/>
                <a:cs typeface="Calibri" pitchFamily="34" charset="0"/>
              </a:rPr>
              <a:t>o.customer_id</a:t>
            </a:r>
            <a:r>
              <a:rPr lang="en-US" sz="1600" dirty="0">
                <a:latin typeface="+mn-lt"/>
                <a:cs typeface="Calibri" pitchFamily="34" charset="0"/>
              </a:rPr>
              <a:t>=</a:t>
            </a:r>
            <a:r>
              <a:rPr lang="en-US" sz="1600" dirty="0" err="1">
                <a:latin typeface="+mn-lt"/>
                <a:cs typeface="Calibri" pitchFamily="34" charset="0"/>
              </a:rPr>
              <a:t>c.customer_id</a:t>
            </a:r>
            <a:r>
              <a:rPr lang="en-US" sz="1600" dirty="0">
                <a:latin typeface="+mn-lt"/>
                <a:cs typeface="Calibri" pitchFamily="34" charset="0"/>
              </a:rPr>
              <a:t/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GROUP BY </a:t>
            </a:r>
            <a:r>
              <a:rPr lang="en-US" sz="1600" dirty="0" err="1">
                <a:latin typeface="+mn-lt"/>
                <a:cs typeface="Calibri" pitchFamily="34" charset="0"/>
              </a:rPr>
              <a:t>o.customer_id</a:t>
            </a:r>
            <a:r>
              <a:rPr lang="en-US" sz="1600" dirty="0">
                <a:latin typeface="+mn-lt"/>
                <a:cs typeface="Calibri" pitchFamily="34" charset="0"/>
              </a:rPr>
              <a:t>, c.name</a:t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HAVING COUNT(</a:t>
            </a:r>
            <a:r>
              <a:rPr lang="en-US" sz="1600" dirty="0" err="1">
                <a:latin typeface="+mn-lt"/>
                <a:cs typeface="Calibri" pitchFamily="34" charset="0"/>
              </a:rPr>
              <a:t>Order_id</a:t>
            </a:r>
            <a:r>
              <a:rPr lang="en-US" sz="1600" dirty="0">
                <a:latin typeface="+mn-lt"/>
                <a:cs typeface="Calibri" pitchFamily="34" charset="0"/>
              </a:rPr>
              <a:t>) &gt;=2;</a:t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/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200" dirty="0">
                <a:latin typeface="+mn-lt"/>
                <a:cs typeface="Calibri" pitchFamily="34" charset="0"/>
              </a:rPr>
              <a:t/>
            </a:r>
            <a:br>
              <a:rPr lang="en-US" sz="1200" dirty="0">
                <a:latin typeface="+mn-lt"/>
                <a:cs typeface="Calibri" pitchFamily="34" charset="0"/>
              </a:rPr>
            </a:br>
            <a:r>
              <a:rPr lang="en-US" sz="2800" dirty="0">
                <a:latin typeface="+mn-lt"/>
                <a:cs typeface="Calibri" pitchFamily="34" charset="0"/>
              </a:rPr>
              <a:t/>
            </a:r>
            <a:br>
              <a:rPr lang="en-US" sz="2800" dirty="0">
                <a:latin typeface="+mn-lt"/>
                <a:cs typeface="Calibri" pitchFamily="34" charset="0"/>
              </a:rPr>
            </a:br>
            <a:endParaRPr lang="en-IN" sz="2800" dirty="0">
              <a:latin typeface="+mn-lt"/>
              <a:cs typeface="Calibri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08875"/>
            <a:ext cx="6635080" cy="32562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2" t="35815" r="-1664" b="695"/>
          <a:stretch/>
        </p:blipFill>
        <p:spPr>
          <a:xfrm>
            <a:off x="6300192" y="4011029"/>
            <a:ext cx="2501107" cy="28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6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772816"/>
            <a:ext cx="7467600" cy="1143000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latin typeface="+mn-lt"/>
                <a:cs typeface="Arial" pitchFamily="34" charset="0"/>
              </a:rPr>
              <a:t>15) </a:t>
            </a:r>
            <a:r>
              <a:rPr lang="en-US" sz="1800" b="1" dirty="0">
                <a:latin typeface="+mn-lt"/>
                <a:cs typeface="Arial" pitchFamily="34" charset="0"/>
              </a:rPr>
              <a:t>Find the most frequently ordered book</a:t>
            </a:r>
            <a:r>
              <a:rPr lang="en-US" sz="1800" b="1" dirty="0" smtClean="0">
                <a:latin typeface="+mn-lt"/>
                <a:cs typeface="Arial" pitchFamily="34" charset="0"/>
              </a:rPr>
              <a:t>:</a:t>
            </a:r>
            <a:br>
              <a:rPr lang="en-US" sz="1800" b="1" dirty="0" smtClean="0">
                <a:latin typeface="+mn-lt"/>
                <a:cs typeface="Arial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/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SELECT </a:t>
            </a:r>
            <a:r>
              <a:rPr lang="en-US" sz="1600" dirty="0" err="1">
                <a:latin typeface="+mn-lt"/>
                <a:cs typeface="Calibri" pitchFamily="34" charset="0"/>
              </a:rPr>
              <a:t>o.Book_id</a:t>
            </a:r>
            <a:r>
              <a:rPr lang="en-US" sz="1600" dirty="0">
                <a:latin typeface="+mn-lt"/>
                <a:cs typeface="Calibri" pitchFamily="34" charset="0"/>
              </a:rPr>
              <a:t>, </a:t>
            </a:r>
            <a:r>
              <a:rPr lang="en-US" sz="1600" dirty="0" err="1">
                <a:latin typeface="+mn-lt"/>
                <a:cs typeface="Calibri" pitchFamily="34" charset="0"/>
              </a:rPr>
              <a:t>b.title</a:t>
            </a:r>
            <a:r>
              <a:rPr lang="en-US" sz="1600" dirty="0">
                <a:latin typeface="+mn-lt"/>
                <a:cs typeface="Calibri" pitchFamily="34" charset="0"/>
              </a:rPr>
              <a:t>, COUNT(</a:t>
            </a:r>
            <a:r>
              <a:rPr lang="en-US" sz="1600" dirty="0" err="1">
                <a:latin typeface="+mn-lt"/>
                <a:cs typeface="Calibri" pitchFamily="34" charset="0"/>
              </a:rPr>
              <a:t>o.order_id</a:t>
            </a:r>
            <a:r>
              <a:rPr lang="en-US" sz="1600" dirty="0">
                <a:latin typeface="+mn-lt"/>
                <a:cs typeface="Calibri" pitchFamily="34" charset="0"/>
              </a:rPr>
              <a:t>) AS ORDER_COUNT</a:t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FROM orders o</a:t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JOIN books b ON </a:t>
            </a:r>
            <a:r>
              <a:rPr lang="en-US" sz="1600" dirty="0" err="1">
                <a:latin typeface="+mn-lt"/>
                <a:cs typeface="Calibri" pitchFamily="34" charset="0"/>
              </a:rPr>
              <a:t>o.book_id</a:t>
            </a:r>
            <a:r>
              <a:rPr lang="en-US" sz="1600" dirty="0">
                <a:latin typeface="+mn-lt"/>
                <a:cs typeface="Calibri" pitchFamily="34" charset="0"/>
              </a:rPr>
              <a:t>=</a:t>
            </a:r>
            <a:r>
              <a:rPr lang="en-US" sz="1600" dirty="0" err="1">
                <a:latin typeface="+mn-lt"/>
                <a:cs typeface="Calibri" pitchFamily="34" charset="0"/>
              </a:rPr>
              <a:t>b.book_id</a:t>
            </a:r>
            <a:r>
              <a:rPr lang="en-US" sz="1600" dirty="0">
                <a:latin typeface="+mn-lt"/>
                <a:cs typeface="Calibri" pitchFamily="34" charset="0"/>
              </a:rPr>
              <a:t/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GROUP BY </a:t>
            </a:r>
            <a:r>
              <a:rPr lang="en-US" sz="1600" dirty="0" err="1">
                <a:latin typeface="+mn-lt"/>
                <a:cs typeface="Calibri" pitchFamily="34" charset="0"/>
              </a:rPr>
              <a:t>o.book_id</a:t>
            </a:r>
            <a:r>
              <a:rPr lang="en-US" sz="1600" dirty="0">
                <a:latin typeface="+mn-lt"/>
                <a:cs typeface="Calibri" pitchFamily="34" charset="0"/>
              </a:rPr>
              <a:t>, </a:t>
            </a:r>
            <a:r>
              <a:rPr lang="en-US" sz="1600" dirty="0" err="1">
                <a:latin typeface="+mn-lt"/>
                <a:cs typeface="Calibri" pitchFamily="34" charset="0"/>
              </a:rPr>
              <a:t>b.title</a:t>
            </a:r>
            <a:r>
              <a:rPr lang="en-US" sz="1600" dirty="0">
                <a:latin typeface="+mn-lt"/>
                <a:cs typeface="Calibri" pitchFamily="34" charset="0"/>
              </a:rPr>
              <a:t/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ORDER BY ORDER_COUNT DESC LIMIT 1;</a:t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/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/>
            </a:r>
            <a:br>
              <a:rPr lang="en-US" sz="1600" dirty="0">
                <a:latin typeface="+mn-lt"/>
                <a:cs typeface="Calibri" pitchFamily="34" charset="0"/>
              </a:rPr>
            </a:br>
            <a:endParaRPr lang="en-IN" sz="1600" dirty="0">
              <a:latin typeface="+mn-lt"/>
              <a:cs typeface="Calibri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73137"/>
            <a:ext cx="6563072" cy="14960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2" t="35815" r="-1664" b="695"/>
          <a:stretch/>
        </p:blipFill>
        <p:spPr>
          <a:xfrm>
            <a:off x="6300192" y="4011029"/>
            <a:ext cx="2501107" cy="28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515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699" y="19888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+mn-lt"/>
              </a:rPr>
              <a:t>Some Basic And Advance Insights</a:t>
            </a:r>
            <a:endParaRPr lang="en-IN" sz="3600" b="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2" t="35815" r="-1664" b="695"/>
          <a:stretch/>
        </p:blipFill>
        <p:spPr>
          <a:xfrm>
            <a:off x="6300192" y="4011029"/>
            <a:ext cx="2501107" cy="28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30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7467600" cy="11430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+mn-lt"/>
                <a:cs typeface="Arial" pitchFamily="34" charset="0"/>
              </a:rPr>
              <a:t> </a:t>
            </a:r>
            <a:r>
              <a:rPr lang="en-US" sz="1800" b="1" dirty="0" smtClean="0">
                <a:latin typeface="+mn-lt"/>
                <a:cs typeface="Arial" pitchFamily="34" charset="0"/>
              </a:rPr>
              <a:t>16) </a:t>
            </a:r>
            <a:r>
              <a:rPr lang="en-US" sz="1800" b="1" dirty="0">
                <a:latin typeface="+mn-lt"/>
                <a:cs typeface="Arial" pitchFamily="34" charset="0"/>
              </a:rPr>
              <a:t>Show the top 3 most expensive books of 'Fantasy' Genre </a:t>
            </a:r>
            <a:r>
              <a:rPr lang="en-US" sz="1800" b="1" dirty="0" smtClean="0">
                <a:latin typeface="+mn-lt"/>
                <a:cs typeface="Arial" pitchFamily="34" charset="0"/>
              </a:rPr>
              <a:t>:</a:t>
            </a:r>
            <a:br>
              <a:rPr lang="en-US" sz="1800" b="1" dirty="0" smtClean="0">
                <a:latin typeface="+mn-lt"/>
                <a:cs typeface="Arial" pitchFamily="34" charset="0"/>
              </a:rPr>
            </a:br>
            <a:r>
              <a:rPr lang="en-US" sz="1800" b="1" dirty="0">
                <a:latin typeface="+mn-lt"/>
                <a:cs typeface="Arial" pitchFamily="34" charset="0"/>
              </a:rPr>
              <a:t/>
            </a:r>
            <a:br>
              <a:rPr lang="en-US" sz="1800" b="1" dirty="0">
                <a:latin typeface="+mn-lt"/>
                <a:cs typeface="Arial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SELECT * FROM books</a:t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WHERE genre ='Fantasy'</a:t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ORDER BY price DESC LIMIT 3;</a:t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/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/>
            </a:r>
            <a:br>
              <a:rPr lang="en-US" sz="1600" dirty="0">
                <a:latin typeface="+mn-lt"/>
                <a:cs typeface="Calibri" pitchFamily="34" charset="0"/>
              </a:rPr>
            </a:br>
            <a:endParaRPr lang="en-IN" sz="1600" dirty="0">
              <a:latin typeface="+mn-lt"/>
              <a:cs typeface="Calibri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52936"/>
            <a:ext cx="6923112" cy="32403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2" t="35815" r="-1664" b="695"/>
          <a:stretch/>
        </p:blipFill>
        <p:spPr>
          <a:xfrm>
            <a:off x="6300192" y="4011029"/>
            <a:ext cx="2501107" cy="28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415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44824"/>
            <a:ext cx="8136904" cy="1143000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latin typeface="+mn-lt"/>
                <a:cs typeface="Arial" pitchFamily="34" charset="0"/>
              </a:rPr>
              <a:t>17) </a:t>
            </a:r>
            <a:r>
              <a:rPr lang="en-US" sz="1800" b="1" dirty="0">
                <a:latin typeface="+mn-lt"/>
                <a:cs typeface="Arial" pitchFamily="34" charset="0"/>
              </a:rPr>
              <a:t>Retrieve the total quantity of books sold by each author:</a:t>
            </a:r>
            <a:br>
              <a:rPr lang="en-US" sz="1800" b="1" dirty="0">
                <a:latin typeface="+mn-lt"/>
                <a:cs typeface="Arial" pitchFamily="34" charset="0"/>
              </a:rPr>
            </a:br>
            <a:r>
              <a:rPr lang="en-US" sz="1800" dirty="0">
                <a:latin typeface="+mn-lt"/>
                <a:cs typeface="Calibri" pitchFamily="34" charset="0"/>
              </a:rPr>
              <a:t/>
            </a:r>
            <a:br>
              <a:rPr lang="en-US" sz="18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SELECT </a:t>
            </a:r>
            <a:r>
              <a:rPr lang="en-US" sz="1600" dirty="0" err="1">
                <a:latin typeface="+mn-lt"/>
                <a:cs typeface="Calibri" pitchFamily="34" charset="0"/>
              </a:rPr>
              <a:t>b.author</a:t>
            </a:r>
            <a:r>
              <a:rPr lang="en-US" sz="1600" dirty="0">
                <a:latin typeface="+mn-lt"/>
                <a:cs typeface="Calibri" pitchFamily="34" charset="0"/>
              </a:rPr>
              <a:t>, SUM(</a:t>
            </a:r>
            <a:r>
              <a:rPr lang="en-US" sz="1600" dirty="0" err="1">
                <a:latin typeface="+mn-lt"/>
                <a:cs typeface="Calibri" pitchFamily="34" charset="0"/>
              </a:rPr>
              <a:t>o.quantity</a:t>
            </a:r>
            <a:r>
              <a:rPr lang="en-US" sz="1600" dirty="0">
                <a:latin typeface="+mn-lt"/>
                <a:cs typeface="Calibri" pitchFamily="34" charset="0"/>
              </a:rPr>
              <a:t>) AS </a:t>
            </a:r>
            <a:r>
              <a:rPr lang="en-US" sz="1600" dirty="0" err="1">
                <a:latin typeface="+mn-lt"/>
                <a:cs typeface="Calibri" pitchFamily="34" charset="0"/>
              </a:rPr>
              <a:t>Total_Books_Sold</a:t>
            </a:r>
            <a:r>
              <a:rPr lang="en-US" sz="1600" dirty="0">
                <a:latin typeface="+mn-lt"/>
                <a:cs typeface="Calibri" pitchFamily="34" charset="0"/>
              </a:rPr>
              <a:t/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FROM orders o</a:t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JOIN books b ON </a:t>
            </a:r>
            <a:r>
              <a:rPr lang="en-US" sz="1600" dirty="0" err="1">
                <a:latin typeface="+mn-lt"/>
                <a:cs typeface="Calibri" pitchFamily="34" charset="0"/>
              </a:rPr>
              <a:t>o.book_id</a:t>
            </a:r>
            <a:r>
              <a:rPr lang="en-US" sz="1600" dirty="0">
                <a:latin typeface="+mn-lt"/>
                <a:cs typeface="Calibri" pitchFamily="34" charset="0"/>
              </a:rPr>
              <a:t>=</a:t>
            </a:r>
            <a:r>
              <a:rPr lang="en-US" sz="1600" dirty="0" err="1">
                <a:latin typeface="+mn-lt"/>
                <a:cs typeface="Calibri" pitchFamily="34" charset="0"/>
              </a:rPr>
              <a:t>b.book_id</a:t>
            </a:r>
            <a:r>
              <a:rPr lang="en-US" sz="1600" dirty="0">
                <a:latin typeface="+mn-lt"/>
                <a:cs typeface="Calibri" pitchFamily="34" charset="0"/>
              </a:rPr>
              <a:t/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GROUP BY </a:t>
            </a:r>
            <a:r>
              <a:rPr lang="en-US" sz="1600" dirty="0" err="1">
                <a:latin typeface="+mn-lt"/>
                <a:cs typeface="Calibri" pitchFamily="34" charset="0"/>
              </a:rPr>
              <a:t>b.Author</a:t>
            </a:r>
            <a:r>
              <a:rPr lang="en-US" sz="1600" dirty="0">
                <a:latin typeface="+mn-lt"/>
                <a:cs typeface="Calibri" pitchFamily="34" charset="0"/>
              </a:rPr>
              <a:t>;</a:t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/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800" dirty="0">
                <a:latin typeface="+mn-lt"/>
                <a:cs typeface="Calibri" pitchFamily="34" charset="0"/>
              </a:rPr>
              <a:t/>
            </a:r>
            <a:br>
              <a:rPr lang="en-US" sz="1800" dirty="0">
                <a:latin typeface="+mn-lt"/>
                <a:cs typeface="Calibri" pitchFamily="34" charset="0"/>
              </a:rPr>
            </a:br>
            <a:endParaRPr lang="en-IN" sz="1800" dirty="0">
              <a:latin typeface="+mn-lt"/>
              <a:cs typeface="Calibri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6911"/>
            <a:ext cx="6995120" cy="32006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2" t="35815" r="-1664" b="695"/>
          <a:stretch/>
        </p:blipFill>
        <p:spPr>
          <a:xfrm>
            <a:off x="6300192" y="4011029"/>
            <a:ext cx="2501107" cy="28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177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7467600" cy="1143000"/>
          </a:xfrm>
        </p:spPr>
        <p:txBody>
          <a:bodyPr>
            <a:noAutofit/>
          </a:bodyPr>
          <a:lstStyle/>
          <a:p>
            <a:r>
              <a:rPr lang="en-US" sz="1200" dirty="0">
                <a:latin typeface="+mn-lt"/>
                <a:cs typeface="Arial" pitchFamily="34" charset="0"/>
              </a:rPr>
              <a:t> </a:t>
            </a:r>
            <a:r>
              <a:rPr lang="en-US" sz="1800" b="1" dirty="0" smtClean="0">
                <a:latin typeface="+mn-lt"/>
                <a:cs typeface="Arial" pitchFamily="34" charset="0"/>
              </a:rPr>
              <a:t>18) </a:t>
            </a:r>
            <a:r>
              <a:rPr lang="en-US" sz="1800" b="1" dirty="0">
                <a:latin typeface="+mn-lt"/>
                <a:cs typeface="Arial" pitchFamily="34" charset="0"/>
              </a:rPr>
              <a:t>List the cities where customers who spent over $30 are located:</a:t>
            </a:r>
            <a:br>
              <a:rPr lang="en-US" sz="1800" b="1" dirty="0">
                <a:latin typeface="+mn-lt"/>
                <a:cs typeface="Arial" pitchFamily="34" charset="0"/>
              </a:rPr>
            </a:br>
            <a:r>
              <a:rPr lang="en-US" sz="1800" b="1" dirty="0">
                <a:latin typeface="+mn-lt"/>
                <a:cs typeface="Arial" pitchFamily="34" charset="0"/>
              </a:rPr>
              <a:t/>
            </a:r>
            <a:br>
              <a:rPr lang="en-US" sz="1800" b="1" dirty="0">
                <a:latin typeface="+mn-lt"/>
                <a:cs typeface="Arial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SELECT DISTINCT </a:t>
            </a:r>
            <a:r>
              <a:rPr lang="en-US" sz="1600" dirty="0" err="1">
                <a:latin typeface="+mn-lt"/>
                <a:cs typeface="Calibri" pitchFamily="34" charset="0"/>
              </a:rPr>
              <a:t>c.city</a:t>
            </a:r>
            <a:r>
              <a:rPr lang="en-US" sz="1600" dirty="0">
                <a:latin typeface="+mn-lt"/>
                <a:cs typeface="Calibri" pitchFamily="34" charset="0"/>
              </a:rPr>
              <a:t>, </a:t>
            </a:r>
            <a:r>
              <a:rPr lang="en-US" sz="1600" dirty="0" err="1">
                <a:latin typeface="+mn-lt"/>
                <a:cs typeface="Calibri" pitchFamily="34" charset="0"/>
              </a:rPr>
              <a:t>total_amount</a:t>
            </a:r>
            <a:r>
              <a:rPr lang="en-US" sz="1600" dirty="0">
                <a:latin typeface="+mn-lt"/>
                <a:cs typeface="Calibri" pitchFamily="34" charset="0"/>
              </a:rPr>
              <a:t/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FROM orders o</a:t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JOIN customers c ON </a:t>
            </a:r>
            <a:r>
              <a:rPr lang="en-US" sz="1600" dirty="0" err="1">
                <a:latin typeface="+mn-lt"/>
                <a:cs typeface="Calibri" pitchFamily="34" charset="0"/>
              </a:rPr>
              <a:t>o.customer_id</a:t>
            </a:r>
            <a:r>
              <a:rPr lang="en-US" sz="1600" dirty="0">
                <a:latin typeface="+mn-lt"/>
                <a:cs typeface="Calibri" pitchFamily="34" charset="0"/>
              </a:rPr>
              <a:t>=</a:t>
            </a:r>
            <a:r>
              <a:rPr lang="en-US" sz="1600" dirty="0" err="1">
                <a:latin typeface="+mn-lt"/>
                <a:cs typeface="Calibri" pitchFamily="34" charset="0"/>
              </a:rPr>
              <a:t>c.customer_id</a:t>
            </a:r>
            <a:r>
              <a:rPr lang="en-US" sz="1600" dirty="0">
                <a:latin typeface="+mn-lt"/>
                <a:cs typeface="Calibri" pitchFamily="34" charset="0"/>
              </a:rPr>
              <a:t/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WHERE </a:t>
            </a:r>
            <a:r>
              <a:rPr lang="en-US" sz="1600" dirty="0" err="1">
                <a:latin typeface="+mn-lt"/>
                <a:cs typeface="Calibri" pitchFamily="34" charset="0"/>
              </a:rPr>
              <a:t>o.total_amount</a:t>
            </a:r>
            <a:r>
              <a:rPr lang="en-US" sz="1600" dirty="0">
                <a:latin typeface="+mn-lt"/>
                <a:cs typeface="Calibri" pitchFamily="34" charset="0"/>
              </a:rPr>
              <a:t> &gt; 30;</a:t>
            </a:r>
            <a:br>
              <a:rPr lang="en-US" sz="1600" dirty="0">
                <a:latin typeface="+mn-lt"/>
                <a:cs typeface="Calibri" pitchFamily="34" charset="0"/>
              </a:rPr>
            </a:br>
            <a:endParaRPr lang="en-IN" sz="1600" dirty="0">
              <a:latin typeface="+mn-lt"/>
              <a:cs typeface="Calibri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00" y="2288931"/>
            <a:ext cx="6627196" cy="34961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2" t="35815" r="-1664" b="695"/>
          <a:stretch/>
        </p:blipFill>
        <p:spPr>
          <a:xfrm>
            <a:off x="6300192" y="4011029"/>
            <a:ext cx="2501107" cy="28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22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76872"/>
            <a:ext cx="7467600" cy="1143000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latin typeface="+mn-lt"/>
                <a:cs typeface="Arial" pitchFamily="34" charset="0"/>
              </a:rPr>
              <a:t>19) </a:t>
            </a:r>
            <a:r>
              <a:rPr lang="en-US" sz="1800" b="1" dirty="0">
                <a:latin typeface="+mn-lt"/>
                <a:cs typeface="Arial" pitchFamily="34" charset="0"/>
              </a:rPr>
              <a:t>Find the customer who spent the most on orders</a:t>
            </a:r>
            <a:r>
              <a:rPr lang="en-US" sz="1800" b="1" dirty="0" smtClean="0">
                <a:latin typeface="+mn-lt"/>
                <a:cs typeface="Arial" pitchFamily="34" charset="0"/>
              </a:rPr>
              <a:t>:</a:t>
            </a:r>
            <a:br>
              <a:rPr lang="en-US" sz="1800" b="1" dirty="0" smtClean="0">
                <a:latin typeface="+mn-lt"/>
                <a:cs typeface="Arial" pitchFamily="34" charset="0"/>
              </a:rPr>
            </a:br>
            <a:r>
              <a:rPr lang="en-US" sz="1800" b="1" dirty="0">
                <a:latin typeface="+mn-lt"/>
                <a:cs typeface="Arial" pitchFamily="34" charset="0"/>
              </a:rPr>
              <a:t/>
            </a:r>
            <a:br>
              <a:rPr lang="en-US" sz="1800" b="1" dirty="0">
                <a:latin typeface="+mn-lt"/>
                <a:cs typeface="Arial" pitchFamily="34" charset="0"/>
              </a:rPr>
            </a:br>
            <a:r>
              <a:rPr lang="en-US" sz="1800" dirty="0">
                <a:latin typeface="+mn-lt"/>
                <a:cs typeface="Calibri" pitchFamily="34" charset="0"/>
              </a:rPr>
              <a:t>SELECT </a:t>
            </a:r>
            <a:r>
              <a:rPr lang="en-US" sz="1800" dirty="0" err="1">
                <a:latin typeface="+mn-lt"/>
                <a:cs typeface="Calibri" pitchFamily="34" charset="0"/>
              </a:rPr>
              <a:t>c.customer_id</a:t>
            </a:r>
            <a:r>
              <a:rPr lang="en-US" sz="1800" dirty="0">
                <a:latin typeface="+mn-lt"/>
                <a:cs typeface="Calibri" pitchFamily="34" charset="0"/>
              </a:rPr>
              <a:t>, c.name, SUM(</a:t>
            </a:r>
            <a:r>
              <a:rPr lang="en-US" sz="1800" dirty="0" err="1">
                <a:latin typeface="+mn-lt"/>
                <a:cs typeface="Calibri" pitchFamily="34" charset="0"/>
              </a:rPr>
              <a:t>o.total_amount</a:t>
            </a:r>
            <a:r>
              <a:rPr lang="en-US" sz="1800" dirty="0">
                <a:latin typeface="+mn-lt"/>
                <a:cs typeface="Calibri" pitchFamily="34" charset="0"/>
              </a:rPr>
              <a:t>) AS </a:t>
            </a:r>
            <a:r>
              <a:rPr lang="en-US" sz="1800" dirty="0" err="1">
                <a:latin typeface="+mn-lt"/>
                <a:cs typeface="Calibri" pitchFamily="34" charset="0"/>
              </a:rPr>
              <a:t>Total_Spent</a:t>
            </a:r>
            <a:r>
              <a:rPr lang="en-US" sz="1800" dirty="0">
                <a:latin typeface="+mn-lt"/>
                <a:cs typeface="Calibri" pitchFamily="34" charset="0"/>
              </a:rPr>
              <a:t/>
            </a:r>
            <a:br>
              <a:rPr lang="en-US" sz="1800" dirty="0">
                <a:latin typeface="+mn-lt"/>
                <a:cs typeface="Calibri" pitchFamily="34" charset="0"/>
              </a:rPr>
            </a:br>
            <a:r>
              <a:rPr lang="en-US" sz="1800" dirty="0">
                <a:latin typeface="+mn-lt"/>
                <a:cs typeface="Calibri" pitchFamily="34" charset="0"/>
              </a:rPr>
              <a:t>FROM orders o</a:t>
            </a:r>
            <a:br>
              <a:rPr lang="en-US" sz="1800" dirty="0">
                <a:latin typeface="+mn-lt"/>
                <a:cs typeface="Calibri" pitchFamily="34" charset="0"/>
              </a:rPr>
            </a:br>
            <a:r>
              <a:rPr lang="en-US" sz="1800" dirty="0">
                <a:latin typeface="+mn-lt"/>
                <a:cs typeface="Calibri" pitchFamily="34" charset="0"/>
              </a:rPr>
              <a:t>JOIN customers c ON </a:t>
            </a:r>
            <a:r>
              <a:rPr lang="en-US" sz="1800" dirty="0" err="1">
                <a:latin typeface="+mn-lt"/>
                <a:cs typeface="Calibri" pitchFamily="34" charset="0"/>
              </a:rPr>
              <a:t>o.customer_id</a:t>
            </a:r>
            <a:r>
              <a:rPr lang="en-US" sz="1800" dirty="0">
                <a:latin typeface="+mn-lt"/>
                <a:cs typeface="Calibri" pitchFamily="34" charset="0"/>
              </a:rPr>
              <a:t>=</a:t>
            </a:r>
            <a:r>
              <a:rPr lang="en-US" sz="1800" dirty="0" err="1">
                <a:latin typeface="+mn-lt"/>
                <a:cs typeface="Calibri" pitchFamily="34" charset="0"/>
              </a:rPr>
              <a:t>c.customer_id</a:t>
            </a:r>
            <a:r>
              <a:rPr lang="en-US" sz="1800" dirty="0">
                <a:latin typeface="+mn-lt"/>
                <a:cs typeface="Calibri" pitchFamily="34" charset="0"/>
              </a:rPr>
              <a:t/>
            </a:r>
            <a:br>
              <a:rPr lang="en-US" sz="1800" dirty="0">
                <a:latin typeface="+mn-lt"/>
                <a:cs typeface="Calibri" pitchFamily="34" charset="0"/>
              </a:rPr>
            </a:br>
            <a:r>
              <a:rPr lang="en-US" sz="1800" dirty="0">
                <a:latin typeface="+mn-lt"/>
                <a:cs typeface="Calibri" pitchFamily="34" charset="0"/>
              </a:rPr>
              <a:t>GROUP BY </a:t>
            </a:r>
            <a:r>
              <a:rPr lang="en-US" sz="1800" dirty="0" err="1">
                <a:latin typeface="+mn-lt"/>
                <a:cs typeface="Calibri" pitchFamily="34" charset="0"/>
              </a:rPr>
              <a:t>c.customer_id</a:t>
            </a:r>
            <a:r>
              <a:rPr lang="en-US" sz="1800" dirty="0">
                <a:latin typeface="+mn-lt"/>
                <a:cs typeface="Calibri" pitchFamily="34" charset="0"/>
              </a:rPr>
              <a:t>, c.name</a:t>
            </a:r>
            <a:br>
              <a:rPr lang="en-US" sz="1800" dirty="0">
                <a:latin typeface="+mn-lt"/>
                <a:cs typeface="Calibri" pitchFamily="34" charset="0"/>
              </a:rPr>
            </a:br>
            <a:r>
              <a:rPr lang="en-US" sz="1800" dirty="0">
                <a:latin typeface="+mn-lt"/>
                <a:cs typeface="Calibri" pitchFamily="34" charset="0"/>
              </a:rPr>
              <a:t>ORDER BY </a:t>
            </a:r>
            <a:r>
              <a:rPr lang="en-US" sz="1800" dirty="0" err="1">
                <a:latin typeface="+mn-lt"/>
                <a:cs typeface="Calibri" pitchFamily="34" charset="0"/>
              </a:rPr>
              <a:t>Total_spent</a:t>
            </a:r>
            <a:r>
              <a:rPr lang="en-US" sz="1800" dirty="0">
                <a:latin typeface="+mn-lt"/>
                <a:cs typeface="Calibri" pitchFamily="34" charset="0"/>
              </a:rPr>
              <a:t> </a:t>
            </a:r>
            <a:r>
              <a:rPr lang="en-US" sz="1800" dirty="0" err="1">
                <a:latin typeface="+mn-lt"/>
                <a:cs typeface="Calibri" pitchFamily="34" charset="0"/>
              </a:rPr>
              <a:t>Desc</a:t>
            </a:r>
            <a:r>
              <a:rPr lang="en-US" sz="1800" dirty="0">
                <a:latin typeface="+mn-lt"/>
                <a:cs typeface="Calibri" pitchFamily="34" charset="0"/>
              </a:rPr>
              <a:t> LIMIT 1;</a:t>
            </a:r>
            <a:br>
              <a:rPr lang="en-US" sz="1800" dirty="0">
                <a:latin typeface="+mn-lt"/>
                <a:cs typeface="Calibri" pitchFamily="34" charset="0"/>
              </a:rPr>
            </a:br>
            <a:r>
              <a:rPr lang="en-US" sz="1800" dirty="0">
                <a:latin typeface="+mn-lt"/>
                <a:cs typeface="Calibri" pitchFamily="34" charset="0"/>
              </a:rPr>
              <a:t/>
            </a:r>
            <a:br>
              <a:rPr lang="en-US" sz="1800" dirty="0">
                <a:latin typeface="+mn-lt"/>
                <a:cs typeface="Calibri" pitchFamily="34" charset="0"/>
              </a:rPr>
            </a:br>
            <a:r>
              <a:rPr lang="en-US" sz="1800" dirty="0">
                <a:latin typeface="+mn-lt"/>
                <a:cs typeface="Calibri" pitchFamily="34" charset="0"/>
              </a:rPr>
              <a:t/>
            </a:r>
            <a:br>
              <a:rPr lang="en-US" sz="1800" dirty="0">
                <a:latin typeface="+mn-lt"/>
                <a:cs typeface="Calibri" pitchFamily="34" charset="0"/>
              </a:rPr>
            </a:br>
            <a:endParaRPr lang="en-IN" sz="1800" dirty="0">
              <a:latin typeface="+mn-lt"/>
              <a:cs typeface="Calibri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47395"/>
            <a:ext cx="6707088" cy="14657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2" t="35815" r="-1664" b="695"/>
          <a:stretch/>
        </p:blipFill>
        <p:spPr>
          <a:xfrm>
            <a:off x="6300192" y="4011029"/>
            <a:ext cx="2501107" cy="28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310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7848872" cy="1584176"/>
          </a:xfrm>
        </p:spPr>
        <p:txBody>
          <a:bodyPr>
            <a:noAutofit/>
          </a:bodyPr>
          <a:lstStyle/>
          <a:p>
            <a:r>
              <a:rPr lang="en-IN" sz="1600" b="1" dirty="0" smtClean="0">
                <a:latin typeface="+mn-lt"/>
                <a:cs typeface="Arial" pitchFamily="34" charset="0"/>
              </a:rPr>
              <a:t>20</a:t>
            </a:r>
            <a:r>
              <a:rPr lang="en-IN" sz="1600" b="1" dirty="0" smtClean="0">
                <a:latin typeface="+mn-lt"/>
                <a:cs typeface="Arial" pitchFamily="34" charset="0"/>
              </a:rPr>
              <a:t>) </a:t>
            </a:r>
            <a:r>
              <a:rPr lang="en-IN" sz="1600" b="1" dirty="0">
                <a:latin typeface="+mn-lt"/>
                <a:cs typeface="Arial" pitchFamily="34" charset="0"/>
              </a:rPr>
              <a:t>Calculate the stock remaining after fulfilling all orders:</a:t>
            </a:r>
            <a:r>
              <a:rPr lang="en-IN" sz="1200" dirty="0">
                <a:latin typeface="+mn-lt"/>
                <a:cs typeface="Arial" pitchFamily="34" charset="0"/>
              </a:rPr>
              <a:t/>
            </a:r>
            <a:br>
              <a:rPr lang="en-IN" sz="1200" dirty="0">
                <a:latin typeface="+mn-lt"/>
                <a:cs typeface="Arial" pitchFamily="34" charset="0"/>
              </a:rPr>
            </a:br>
            <a:r>
              <a:rPr lang="en-IN" sz="1200" dirty="0">
                <a:latin typeface="+mn-lt"/>
                <a:cs typeface="Arial" pitchFamily="34" charset="0"/>
              </a:rPr>
              <a:t/>
            </a:r>
            <a:br>
              <a:rPr lang="en-IN" sz="1200" dirty="0">
                <a:latin typeface="+mn-lt"/>
                <a:cs typeface="Arial" pitchFamily="34" charset="0"/>
              </a:rPr>
            </a:br>
            <a:r>
              <a:rPr lang="en-IN" sz="1600" dirty="0" smtClean="0">
                <a:latin typeface="+mn-lt"/>
                <a:cs typeface="Arial" pitchFamily="34" charset="0"/>
              </a:rPr>
              <a:t>select </a:t>
            </a:r>
            <a:r>
              <a:rPr lang="en-IN" sz="1600" dirty="0" err="1" smtClean="0">
                <a:latin typeface="+mn-lt"/>
                <a:cs typeface="Arial" pitchFamily="34" charset="0"/>
              </a:rPr>
              <a:t>b.book_id</a:t>
            </a:r>
            <a:r>
              <a:rPr lang="en-IN" sz="1600" dirty="0" smtClean="0">
                <a:latin typeface="+mn-lt"/>
                <a:cs typeface="Arial" pitchFamily="34" charset="0"/>
              </a:rPr>
              <a:t>, </a:t>
            </a:r>
            <a:r>
              <a:rPr lang="en-IN" sz="1600" dirty="0" err="1" smtClean="0">
                <a:latin typeface="+mn-lt"/>
                <a:cs typeface="Arial" pitchFamily="34" charset="0"/>
              </a:rPr>
              <a:t>b.title</a:t>
            </a:r>
            <a:r>
              <a:rPr lang="en-IN" sz="1600" dirty="0" smtClean="0">
                <a:latin typeface="+mn-lt"/>
                <a:cs typeface="Arial" pitchFamily="34" charset="0"/>
              </a:rPr>
              <a:t>, </a:t>
            </a:r>
            <a:r>
              <a:rPr lang="en-IN" sz="1600" dirty="0" err="1" smtClean="0">
                <a:latin typeface="+mn-lt"/>
                <a:cs typeface="Arial" pitchFamily="34" charset="0"/>
              </a:rPr>
              <a:t>b.stock</a:t>
            </a:r>
            <a:r>
              <a:rPr lang="en-IN" sz="1600" dirty="0" smtClean="0">
                <a:latin typeface="+mn-lt"/>
                <a:cs typeface="Arial" pitchFamily="34" charset="0"/>
              </a:rPr>
              <a:t>, coalesce(sum(</a:t>
            </a:r>
            <a:r>
              <a:rPr lang="en-IN" sz="1600" dirty="0" err="1" smtClean="0">
                <a:latin typeface="+mn-lt"/>
                <a:cs typeface="Arial" pitchFamily="34" charset="0"/>
              </a:rPr>
              <a:t>o.quantity</a:t>
            </a:r>
            <a:r>
              <a:rPr lang="en-IN" sz="1600" dirty="0" smtClean="0">
                <a:latin typeface="+mn-lt"/>
                <a:cs typeface="Arial" pitchFamily="34" charset="0"/>
              </a:rPr>
              <a:t>),0) as </a:t>
            </a:r>
            <a:r>
              <a:rPr lang="en-IN" sz="1600" dirty="0" err="1" smtClean="0">
                <a:latin typeface="+mn-lt"/>
                <a:cs typeface="Arial" pitchFamily="34" charset="0"/>
              </a:rPr>
              <a:t>order_quantity</a:t>
            </a:r>
            <a:r>
              <a:rPr lang="en-IN" sz="1600" dirty="0" smtClean="0">
                <a:latin typeface="+mn-lt"/>
                <a:cs typeface="Arial" pitchFamily="34" charset="0"/>
              </a:rPr>
              <a:t>,  </a:t>
            </a:r>
            <a:br>
              <a:rPr lang="en-IN" sz="1600" dirty="0" smtClean="0">
                <a:latin typeface="+mn-lt"/>
                <a:cs typeface="Arial" pitchFamily="34" charset="0"/>
              </a:rPr>
            </a:br>
            <a:r>
              <a:rPr lang="en-IN" sz="1600" dirty="0" smtClean="0">
                <a:latin typeface="+mn-lt"/>
                <a:cs typeface="Arial" pitchFamily="34" charset="0"/>
              </a:rPr>
              <a:t> </a:t>
            </a:r>
            <a:r>
              <a:rPr lang="en-IN" sz="1600" dirty="0" err="1" smtClean="0">
                <a:latin typeface="+mn-lt"/>
                <a:cs typeface="Arial" pitchFamily="34" charset="0"/>
              </a:rPr>
              <a:t>b.stock</a:t>
            </a:r>
            <a:r>
              <a:rPr lang="en-IN" sz="1600" dirty="0" smtClean="0">
                <a:latin typeface="+mn-lt"/>
                <a:cs typeface="Arial" pitchFamily="34" charset="0"/>
              </a:rPr>
              <a:t>- coalesce(sum(</a:t>
            </a:r>
            <a:r>
              <a:rPr lang="en-IN" sz="1600" dirty="0" err="1" smtClean="0">
                <a:latin typeface="+mn-lt"/>
                <a:cs typeface="Arial" pitchFamily="34" charset="0"/>
              </a:rPr>
              <a:t>o.quantity</a:t>
            </a:r>
            <a:r>
              <a:rPr lang="en-IN" sz="1600" dirty="0" smtClean="0">
                <a:latin typeface="+mn-lt"/>
                <a:cs typeface="Arial" pitchFamily="34" charset="0"/>
              </a:rPr>
              <a:t>),0) as </a:t>
            </a:r>
            <a:r>
              <a:rPr lang="en-IN" sz="1600" dirty="0" err="1" smtClean="0">
                <a:latin typeface="+mn-lt"/>
                <a:cs typeface="Arial" pitchFamily="34" charset="0"/>
              </a:rPr>
              <a:t>remaining_quantity</a:t>
            </a:r>
            <a:r>
              <a:rPr lang="en-IN" sz="1600" dirty="0" smtClean="0">
                <a:latin typeface="+mn-lt"/>
                <a:cs typeface="Arial" pitchFamily="34" charset="0"/>
              </a:rPr>
              <a:t/>
            </a:r>
            <a:br>
              <a:rPr lang="en-IN" sz="1600" dirty="0" smtClean="0">
                <a:latin typeface="+mn-lt"/>
                <a:cs typeface="Arial" pitchFamily="34" charset="0"/>
              </a:rPr>
            </a:br>
            <a:r>
              <a:rPr lang="en-IN" sz="1600" dirty="0" smtClean="0">
                <a:latin typeface="+mn-lt"/>
                <a:cs typeface="Arial" pitchFamily="34" charset="0"/>
              </a:rPr>
              <a:t>from books b</a:t>
            </a:r>
            <a:br>
              <a:rPr lang="en-IN" sz="1600" dirty="0" smtClean="0">
                <a:latin typeface="+mn-lt"/>
                <a:cs typeface="Arial" pitchFamily="34" charset="0"/>
              </a:rPr>
            </a:br>
            <a:r>
              <a:rPr lang="en-IN" sz="1600" dirty="0" smtClean="0">
                <a:latin typeface="+mn-lt"/>
                <a:cs typeface="Arial" pitchFamily="34" charset="0"/>
              </a:rPr>
              <a:t>left join orders o on </a:t>
            </a:r>
            <a:r>
              <a:rPr lang="en-IN" sz="1600" dirty="0" err="1" smtClean="0">
                <a:latin typeface="+mn-lt"/>
                <a:cs typeface="Arial" pitchFamily="34" charset="0"/>
              </a:rPr>
              <a:t>b.book_id</a:t>
            </a:r>
            <a:r>
              <a:rPr lang="en-IN" sz="1600" dirty="0" smtClean="0">
                <a:latin typeface="+mn-lt"/>
                <a:cs typeface="Arial" pitchFamily="34" charset="0"/>
              </a:rPr>
              <a:t>=</a:t>
            </a:r>
            <a:r>
              <a:rPr lang="en-IN" sz="1600" dirty="0" err="1" smtClean="0">
                <a:latin typeface="+mn-lt"/>
                <a:cs typeface="Arial" pitchFamily="34" charset="0"/>
              </a:rPr>
              <a:t>o.book_id</a:t>
            </a:r>
            <a:r>
              <a:rPr lang="en-IN" sz="1600" dirty="0" smtClean="0">
                <a:latin typeface="+mn-lt"/>
                <a:cs typeface="Arial" pitchFamily="34" charset="0"/>
              </a:rPr>
              <a:t/>
            </a:r>
            <a:br>
              <a:rPr lang="en-IN" sz="1600" dirty="0" smtClean="0">
                <a:latin typeface="+mn-lt"/>
                <a:cs typeface="Arial" pitchFamily="34" charset="0"/>
              </a:rPr>
            </a:br>
            <a:r>
              <a:rPr lang="en-IN" sz="1600" dirty="0" smtClean="0">
                <a:latin typeface="+mn-lt"/>
                <a:cs typeface="Arial" pitchFamily="34" charset="0"/>
              </a:rPr>
              <a:t>group by </a:t>
            </a:r>
            <a:r>
              <a:rPr lang="en-IN" sz="1600" dirty="0" err="1" smtClean="0">
                <a:latin typeface="+mn-lt"/>
                <a:cs typeface="Arial" pitchFamily="34" charset="0"/>
              </a:rPr>
              <a:t>b.book_id</a:t>
            </a:r>
            <a:r>
              <a:rPr lang="en-IN" sz="1600" dirty="0" smtClean="0">
                <a:latin typeface="+mn-lt"/>
                <a:cs typeface="Arial" pitchFamily="34" charset="0"/>
              </a:rPr>
              <a:t> order by </a:t>
            </a:r>
            <a:r>
              <a:rPr lang="en-IN" sz="1600" dirty="0" err="1" smtClean="0">
                <a:latin typeface="+mn-lt"/>
                <a:cs typeface="Arial" pitchFamily="34" charset="0"/>
              </a:rPr>
              <a:t>b.book_id</a:t>
            </a:r>
            <a:r>
              <a:rPr lang="en-IN" sz="1600" dirty="0" smtClean="0">
                <a:latin typeface="+mn-lt"/>
                <a:cs typeface="Arial" pitchFamily="34" charset="0"/>
              </a:rPr>
              <a:t>;</a:t>
            </a:r>
            <a:br>
              <a:rPr lang="en-IN" sz="1600" dirty="0" smtClean="0">
                <a:latin typeface="+mn-lt"/>
                <a:cs typeface="Arial" pitchFamily="34" charset="0"/>
              </a:rPr>
            </a:br>
            <a:endParaRPr lang="en-IN" sz="1600" dirty="0">
              <a:latin typeface="+mn-lt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92896"/>
            <a:ext cx="6336704" cy="36724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2" t="35815" r="-1664" b="695"/>
          <a:stretch/>
        </p:blipFill>
        <p:spPr>
          <a:xfrm>
            <a:off x="6300192" y="4011029"/>
            <a:ext cx="2501107" cy="28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377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556792"/>
            <a:ext cx="72728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000" b="1" dirty="0"/>
              <a:t>Objective</a:t>
            </a:r>
            <a:r>
              <a:rPr lang="en-IN" sz="2000" dirty="0" smtClean="0"/>
              <a:t>: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 </a:t>
            </a:r>
            <a:r>
              <a:rPr lang="en-IN" sz="2000" dirty="0" err="1"/>
              <a:t>Analyze</a:t>
            </a:r>
            <a:r>
              <a:rPr lang="en-IN" sz="2000" dirty="0"/>
              <a:t> a bookstore database using </a:t>
            </a:r>
            <a:r>
              <a:rPr lang="en-IN" sz="2000" dirty="0" smtClean="0"/>
              <a:t>SQL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 Extract business insights from customer, order, and book data </a:t>
            </a:r>
            <a:endParaRPr lang="en-IN" sz="2000" dirty="0" smtClean="0"/>
          </a:p>
          <a:p>
            <a:pPr marL="285750" indent="-285750">
              <a:buFont typeface="Arial" pitchFamily="34" charset="0"/>
              <a:buChar char="•"/>
            </a:pPr>
            <a:endParaRPr lang="en-IN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000" b="1" dirty="0" smtClean="0"/>
              <a:t> </a:t>
            </a:r>
            <a:r>
              <a:rPr lang="en-IN" sz="2000" b="1" dirty="0"/>
              <a:t>Dataset Contains</a:t>
            </a:r>
            <a:r>
              <a:rPr lang="en-IN" sz="2000" b="1" dirty="0" smtClean="0"/>
              <a:t>: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 </a:t>
            </a:r>
            <a:r>
              <a:rPr lang="en-IN" sz="2000" dirty="0" smtClean="0"/>
              <a:t>Books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 Customers </a:t>
            </a:r>
            <a:endParaRPr lang="en-IN" sz="2000" dirty="0" smtClean="0"/>
          </a:p>
          <a:p>
            <a:r>
              <a:rPr lang="en-IN" sz="2000" dirty="0" smtClean="0"/>
              <a:t>  Orders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sz="2000" b="1" dirty="0" smtClean="0"/>
              <a:t>Tools </a:t>
            </a:r>
            <a:r>
              <a:rPr lang="en-IN" sz="2000" b="1" dirty="0"/>
              <a:t>Used: </a:t>
            </a:r>
            <a:endParaRPr lang="en-IN" sz="2000" b="1" dirty="0" smtClean="0"/>
          </a:p>
          <a:p>
            <a:r>
              <a:rPr lang="en-IN" sz="2000" dirty="0" smtClean="0"/>
              <a:t>  MYSQL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2" t="35815" r="-1664" b="695"/>
          <a:stretch/>
        </p:blipFill>
        <p:spPr>
          <a:xfrm>
            <a:off x="6300192" y="4011029"/>
            <a:ext cx="2501107" cy="28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7340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19991"/>
              </p:ext>
            </p:extLst>
          </p:nvPr>
        </p:nvGraphicFramePr>
        <p:xfrm>
          <a:off x="755575" y="836711"/>
          <a:ext cx="5976665" cy="59436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tableStyleId>{69CF1AB2-1976-4502-BF36-3FF5EA218861}</a:tableStyleId>
              </a:tblPr>
              <a:tblGrid>
                <a:gridCol w="1944217"/>
                <a:gridCol w="2016224"/>
                <a:gridCol w="2016224"/>
              </a:tblGrid>
              <a:tr h="568072">
                <a:tc>
                  <a:txBody>
                    <a:bodyPr/>
                    <a:lstStyle/>
                    <a:p>
                      <a:r>
                        <a:rPr lang="en-IN" dirty="0" smtClean="0"/>
                        <a:t>Books Table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Customers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Orders Table</a:t>
                      </a:r>
                      <a:endParaRPr lang="en-IN" dirty="0"/>
                    </a:p>
                  </a:txBody>
                  <a:tcPr/>
                </a:tc>
              </a:tr>
              <a:tr h="4927551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TABLE Books ( </a:t>
                      </a:r>
                      <a:r>
                        <a:rPr lang="en-US" dirty="0" err="1" smtClean="0"/>
                        <a:t>Book_ID</a:t>
                      </a:r>
                      <a:r>
                        <a:rPr lang="en-US" dirty="0" smtClean="0"/>
                        <a:t> SERIAL PRIMARY KEY, Title VARCHAR(100), Author VARCHAR(100), Genre VARCHAR(50), </a:t>
                      </a:r>
                      <a:r>
                        <a:rPr lang="en-US" dirty="0" err="1" smtClean="0"/>
                        <a:t>Published_Year</a:t>
                      </a:r>
                      <a:r>
                        <a:rPr lang="en-US" dirty="0" smtClean="0"/>
                        <a:t> INT, Price NUMERIC(10, 2), Stock INT 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TABLE Customers </a:t>
                      </a:r>
                      <a:r>
                        <a:rPr lang="en-US" dirty="0" err="1" smtClean="0"/>
                        <a:t>Customer_ID</a:t>
                      </a:r>
                      <a:r>
                        <a:rPr lang="en-US" dirty="0" smtClean="0"/>
                        <a:t> SERIAL PRIMARY KEY, Name VARCHAR(100), Email VARCHAR(100), Phone VARCHAR(15), City VARCHAR(50), Country VARCHAR(150) );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TABLE Orders ( </a:t>
                      </a:r>
                      <a:r>
                        <a:rPr lang="en-US" dirty="0" err="1" smtClean="0"/>
                        <a:t>Order_ID</a:t>
                      </a:r>
                      <a:r>
                        <a:rPr lang="en-US" dirty="0" smtClean="0"/>
                        <a:t> SERIAL PRIMARY KEY, </a:t>
                      </a:r>
                      <a:r>
                        <a:rPr lang="en-US" dirty="0" err="1" smtClean="0"/>
                        <a:t>Customer_ID</a:t>
                      </a:r>
                      <a:r>
                        <a:rPr lang="en-US" dirty="0" smtClean="0"/>
                        <a:t> INT REFERENCES Customers(</a:t>
                      </a:r>
                      <a:r>
                        <a:rPr lang="en-US" dirty="0" err="1" smtClean="0"/>
                        <a:t>Customer_ID</a:t>
                      </a:r>
                      <a:r>
                        <a:rPr lang="en-US" dirty="0" smtClean="0"/>
                        <a:t>), </a:t>
                      </a:r>
                      <a:r>
                        <a:rPr lang="en-US" dirty="0" err="1" smtClean="0"/>
                        <a:t>Book_ID</a:t>
                      </a:r>
                      <a:r>
                        <a:rPr lang="en-US" dirty="0" smtClean="0"/>
                        <a:t> INT REFERENCES Books(</a:t>
                      </a:r>
                      <a:r>
                        <a:rPr lang="en-US" dirty="0" err="1" smtClean="0"/>
                        <a:t>Book_ID</a:t>
                      </a:r>
                      <a:r>
                        <a:rPr lang="en-US" dirty="0" smtClean="0"/>
                        <a:t>), </a:t>
                      </a:r>
                      <a:r>
                        <a:rPr lang="en-US" dirty="0" err="1" smtClean="0"/>
                        <a:t>Order_Date</a:t>
                      </a:r>
                      <a:r>
                        <a:rPr lang="en-US" dirty="0" smtClean="0"/>
                        <a:t> DATE, Quantity INT, ); </a:t>
                      </a:r>
                      <a:r>
                        <a:rPr lang="en-US" dirty="0" err="1" smtClean="0"/>
                        <a:t>Total_Amount</a:t>
                      </a:r>
                      <a:r>
                        <a:rPr lang="en-US" dirty="0" smtClean="0"/>
                        <a:t> NUMERIC(10,2));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03648" y="219998"/>
            <a:ext cx="6774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Database Schema &amp; Table Creation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2" t="35815" r="-1664" b="695"/>
          <a:stretch/>
        </p:blipFill>
        <p:spPr>
          <a:xfrm>
            <a:off x="6804248" y="4293095"/>
            <a:ext cx="1997051" cy="253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556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188640"/>
            <a:ext cx="7643192" cy="1728192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+mn-lt"/>
                <a:cs typeface="Arial" pitchFamily="34" charset="0"/>
              </a:rPr>
              <a:t>1) Retrieve all books in the "Fiction" genre:</a:t>
            </a:r>
            <a:br>
              <a:rPr lang="en-US" sz="1800" b="1" dirty="0">
                <a:latin typeface="+mn-lt"/>
                <a:cs typeface="Arial" pitchFamily="34" charset="0"/>
              </a:rPr>
            </a:br>
            <a:r>
              <a:rPr lang="en-US" sz="1800" b="1" dirty="0">
                <a:latin typeface="+mn-lt"/>
                <a:cs typeface="Arial" pitchFamily="34" charset="0"/>
              </a:rPr>
              <a:t/>
            </a:r>
            <a:br>
              <a:rPr lang="en-US" sz="1800" b="1" dirty="0">
                <a:latin typeface="+mn-lt"/>
                <a:cs typeface="Arial" pitchFamily="34" charset="0"/>
              </a:rPr>
            </a:br>
            <a:r>
              <a:rPr lang="en-US" sz="1600" dirty="0">
                <a:latin typeface="+mn-lt"/>
                <a:cs typeface="Arial" pitchFamily="34" charset="0"/>
              </a:rPr>
              <a:t>SELECT * FROM Books </a:t>
            </a:r>
            <a:br>
              <a:rPr lang="en-US" sz="1600" dirty="0">
                <a:latin typeface="+mn-lt"/>
                <a:cs typeface="Arial" pitchFamily="34" charset="0"/>
              </a:rPr>
            </a:br>
            <a:r>
              <a:rPr lang="en-US" sz="1600" dirty="0">
                <a:latin typeface="+mn-lt"/>
                <a:cs typeface="Arial" pitchFamily="34" charset="0"/>
              </a:rPr>
              <a:t>WHERE Genre='Fiction';</a:t>
            </a:r>
            <a:br>
              <a:rPr lang="en-US" sz="1600" dirty="0">
                <a:latin typeface="+mn-lt"/>
                <a:cs typeface="Arial" pitchFamily="34" charset="0"/>
              </a:rPr>
            </a:br>
            <a:endParaRPr lang="en-IN" sz="1600" dirty="0">
              <a:latin typeface="+mn-lt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6192688" cy="376490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2" t="35815" r="-1664" b="695"/>
          <a:stretch/>
        </p:blipFill>
        <p:spPr>
          <a:xfrm>
            <a:off x="6300192" y="4011029"/>
            <a:ext cx="2501107" cy="28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345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67600" cy="1503040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latin typeface="+mn-lt"/>
                <a:cs typeface="Arial" pitchFamily="34" charset="0"/>
              </a:rPr>
              <a:t>2</a:t>
            </a:r>
            <a:r>
              <a:rPr lang="en-US" sz="1800" b="1" dirty="0">
                <a:latin typeface="+mn-lt"/>
                <a:cs typeface="Arial" pitchFamily="34" charset="0"/>
              </a:rPr>
              <a:t>) Find books published after the year 1950</a:t>
            </a:r>
            <a:r>
              <a:rPr lang="en-US" sz="1800" b="1" dirty="0" smtClean="0">
                <a:latin typeface="+mn-lt"/>
                <a:cs typeface="Arial" pitchFamily="34" charset="0"/>
              </a:rPr>
              <a:t>:</a:t>
            </a:r>
            <a:br>
              <a:rPr lang="en-US" sz="1800" b="1" dirty="0" smtClean="0">
                <a:latin typeface="+mn-lt"/>
                <a:cs typeface="Arial" pitchFamily="34" charset="0"/>
              </a:rPr>
            </a:br>
            <a:r>
              <a:rPr lang="en-US" sz="1800" b="1" dirty="0">
                <a:latin typeface="+mn-lt"/>
                <a:cs typeface="Arial" pitchFamily="34" charset="0"/>
              </a:rPr>
              <a:t/>
            </a:r>
            <a:br>
              <a:rPr lang="en-US" sz="1800" b="1" dirty="0">
                <a:latin typeface="+mn-lt"/>
                <a:cs typeface="Arial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SELECT * FROM Books </a:t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WHERE </a:t>
            </a:r>
            <a:r>
              <a:rPr lang="en-US" sz="1600" dirty="0" err="1">
                <a:latin typeface="+mn-lt"/>
                <a:cs typeface="Calibri" pitchFamily="34" charset="0"/>
              </a:rPr>
              <a:t>Published_year</a:t>
            </a:r>
            <a:r>
              <a:rPr lang="en-US" sz="1600" dirty="0">
                <a:latin typeface="+mn-lt"/>
                <a:cs typeface="Calibri" pitchFamily="34" charset="0"/>
              </a:rPr>
              <a:t>&gt;1950;</a:t>
            </a:r>
            <a:br>
              <a:rPr lang="en-US" sz="1600" dirty="0">
                <a:latin typeface="+mn-lt"/>
                <a:cs typeface="Calibri" pitchFamily="34" charset="0"/>
              </a:rPr>
            </a:br>
            <a:endParaRPr lang="en-IN" sz="1600" dirty="0">
              <a:latin typeface="+mn-lt"/>
              <a:cs typeface="Calibri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16832"/>
            <a:ext cx="6552728" cy="414466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2" t="35815" r="-1664" b="695"/>
          <a:stretch/>
        </p:blipFill>
        <p:spPr>
          <a:xfrm>
            <a:off x="6300192" y="4011029"/>
            <a:ext cx="2501107" cy="28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84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467600" cy="1359024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+mn-lt"/>
                <a:cs typeface="Arial" pitchFamily="34" charset="0"/>
              </a:rPr>
              <a:t>3) List all customers from the Canada:</a:t>
            </a:r>
            <a:br>
              <a:rPr lang="en-US" sz="1800" b="1" dirty="0">
                <a:latin typeface="+mn-lt"/>
                <a:cs typeface="Arial" pitchFamily="34" charset="0"/>
              </a:rPr>
            </a:br>
            <a:r>
              <a:rPr lang="en-US" sz="1800" b="1" dirty="0" smtClean="0">
                <a:latin typeface="+mn-lt"/>
                <a:cs typeface="Arial" pitchFamily="34" charset="0"/>
              </a:rPr>
              <a:t/>
            </a:r>
            <a:br>
              <a:rPr lang="en-US" sz="1800" b="1" dirty="0" smtClean="0">
                <a:latin typeface="+mn-lt"/>
                <a:cs typeface="Arial" pitchFamily="34" charset="0"/>
              </a:rPr>
            </a:br>
            <a:r>
              <a:rPr lang="en-US" sz="1600" dirty="0" smtClean="0">
                <a:latin typeface="+mn-lt"/>
                <a:cs typeface="Calibri" pitchFamily="34" charset="0"/>
              </a:rPr>
              <a:t>SELECT </a:t>
            </a:r>
            <a:r>
              <a:rPr lang="en-US" sz="1600" dirty="0">
                <a:latin typeface="+mn-lt"/>
                <a:cs typeface="Calibri" pitchFamily="34" charset="0"/>
              </a:rPr>
              <a:t>* FROM Customers </a:t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WHERE country='Canada';</a:t>
            </a:r>
            <a:br>
              <a:rPr lang="en-US" sz="1600" dirty="0">
                <a:latin typeface="+mn-lt"/>
                <a:cs typeface="Calibri" pitchFamily="34" charset="0"/>
              </a:rPr>
            </a:br>
            <a:endParaRPr lang="en-IN" sz="1600" dirty="0">
              <a:latin typeface="+mn-lt"/>
              <a:cs typeface="Calibri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3115216"/>
            <a:ext cx="5760888" cy="269004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2" t="35815" r="-1664" b="695"/>
          <a:stretch/>
        </p:blipFill>
        <p:spPr>
          <a:xfrm>
            <a:off x="6300192" y="4011029"/>
            <a:ext cx="2501107" cy="28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61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158417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n-lt"/>
                <a:cs typeface="Calibri" pitchFamily="34" charset="0"/>
              </a:rPr>
              <a:t> </a:t>
            </a:r>
            <a:r>
              <a:rPr lang="en-US" sz="1800" b="1" dirty="0">
                <a:latin typeface="+mn-lt"/>
                <a:cs typeface="Arial" pitchFamily="34" charset="0"/>
              </a:rPr>
              <a:t>4) Show orders placed in November 2023</a:t>
            </a:r>
            <a:r>
              <a:rPr lang="en-US" sz="1800" b="1" dirty="0" smtClean="0">
                <a:latin typeface="+mn-lt"/>
                <a:cs typeface="Arial" pitchFamily="34" charset="0"/>
              </a:rPr>
              <a:t>:</a:t>
            </a:r>
            <a:br>
              <a:rPr lang="en-US" sz="1800" b="1" dirty="0" smtClean="0">
                <a:latin typeface="+mn-lt"/>
                <a:cs typeface="Arial" pitchFamily="34" charset="0"/>
              </a:rPr>
            </a:br>
            <a:r>
              <a:rPr lang="en-US" sz="1800" b="1" dirty="0">
                <a:latin typeface="+mn-lt"/>
                <a:cs typeface="Arial" pitchFamily="34" charset="0"/>
              </a:rPr>
              <a:t/>
            </a:r>
            <a:br>
              <a:rPr lang="en-US" sz="1800" b="1" dirty="0">
                <a:latin typeface="+mn-lt"/>
                <a:cs typeface="Arial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SELECT * FROM Orders </a:t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WHERE </a:t>
            </a:r>
            <a:r>
              <a:rPr lang="en-US" sz="1600" dirty="0" err="1">
                <a:latin typeface="+mn-lt"/>
                <a:cs typeface="Calibri" pitchFamily="34" charset="0"/>
              </a:rPr>
              <a:t>order_date</a:t>
            </a:r>
            <a:r>
              <a:rPr lang="en-US" sz="1600" dirty="0">
                <a:latin typeface="+mn-lt"/>
                <a:cs typeface="Calibri" pitchFamily="34" charset="0"/>
              </a:rPr>
              <a:t> BETWEEN '2023-11-01' AND '2023-11-30';</a:t>
            </a:r>
            <a:br>
              <a:rPr lang="en-US" sz="1600" dirty="0">
                <a:latin typeface="+mn-lt"/>
                <a:cs typeface="Calibri" pitchFamily="34" charset="0"/>
              </a:rPr>
            </a:br>
            <a:endParaRPr lang="en-IN" sz="1600" dirty="0">
              <a:latin typeface="+mn-lt"/>
              <a:cs typeface="Calibri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4865"/>
            <a:ext cx="5482952" cy="40258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2" t="35815" r="-1664" b="695"/>
          <a:stretch/>
        </p:blipFill>
        <p:spPr>
          <a:xfrm>
            <a:off x="6300192" y="4011029"/>
            <a:ext cx="2501107" cy="28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644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7467600" cy="1143000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+mn-lt"/>
                <a:cs typeface="Arial" pitchFamily="34" charset="0"/>
              </a:rPr>
              <a:t>5) Retrieve the total stock of books available:</a:t>
            </a:r>
            <a:br>
              <a:rPr lang="en-US" sz="1800" b="1" dirty="0">
                <a:latin typeface="+mn-lt"/>
                <a:cs typeface="Arial" pitchFamily="34" charset="0"/>
              </a:rPr>
            </a:br>
            <a:r>
              <a:rPr lang="en-US" sz="2400" dirty="0">
                <a:latin typeface="+mn-lt"/>
                <a:cs typeface="Calibri" pitchFamily="34" charset="0"/>
              </a:rPr>
              <a:t/>
            </a:r>
            <a:br>
              <a:rPr lang="en-US" sz="24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SELECT SUM(stock) AS </a:t>
            </a:r>
            <a:r>
              <a:rPr lang="en-US" sz="1600" dirty="0" err="1">
                <a:latin typeface="+mn-lt"/>
                <a:cs typeface="Calibri" pitchFamily="34" charset="0"/>
              </a:rPr>
              <a:t>Total_Stock</a:t>
            </a:r>
            <a:r>
              <a:rPr lang="en-US" sz="1600" dirty="0">
                <a:latin typeface="+mn-lt"/>
                <a:cs typeface="Calibri" pitchFamily="34" charset="0"/>
              </a:rPr>
              <a:t/>
            </a:r>
            <a:br>
              <a:rPr lang="en-US" sz="1600" dirty="0">
                <a:latin typeface="+mn-lt"/>
                <a:cs typeface="Calibri" pitchFamily="34" charset="0"/>
              </a:rPr>
            </a:br>
            <a:r>
              <a:rPr lang="en-US" sz="1600" dirty="0">
                <a:latin typeface="+mn-lt"/>
                <a:cs typeface="Calibri" pitchFamily="34" charset="0"/>
              </a:rPr>
              <a:t>From Books;</a:t>
            </a:r>
            <a:br>
              <a:rPr lang="en-US" sz="1600" dirty="0">
                <a:latin typeface="+mn-lt"/>
                <a:cs typeface="Calibri" pitchFamily="34" charset="0"/>
              </a:rPr>
            </a:br>
            <a:endParaRPr lang="en-IN" sz="1600" dirty="0">
              <a:latin typeface="+mn-lt"/>
              <a:cs typeface="Calibri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42" y="3146300"/>
            <a:ext cx="5441725" cy="178142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2" t="35815" r="-1664" b="695"/>
          <a:stretch/>
        </p:blipFill>
        <p:spPr>
          <a:xfrm>
            <a:off x="6300192" y="4011029"/>
            <a:ext cx="2501107" cy="28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941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108</TotalTime>
  <Words>324</Words>
  <Application>Microsoft Office PowerPoint</Application>
  <PresentationFormat>On-screen Show (4:3)</PresentationFormat>
  <Paragraphs>42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Oriel</vt:lpstr>
      <vt:lpstr>Online Book Store Analysis SQL-Project </vt:lpstr>
      <vt:lpstr>Some Basic And Advance Insights</vt:lpstr>
      <vt:lpstr>Project Overview</vt:lpstr>
      <vt:lpstr>PowerPoint Presentation</vt:lpstr>
      <vt:lpstr>1) Retrieve all books in the "Fiction" genre:  SELECT * FROM Books  WHERE Genre='Fiction'; </vt:lpstr>
      <vt:lpstr>2) Find books published after the year 1950:  SELECT * FROM Books  WHERE Published_year&gt;1950; </vt:lpstr>
      <vt:lpstr>3) List all customers from the Canada:  SELECT * FROM Customers  WHERE country='Canada'; </vt:lpstr>
      <vt:lpstr> 4) Show orders placed in November 2023:  SELECT * FROM Orders  WHERE order_date BETWEEN '2023-11-01' AND '2023-11-30'; </vt:lpstr>
      <vt:lpstr>5) Retrieve the total stock of books available:  SELECT SUM(stock) AS Total_Stock From Books; </vt:lpstr>
      <vt:lpstr> 6) Find the details of the most expensive book:  SELECT * FROM Books  ORDER BY Price DESC  LIMIT 1;   </vt:lpstr>
      <vt:lpstr>7) Show all customers who ordered more than 1 quantity of a book:  SELECT * FROM Orders  WHERE quantity&gt;1; </vt:lpstr>
      <vt:lpstr>8) Retrieve all orders where the total amount exceeds $20:  SELECT * FROM Orders  WHERE total_amount&gt;20; </vt:lpstr>
      <vt:lpstr>9) List all genres available in the Books table:  SELECT DISTINCT genre FROM Books;   </vt:lpstr>
      <vt:lpstr>10) Find the book with the lowest stock:  SELECT * FROM Books  ORDER BY stock  LIMIT 1;   </vt:lpstr>
      <vt:lpstr>11) Calculate the total revenue generated from all orders:  SELECT SUM(total_amount) As Revenue  FROM Orders;   </vt:lpstr>
      <vt:lpstr>12) Retrieve the total number of books sold for each genre:  SELECT b.Genre, SUM(o.Quantity) AS Total_Books_sold FROM Orders o JOIN Books b ON o.book_id = b.book_id GROUP BY b.Genre; </vt:lpstr>
      <vt:lpstr>13) Find the average price of books in the "Fantasy" genre:  SELECT AVG(price) AS Average_Price FROM Books WHERE Genre = 'Fantasy';  </vt:lpstr>
      <vt:lpstr> 14) List customers who have placed at least 2 orders:  SELECT o.customer_id, c.name, COUNT(o.Order_id) AS ORDER_COUNT FROM orders o JOIN customers c ON o.customer_id=c.customer_id GROUP BY o.customer_id, c.name HAVING COUNT(Order_id) &gt;=2;    </vt:lpstr>
      <vt:lpstr>15) Find the most frequently ordered book:  SELECT o.Book_id, b.title, COUNT(o.order_id) AS ORDER_COUNT FROM orders o JOIN books b ON o.book_id=b.book_id GROUP BY o.book_id, b.title ORDER BY ORDER_COUNT DESC LIMIT 1;   </vt:lpstr>
      <vt:lpstr> 16) Show the top 3 most expensive books of 'Fantasy' Genre :  SELECT * FROM books WHERE genre ='Fantasy' ORDER BY price DESC LIMIT 3;   </vt:lpstr>
      <vt:lpstr>17) Retrieve the total quantity of books sold by each author:  SELECT b.author, SUM(o.quantity) AS Total_Books_Sold FROM orders o JOIN books b ON o.book_id=b.book_id GROUP BY b.Author;   </vt:lpstr>
      <vt:lpstr> 18) List the cities where customers who spent over $30 are located:  SELECT DISTINCT c.city, total_amount FROM orders o JOIN customers c ON o.customer_id=c.customer_id WHERE o.total_amount &gt; 30; </vt:lpstr>
      <vt:lpstr>19) Find the customer who spent the most on orders:  SELECT c.customer_id, c.name, SUM(o.total_amount) AS Total_Spent FROM orders o JOIN customers c ON o.customer_id=c.customer_id GROUP BY c.customer_id, c.name ORDER BY Total_spent Desc LIMIT 1;   </vt:lpstr>
      <vt:lpstr>20) Calculate the stock remaining after fulfilling all orders:  select b.book_id, b.title, b.stock, coalesce(sum(o.quantity),0) as order_quantity,    b.stock- coalesce(sum(o.quantity),0) as remaining_quantity from books b left join orders o on b.book_id=o.book_id group by b.book_id order by b.book_id;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Book Store Analysis SQL-Project</dc:title>
  <dc:creator>Admin</dc:creator>
  <cp:lastModifiedBy>Admin</cp:lastModifiedBy>
  <cp:revision>17</cp:revision>
  <dcterms:created xsi:type="dcterms:W3CDTF">2025-07-11T11:36:35Z</dcterms:created>
  <dcterms:modified xsi:type="dcterms:W3CDTF">2025-07-22T05:53:00Z</dcterms:modified>
</cp:coreProperties>
</file>