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" panose="020B0604020202020204" charset="0"/>
      <p:regular r:id="rId18"/>
    </p:embeddedFont>
    <p:embeddedFont>
      <p:font typeface="Josefin Sans" pitchFamily="2" charset="0"/>
      <p:regular r:id="rId19"/>
    </p:embeddedFont>
    <p:embeddedFont>
      <p:font typeface="Josefin Sans Bold" pitchFamily="2" charset="0"/>
      <p:regular r:id="rId20"/>
      <p:boldItalic r:id="rId21"/>
    </p:embeddedFont>
    <p:embeddedFont>
      <p:font typeface="Prata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22" autoAdjust="0"/>
  </p:normalViewPr>
  <p:slideViewPr>
    <p:cSldViewPr>
      <p:cViewPr varScale="1">
        <p:scale>
          <a:sx n="54" d="100"/>
          <a:sy n="54" d="100"/>
        </p:scale>
        <p:origin x="74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hyperlink" Target="https://public.tableau.com/app/profile/isha98/viz/SalesandPromotionAnalysis_17089917068630/City-Store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hyperlink" Target="https://public.tableau.com/app/profile/isha98/viz/SalesandPromotionAnalysis_17089917068630/Promotion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0868" y="0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20" y="0"/>
                </a:lnTo>
                <a:lnTo>
                  <a:pt x="18535220" y="10426061"/>
                </a:lnTo>
                <a:lnTo>
                  <a:pt x="0" y="1042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04489" y="2416491"/>
            <a:ext cx="15208156" cy="22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3"/>
              </a:lnSpc>
            </a:pPr>
            <a:r>
              <a:rPr lang="en-US" sz="7515">
                <a:solidFill>
                  <a:srgbClr val="FFFFFF"/>
                </a:solidFill>
                <a:latin typeface="Prata"/>
              </a:rPr>
              <a:t>SALES &amp; PROMOTIONAL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87731" y="1546945"/>
            <a:ext cx="8041672" cy="83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6"/>
              </a:lnSpc>
            </a:pPr>
            <a:r>
              <a:rPr lang="en-US" sz="4652" spc="697">
                <a:solidFill>
                  <a:srgbClr val="F4D314"/>
                </a:solidFill>
                <a:latin typeface="Josefin Sans Bold"/>
              </a:rPr>
              <a:t>ATLIQ MART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7107" y="7561214"/>
            <a:ext cx="8437245" cy="1865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4182">
                <a:solidFill>
                  <a:srgbClr val="FFFFFF"/>
                </a:solidFill>
                <a:latin typeface="Prata"/>
              </a:rPr>
              <a:t>By:</a:t>
            </a:r>
          </a:p>
          <a:p>
            <a:pPr algn="ctr">
              <a:lnSpc>
                <a:spcPts val="4810"/>
              </a:lnSpc>
            </a:pPr>
            <a:r>
              <a:rPr lang="en-US" sz="4182">
                <a:solidFill>
                  <a:srgbClr val="FFFFFF"/>
                </a:solidFill>
                <a:latin typeface="Prata"/>
              </a:rPr>
              <a:t>Isha Arora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382">
                <a:solidFill>
                  <a:srgbClr val="FFFFFF"/>
                </a:solidFill>
                <a:latin typeface="Prata"/>
              </a:rPr>
              <a:t>-Aspiring Data Analyst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9295" y="4934533"/>
            <a:ext cx="12198545" cy="1837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FFFFFF"/>
                </a:solidFill>
                <a:latin typeface="Prata"/>
              </a:rPr>
              <a:t>Codebasics resume Project Challenge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4962" y="3227749"/>
            <a:ext cx="9974241" cy="1915751"/>
          </a:xfrm>
          <a:custGeom>
            <a:avLst/>
            <a:gdLst/>
            <a:ahLst/>
            <a:cxnLst/>
            <a:rect l="l" t="t" r="r" b="b"/>
            <a:pathLst>
              <a:path w="9974241" h="1915751">
                <a:moveTo>
                  <a:pt x="0" y="0"/>
                </a:moveTo>
                <a:lnTo>
                  <a:pt x="9974241" y="0"/>
                </a:lnTo>
                <a:lnTo>
                  <a:pt x="9974241" y="1915751"/>
                </a:lnTo>
                <a:lnTo>
                  <a:pt x="0" y="19157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028" b="-1678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72583" y="6105814"/>
            <a:ext cx="12179132" cy="213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35"/>
              </a:lnSpc>
              <a:spcBef>
                <a:spcPct val="0"/>
              </a:spcBef>
            </a:pPr>
            <a:r>
              <a:rPr lang="en-US" sz="4025" dirty="0">
                <a:solidFill>
                  <a:srgbClr val="000000"/>
                </a:solidFill>
                <a:latin typeface="Josefin Sans" pitchFamily="2" charset="0"/>
              </a:rPr>
              <a:t>As we can see, there has been a notable increase in revenue after promotions held during Diwali and Sankranti which is 149% and 141% respectively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6550" y="1287454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 INSIGHTS FROM PROMOTION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3610" y="-139061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20" y="0"/>
                </a:lnTo>
                <a:lnTo>
                  <a:pt x="18535220" y="10426061"/>
                </a:lnTo>
                <a:lnTo>
                  <a:pt x="0" y="1042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66124" y="2892381"/>
            <a:ext cx="2227991" cy="2315338"/>
          </a:xfrm>
          <a:custGeom>
            <a:avLst/>
            <a:gdLst/>
            <a:ahLst/>
            <a:cxnLst/>
            <a:rect l="l" t="t" r="r" b="b"/>
            <a:pathLst>
              <a:path w="2227991" h="2315338">
                <a:moveTo>
                  <a:pt x="0" y="0"/>
                </a:moveTo>
                <a:lnTo>
                  <a:pt x="2227991" y="0"/>
                </a:lnTo>
                <a:lnTo>
                  <a:pt x="2227991" y="2315338"/>
                </a:lnTo>
                <a:lnTo>
                  <a:pt x="0" y="2315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38785" y="5143500"/>
            <a:ext cx="1218741" cy="2241362"/>
          </a:xfrm>
          <a:custGeom>
            <a:avLst/>
            <a:gdLst/>
            <a:ahLst/>
            <a:cxnLst/>
            <a:rect l="l" t="t" r="r" b="b"/>
            <a:pathLst>
              <a:path w="1218741" h="2241362">
                <a:moveTo>
                  <a:pt x="0" y="0"/>
                </a:moveTo>
                <a:lnTo>
                  <a:pt x="1218741" y="0"/>
                </a:lnTo>
                <a:lnTo>
                  <a:pt x="1218741" y="2241362"/>
                </a:lnTo>
                <a:lnTo>
                  <a:pt x="0" y="2241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66124" y="7384862"/>
            <a:ext cx="1203282" cy="2461958"/>
          </a:xfrm>
          <a:custGeom>
            <a:avLst/>
            <a:gdLst/>
            <a:ahLst/>
            <a:cxnLst/>
            <a:rect l="l" t="t" r="r" b="b"/>
            <a:pathLst>
              <a:path w="1203282" h="2461958">
                <a:moveTo>
                  <a:pt x="0" y="0"/>
                </a:moveTo>
                <a:lnTo>
                  <a:pt x="1203282" y="0"/>
                </a:lnTo>
                <a:lnTo>
                  <a:pt x="1203282" y="2461958"/>
                </a:lnTo>
                <a:lnTo>
                  <a:pt x="0" y="2461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595" y="1404263"/>
            <a:ext cx="16706486" cy="114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1"/>
              </a:lnSpc>
            </a:pPr>
            <a:r>
              <a:rPr lang="en-US" sz="6000" spc="952" dirty="0">
                <a:solidFill>
                  <a:srgbClr val="FFFFFF"/>
                </a:solidFill>
                <a:latin typeface="Josefin Sans Bold"/>
              </a:rPr>
              <a:t>PRODUCT &amp; CATEGORY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4489" y="2665605"/>
            <a:ext cx="8747738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Which products saw the most significant lift in sales during the promotion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Are there any products that performed exceptionally well or poorly in promotions?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What is the correlation between product categories? and promotion-type effectiveness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57940" y="7664659"/>
            <a:ext cx="2402720" cy="2622341"/>
          </a:xfrm>
          <a:custGeom>
            <a:avLst/>
            <a:gdLst/>
            <a:ahLst/>
            <a:cxnLst/>
            <a:rect l="l" t="t" r="r" b="b"/>
            <a:pathLst>
              <a:path w="2402720" h="2622341">
                <a:moveTo>
                  <a:pt x="0" y="0"/>
                </a:moveTo>
                <a:lnTo>
                  <a:pt x="2402720" y="0"/>
                </a:lnTo>
                <a:lnTo>
                  <a:pt x="2402720" y="2622341"/>
                </a:lnTo>
                <a:lnTo>
                  <a:pt x="0" y="2622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8468" y="1040865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INSIGHTS FROM PRODUCT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0289" y="1971496"/>
            <a:ext cx="16129011" cy="7873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Products that performed very well after the promotion: </a:t>
            </a:r>
            <a:r>
              <a:rPr lang="en-US" sz="3989" dirty="0" err="1">
                <a:solidFill>
                  <a:srgbClr val="050404"/>
                </a:solidFill>
                <a:latin typeface="Josefin Sans" pitchFamily="2" charset="0"/>
              </a:rPr>
              <a:t>Atliq</a:t>
            </a: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 Farm </a:t>
            </a:r>
            <a:r>
              <a:rPr lang="en-US" sz="3989" dirty="0" err="1">
                <a:solidFill>
                  <a:srgbClr val="050404"/>
                </a:solidFill>
                <a:latin typeface="Josefin Sans" pitchFamily="2" charset="0"/>
              </a:rPr>
              <a:t>Chakki</a:t>
            </a: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 Atta, Home Essentials, </a:t>
            </a:r>
            <a:r>
              <a:rPr lang="en-US" sz="3989" dirty="0" err="1">
                <a:solidFill>
                  <a:srgbClr val="050404"/>
                </a:solidFill>
                <a:latin typeface="Josefin Sans" pitchFamily="2" charset="0"/>
              </a:rPr>
              <a:t>Sonamansuri</a:t>
            </a: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 Rice, and Sunflower Oil</a:t>
            </a:r>
          </a:p>
          <a:p>
            <a:pPr algn="just">
              <a:lnSpc>
                <a:spcPts val="5585"/>
              </a:lnSpc>
            </a:pPr>
            <a:endParaRPr lang="en-US" sz="3989" dirty="0">
              <a:solidFill>
                <a:srgbClr val="050404"/>
              </a:solidFill>
              <a:latin typeface="Josefin Sans" pitchFamily="2" charset="0"/>
            </a:endParaRPr>
          </a:p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The lowest Revenue Generated during the promotion period is by personal care items.</a:t>
            </a:r>
          </a:p>
          <a:p>
            <a:pPr algn="just">
              <a:lnSpc>
                <a:spcPts val="5585"/>
              </a:lnSpc>
            </a:pPr>
            <a:endParaRPr lang="en-US" sz="3989" dirty="0">
              <a:solidFill>
                <a:srgbClr val="050404"/>
              </a:solidFill>
              <a:latin typeface="Josefin Sans" pitchFamily="2" charset="0"/>
            </a:endParaRPr>
          </a:p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Apart from that, 80% of the Revenue comes from 20% of the products and they are Farm </a:t>
            </a:r>
            <a:r>
              <a:rPr lang="en-US" sz="3989" dirty="0" err="1">
                <a:solidFill>
                  <a:srgbClr val="050404"/>
                </a:solidFill>
                <a:latin typeface="Josefin Sans" pitchFamily="2" charset="0"/>
              </a:rPr>
              <a:t>Chakki</a:t>
            </a: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 Atta, </a:t>
            </a:r>
            <a:r>
              <a:rPr lang="en-US" sz="3989" dirty="0" err="1">
                <a:solidFill>
                  <a:srgbClr val="050404"/>
                </a:solidFill>
                <a:latin typeface="Josefin Sans" pitchFamily="2" charset="0"/>
              </a:rPr>
              <a:t>Sonamansuri</a:t>
            </a:r>
            <a:r>
              <a:rPr lang="en-US" sz="3989" dirty="0">
                <a:solidFill>
                  <a:srgbClr val="050404"/>
                </a:solidFill>
                <a:latin typeface="Josefin Sans" pitchFamily="2" charset="0"/>
              </a:rPr>
              <a:t> Rice, and Home Essential Combo</a:t>
            </a:r>
          </a:p>
          <a:p>
            <a:pPr algn="just">
              <a:lnSpc>
                <a:spcPts val="5585"/>
              </a:lnSpc>
            </a:pPr>
            <a:endParaRPr lang="en-US" sz="3989" dirty="0">
              <a:solidFill>
                <a:srgbClr val="050404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40356" y="4607546"/>
            <a:ext cx="9368426" cy="3962555"/>
          </a:xfrm>
          <a:custGeom>
            <a:avLst/>
            <a:gdLst/>
            <a:ahLst/>
            <a:cxnLst/>
            <a:rect l="l" t="t" r="r" b="b"/>
            <a:pathLst>
              <a:path w="9368426" h="3962555">
                <a:moveTo>
                  <a:pt x="0" y="0"/>
                </a:moveTo>
                <a:lnTo>
                  <a:pt x="9368425" y="0"/>
                </a:lnTo>
                <a:lnTo>
                  <a:pt x="9368425" y="3962555"/>
                </a:lnTo>
                <a:lnTo>
                  <a:pt x="0" y="3962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6767" y="674424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INSIGHTS FROM PRODUCT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542" y="1735186"/>
            <a:ext cx="14726536" cy="211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600" dirty="0">
                <a:solidFill>
                  <a:srgbClr val="050404"/>
                </a:solidFill>
                <a:latin typeface="Josefin Sans" pitchFamily="2" charset="0"/>
              </a:rPr>
              <a:t>Overall Groceries and Staple Foods have seen the highest Incremental Sold Units with 119.37 Quantities Sold.</a:t>
            </a:r>
          </a:p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600" dirty="0">
                <a:solidFill>
                  <a:srgbClr val="050404"/>
                </a:solidFill>
                <a:latin typeface="Josefin Sans" pitchFamily="2" charset="0"/>
              </a:rPr>
              <a:t>Sankranti- Grocery contributed to more than 80% of the sale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0542" y="4088332"/>
            <a:ext cx="6221506" cy="5000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425" lvl="1" indent="-430713" algn="just">
              <a:lnSpc>
                <a:spcPts val="5585"/>
              </a:lnSpc>
              <a:buFont typeface="Arial"/>
              <a:buChar char="•"/>
            </a:pPr>
            <a:r>
              <a:rPr lang="en-US" sz="3600" dirty="0">
                <a:solidFill>
                  <a:srgbClr val="050404"/>
                </a:solidFill>
                <a:latin typeface="Josefin Sans" pitchFamily="2" charset="0"/>
              </a:rPr>
              <a:t>However, in Diwali Home Appliances Category has seen a 244% increase in Incremental Sold Units making Grocery with only an 18% rise in ISU</a:t>
            </a:r>
          </a:p>
          <a:p>
            <a:pPr algn="just">
              <a:lnSpc>
                <a:spcPts val="5585"/>
              </a:lnSpc>
            </a:pPr>
            <a:endParaRPr lang="en-US" sz="3989" dirty="0">
              <a:solidFill>
                <a:srgbClr val="050404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2127" y="2249342"/>
            <a:ext cx="9055375" cy="2224691"/>
          </a:xfrm>
          <a:custGeom>
            <a:avLst/>
            <a:gdLst/>
            <a:ahLst/>
            <a:cxnLst/>
            <a:rect l="l" t="t" r="r" b="b"/>
            <a:pathLst>
              <a:path w="9055375" h="2224691">
                <a:moveTo>
                  <a:pt x="0" y="0"/>
                </a:moveTo>
                <a:lnTo>
                  <a:pt x="9055375" y="0"/>
                </a:lnTo>
                <a:lnTo>
                  <a:pt x="9055375" y="2224691"/>
                </a:lnTo>
                <a:lnTo>
                  <a:pt x="0" y="222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27" b="-1581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11843" y="4486441"/>
            <a:ext cx="991594" cy="1874146"/>
          </a:xfrm>
          <a:custGeom>
            <a:avLst/>
            <a:gdLst/>
            <a:ahLst/>
            <a:cxnLst/>
            <a:rect l="l" t="t" r="r" b="b"/>
            <a:pathLst>
              <a:path w="991594" h="1874146">
                <a:moveTo>
                  <a:pt x="0" y="0"/>
                </a:moveTo>
                <a:lnTo>
                  <a:pt x="991594" y="0"/>
                </a:lnTo>
                <a:lnTo>
                  <a:pt x="991594" y="1874146"/>
                </a:lnTo>
                <a:lnTo>
                  <a:pt x="0" y="1874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8468" y="5455108"/>
            <a:ext cx="7633375" cy="3196476"/>
          </a:xfrm>
          <a:custGeom>
            <a:avLst/>
            <a:gdLst/>
            <a:ahLst/>
            <a:cxnLst/>
            <a:rect l="l" t="t" r="r" b="b"/>
            <a:pathLst>
              <a:path w="7633375" h="3196476">
                <a:moveTo>
                  <a:pt x="0" y="0"/>
                </a:moveTo>
                <a:lnTo>
                  <a:pt x="7633375" y="0"/>
                </a:lnTo>
                <a:lnTo>
                  <a:pt x="7633375" y="3196476"/>
                </a:lnTo>
                <a:lnTo>
                  <a:pt x="0" y="3196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03437" y="7576904"/>
            <a:ext cx="9322844" cy="1894195"/>
          </a:xfrm>
          <a:custGeom>
            <a:avLst/>
            <a:gdLst/>
            <a:ahLst/>
            <a:cxnLst/>
            <a:rect l="l" t="t" r="r" b="b"/>
            <a:pathLst>
              <a:path w="9322844" h="1894195">
                <a:moveTo>
                  <a:pt x="0" y="0"/>
                </a:moveTo>
                <a:lnTo>
                  <a:pt x="9322844" y="0"/>
                </a:lnTo>
                <a:lnTo>
                  <a:pt x="9322844" y="1894196"/>
                </a:lnTo>
                <a:lnTo>
                  <a:pt x="0" y="18941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2" r="-20021" b="-6382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80977" y="3164111"/>
            <a:ext cx="7633375" cy="3196476"/>
          </a:xfrm>
          <a:custGeom>
            <a:avLst/>
            <a:gdLst/>
            <a:ahLst/>
            <a:cxnLst/>
            <a:rect l="l" t="t" r="r" b="b"/>
            <a:pathLst>
              <a:path w="7633375" h="3196476">
                <a:moveTo>
                  <a:pt x="0" y="0"/>
                </a:moveTo>
                <a:lnTo>
                  <a:pt x="7633375" y="0"/>
                </a:lnTo>
                <a:lnTo>
                  <a:pt x="7633375" y="3196476"/>
                </a:lnTo>
                <a:lnTo>
                  <a:pt x="0" y="3196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63001">
            <a:off x="9544584" y="5957497"/>
            <a:ext cx="1742758" cy="1273798"/>
          </a:xfrm>
          <a:custGeom>
            <a:avLst/>
            <a:gdLst/>
            <a:ahLst/>
            <a:cxnLst/>
            <a:rect l="l" t="t" r="r" b="b"/>
            <a:pathLst>
              <a:path w="1742758" h="1273798">
                <a:moveTo>
                  <a:pt x="0" y="0"/>
                </a:moveTo>
                <a:lnTo>
                  <a:pt x="1742759" y="0"/>
                </a:lnTo>
                <a:lnTo>
                  <a:pt x="1742759" y="1273798"/>
                </a:lnTo>
                <a:lnTo>
                  <a:pt x="0" y="12737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8468" y="1040865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INSIGHTS FROM PRODUCT 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771" y="5811156"/>
            <a:ext cx="74667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query shows the top 5 products that generated the most Incremental Revenue including both the promotions.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47583" y="3497216"/>
            <a:ext cx="74667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query shows the list of the products that had a price of more than 500 and were promoted as Buy One Get One Free.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90667" y="7278742"/>
            <a:ext cx="3549567" cy="3008258"/>
          </a:xfrm>
          <a:custGeom>
            <a:avLst/>
            <a:gdLst/>
            <a:ahLst/>
            <a:cxnLst/>
            <a:rect l="l" t="t" r="r" b="b"/>
            <a:pathLst>
              <a:path w="3549567" h="3008258">
                <a:moveTo>
                  <a:pt x="0" y="0"/>
                </a:moveTo>
                <a:lnTo>
                  <a:pt x="3549567" y="0"/>
                </a:lnTo>
                <a:lnTo>
                  <a:pt x="3549567" y="3008258"/>
                </a:lnTo>
                <a:lnTo>
                  <a:pt x="0" y="3008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41158" y="0"/>
            <a:ext cx="2036285" cy="1183591"/>
          </a:xfrm>
          <a:custGeom>
            <a:avLst/>
            <a:gdLst/>
            <a:ahLst/>
            <a:cxnLst/>
            <a:rect l="l" t="t" r="r" b="b"/>
            <a:pathLst>
              <a:path w="2036285" h="1183591">
                <a:moveTo>
                  <a:pt x="0" y="0"/>
                </a:moveTo>
                <a:lnTo>
                  <a:pt x="2036284" y="0"/>
                </a:lnTo>
                <a:lnTo>
                  <a:pt x="2036284" y="1183591"/>
                </a:lnTo>
                <a:lnTo>
                  <a:pt x="0" y="1183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8468" y="1040865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RECOMMENDATIONS FOR ATLIQ MART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04197" y="2679869"/>
            <a:ext cx="12994672" cy="702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7783" lvl="1" indent="-473891" algn="just">
              <a:lnSpc>
                <a:spcPts val="6145"/>
              </a:lnSpc>
              <a:buFont typeface="Arial"/>
              <a:buChar char="•"/>
            </a:pPr>
            <a:r>
              <a:rPr lang="en-US" sz="4389" dirty="0">
                <a:solidFill>
                  <a:srgbClr val="050404"/>
                </a:solidFill>
                <a:latin typeface="Josefin Sans" pitchFamily="2" charset="0"/>
              </a:rPr>
              <a:t>Recommendation on Promotion Types</a:t>
            </a:r>
          </a:p>
          <a:p>
            <a:pPr algn="just">
              <a:lnSpc>
                <a:spcPts val="6145"/>
              </a:lnSpc>
            </a:pPr>
            <a:endParaRPr lang="en-US" sz="4389" dirty="0">
              <a:solidFill>
                <a:srgbClr val="050404"/>
              </a:solidFill>
              <a:latin typeface="Josefin Sans" pitchFamily="2" charset="0"/>
            </a:endParaRPr>
          </a:p>
          <a:p>
            <a:pPr marL="947783" lvl="1" indent="-473891" algn="just">
              <a:lnSpc>
                <a:spcPts val="6145"/>
              </a:lnSpc>
              <a:buFont typeface="Arial"/>
              <a:buChar char="•"/>
            </a:pPr>
            <a:r>
              <a:rPr lang="en-US" sz="4389" dirty="0">
                <a:solidFill>
                  <a:srgbClr val="050404"/>
                </a:solidFill>
                <a:latin typeface="Josefin Sans" pitchFamily="2" charset="0"/>
              </a:rPr>
              <a:t> Understanding Products and </a:t>
            </a:r>
            <a:r>
              <a:rPr lang="en-US" sz="4389" dirty="0" err="1">
                <a:solidFill>
                  <a:srgbClr val="050404"/>
                </a:solidFill>
                <a:latin typeface="Josefin Sans" pitchFamily="2" charset="0"/>
              </a:rPr>
              <a:t>thier</a:t>
            </a:r>
            <a:r>
              <a:rPr lang="en-US" sz="4389" dirty="0">
                <a:solidFill>
                  <a:srgbClr val="050404"/>
                </a:solidFill>
                <a:latin typeface="Josefin Sans" pitchFamily="2" charset="0"/>
              </a:rPr>
              <a:t> Performance</a:t>
            </a:r>
          </a:p>
          <a:p>
            <a:pPr algn="just">
              <a:lnSpc>
                <a:spcPts val="6145"/>
              </a:lnSpc>
            </a:pPr>
            <a:endParaRPr lang="en-US" sz="4389" dirty="0">
              <a:solidFill>
                <a:srgbClr val="050404"/>
              </a:solidFill>
              <a:latin typeface="Josefin Sans" pitchFamily="2" charset="0"/>
            </a:endParaRPr>
          </a:p>
          <a:p>
            <a:pPr marL="947783" lvl="1" indent="-473891" algn="just">
              <a:lnSpc>
                <a:spcPts val="6145"/>
              </a:lnSpc>
              <a:buFont typeface="Arial"/>
              <a:buChar char="•"/>
            </a:pPr>
            <a:r>
              <a:rPr lang="en-US" sz="4389" dirty="0">
                <a:solidFill>
                  <a:srgbClr val="050404"/>
                </a:solidFill>
                <a:latin typeface="Josefin Sans" pitchFamily="2" charset="0"/>
              </a:rPr>
              <a:t>Campaign Effectiveness Analysis</a:t>
            </a:r>
          </a:p>
          <a:p>
            <a:pPr algn="just">
              <a:lnSpc>
                <a:spcPts val="6565"/>
              </a:lnSpc>
            </a:pPr>
            <a:endParaRPr lang="en-US" sz="4389" dirty="0">
              <a:solidFill>
                <a:srgbClr val="050404"/>
              </a:solidFill>
              <a:latin typeface="Josefin Sans" pitchFamily="2" charset="0"/>
            </a:endParaRPr>
          </a:p>
          <a:p>
            <a:pPr marL="947783" lvl="1" indent="-473891" algn="just">
              <a:lnSpc>
                <a:spcPts val="6145"/>
              </a:lnSpc>
              <a:buFont typeface="Arial"/>
              <a:buChar char="•"/>
            </a:pPr>
            <a:r>
              <a:rPr lang="en-US" sz="4389" dirty="0">
                <a:solidFill>
                  <a:srgbClr val="050404"/>
                </a:solidFill>
                <a:latin typeface="Josefin Sans" pitchFamily="2" charset="0"/>
              </a:rPr>
              <a:t>Geographic Presence Recommendation</a:t>
            </a:r>
          </a:p>
          <a:p>
            <a:pPr algn="just">
              <a:lnSpc>
                <a:spcPts val="5585"/>
              </a:lnSpc>
            </a:pPr>
            <a:endParaRPr lang="en-US" sz="4389" dirty="0">
              <a:solidFill>
                <a:srgbClr val="050404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66700"/>
            <a:ext cx="18523761" cy="11090351"/>
          </a:xfrm>
          <a:custGeom>
            <a:avLst/>
            <a:gdLst/>
            <a:ahLst/>
            <a:cxnLst/>
            <a:rect l="l" t="t" r="r" b="b"/>
            <a:pathLst>
              <a:path w="18523761" h="11090351">
                <a:moveTo>
                  <a:pt x="0" y="0"/>
                </a:moveTo>
                <a:lnTo>
                  <a:pt x="18523761" y="0"/>
                </a:lnTo>
                <a:lnTo>
                  <a:pt x="18523761" y="11090351"/>
                </a:lnTo>
                <a:lnTo>
                  <a:pt x="0" y="11090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03" r="-21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6600" y="2737784"/>
            <a:ext cx="11418378" cy="1475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04"/>
              </a:lnSpc>
            </a:pPr>
            <a:r>
              <a:rPr lang="en-US" sz="10003" dirty="0">
                <a:solidFill>
                  <a:srgbClr val="F4F1EC"/>
                </a:solidFill>
                <a:latin typeface="Prata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69917" y="6201611"/>
            <a:ext cx="7948165" cy="47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4"/>
              </a:lnSpc>
            </a:pPr>
            <a:endParaRPr lang="en-US" sz="2693" spc="1098" dirty="0">
              <a:solidFill>
                <a:srgbClr val="F4F1EC"/>
              </a:solidFill>
              <a:latin typeface="Josefi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195CD-D90E-B820-16D8-04F805B7D9EC}"/>
              </a:ext>
            </a:extLst>
          </p:cNvPr>
          <p:cNvSpPr txBox="1"/>
          <p:nvPr/>
        </p:nvSpPr>
        <p:spPr>
          <a:xfrm>
            <a:off x="6709180" y="406228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ata" panose="020B0604020202020204" charset="0"/>
              </a:rPr>
              <a:t>For your attention</a:t>
            </a:r>
            <a:endParaRPr lang="en-IN" sz="3600" dirty="0">
              <a:solidFill>
                <a:schemeClr val="bg1"/>
              </a:solidFill>
              <a:latin typeface="Prat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FA1AC-0AB0-4402-4B20-A7A2523E0242}"/>
              </a:ext>
            </a:extLst>
          </p:cNvPr>
          <p:cNvSpPr txBox="1"/>
          <p:nvPr/>
        </p:nvSpPr>
        <p:spPr>
          <a:xfrm>
            <a:off x="3581400" y="5901551"/>
            <a:ext cx="11896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ata" panose="020B0604020202020204" charset="0"/>
              </a:rPr>
              <a:t>I would like to thank you the entire </a:t>
            </a:r>
            <a:r>
              <a:rPr lang="en-US" sz="3200" dirty="0" err="1">
                <a:solidFill>
                  <a:schemeClr val="bg1"/>
                </a:solidFill>
                <a:latin typeface="Prata" panose="020B0604020202020204" charset="0"/>
              </a:rPr>
              <a:t>Codebasics</a:t>
            </a:r>
            <a:r>
              <a:rPr lang="en-US" sz="3200" dirty="0">
                <a:solidFill>
                  <a:schemeClr val="bg1"/>
                </a:solidFill>
                <a:latin typeface="Prata" panose="020B0604020202020204" charset="0"/>
              </a:rPr>
              <a:t> Team for being the inspiration of completing this project.</a:t>
            </a:r>
            <a:endParaRPr lang="en-IN" sz="3200" dirty="0">
              <a:solidFill>
                <a:schemeClr val="bg1"/>
              </a:solidFill>
              <a:latin typeface="Prata" panose="020B060402020202020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BA6318-96DB-6F57-6630-41563B93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2273" y="8519788"/>
            <a:ext cx="3814592" cy="1767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20" y="0"/>
                </a:lnTo>
                <a:lnTo>
                  <a:pt x="18535220" y="10426061"/>
                </a:lnTo>
                <a:lnTo>
                  <a:pt x="0" y="1042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2236" y="1536784"/>
            <a:ext cx="4900928" cy="1621762"/>
          </a:xfrm>
          <a:custGeom>
            <a:avLst/>
            <a:gdLst/>
            <a:ahLst/>
            <a:cxnLst/>
            <a:rect l="l" t="t" r="r" b="b"/>
            <a:pathLst>
              <a:path w="4900928" h="1621762">
                <a:moveTo>
                  <a:pt x="0" y="0"/>
                </a:moveTo>
                <a:lnTo>
                  <a:pt x="4900928" y="0"/>
                </a:lnTo>
                <a:lnTo>
                  <a:pt x="4900928" y="1621762"/>
                </a:lnTo>
                <a:lnTo>
                  <a:pt x="0" y="1621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01892" y="3476538"/>
            <a:ext cx="4727940" cy="1564518"/>
          </a:xfrm>
          <a:custGeom>
            <a:avLst/>
            <a:gdLst/>
            <a:ahLst/>
            <a:cxnLst/>
            <a:rect l="l" t="t" r="r" b="b"/>
            <a:pathLst>
              <a:path w="4727940" h="1564518">
                <a:moveTo>
                  <a:pt x="0" y="0"/>
                </a:moveTo>
                <a:lnTo>
                  <a:pt x="4727940" y="0"/>
                </a:lnTo>
                <a:lnTo>
                  <a:pt x="4727940" y="1564518"/>
                </a:lnTo>
                <a:lnTo>
                  <a:pt x="0" y="1564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99643" y="5429846"/>
            <a:ext cx="4765193" cy="1576846"/>
          </a:xfrm>
          <a:custGeom>
            <a:avLst/>
            <a:gdLst/>
            <a:ahLst/>
            <a:cxnLst/>
            <a:rect l="l" t="t" r="r" b="b"/>
            <a:pathLst>
              <a:path w="4765193" h="1576846">
                <a:moveTo>
                  <a:pt x="0" y="0"/>
                </a:moveTo>
                <a:lnTo>
                  <a:pt x="4765193" y="0"/>
                </a:lnTo>
                <a:lnTo>
                  <a:pt x="4765193" y="1576846"/>
                </a:lnTo>
                <a:lnTo>
                  <a:pt x="0" y="1576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27253" y="7444351"/>
            <a:ext cx="5481714" cy="1813949"/>
          </a:xfrm>
          <a:custGeom>
            <a:avLst/>
            <a:gdLst/>
            <a:ahLst/>
            <a:cxnLst/>
            <a:rect l="l" t="t" r="r" b="b"/>
            <a:pathLst>
              <a:path w="5481714" h="1813949">
                <a:moveTo>
                  <a:pt x="0" y="0"/>
                </a:moveTo>
                <a:lnTo>
                  <a:pt x="5481714" y="0"/>
                </a:lnTo>
                <a:lnTo>
                  <a:pt x="5481714" y="1813949"/>
                </a:lnTo>
                <a:lnTo>
                  <a:pt x="0" y="18139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23164" y="837850"/>
            <a:ext cx="8041672" cy="1226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6"/>
              </a:lnSpc>
            </a:pPr>
            <a:r>
              <a:rPr lang="en-US" sz="6852" spc="1027">
                <a:solidFill>
                  <a:srgbClr val="FFFFFF"/>
                </a:solidFill>
                <a:latin typeface="Josefin Sans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794" y="1735186"/>
            <a:ext cx="4021812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6400" y="3606888"/>
            <a:ext cx="2073741" cy="887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Goals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70706" y="5630053"/>
            <a:ext cx="2808376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85742" y="7919208"/>
            <a:ext cx="4997291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Canva Sans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3610" y="-139061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20" y="0"/>
                </a:lnTo>
                <a:lnTo>
                  <a:pt x="18535220" y="10426061"/>
                </a:lnTo>
                <a:lnTo>
                  <a:pt x="0" y="1042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9435" y="3327715"/>
            <a:ext cx="16398892" cy="515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1"/>
              </a:lnSpc>
            </a:pPr>
            <a:r>
              <a:rPr lang="en-US" sz="3584" dirty="0" err="1">
                <a:solidFill>
                  <a:srgbClr val="FFFFFF"/>
                </a:solidFill>
                <a:latin typeface="Prata"/>
              </a:rPr>
              <a:t>AtliQ</a:t>
            </a:r>
            <a:r>
              <a:rPr lang="en-US" sz="3584" dirty="0">
                <a:solidFill>
                  <a:srgbClr val="FFFFFF"/>
                </a:solidFill>
                <a:latin typeface="Prata"/>
              </a:rPr>
              <a:t> Mart is a retail giant with over 50 supermarkets in the southern region of India. </a:t>
            </a:r>
          </a:p>
          <a:p>
            <a:pPr algn="just">
              <a:lnSpc>
                <a:spcPts val="4121"/>
              </a:lnSpc>
            </a:pPr>
            <a:endParaRPr lang="en-US" sz="3584" dirty="0">
              <a:solidFill>
                <a:srgbClr val="FFFFFF"/>
              </a:solidFill>
              <a:latin typeface="Prata"/>
            </a:endParaRPr>
          </a:p>
          <a:p>
            <a:pPr algn="just">
              <a:lnSpc>
                <a:spcPts val="4121"/>
              </a:lnSpc>
            </a:pPr>
            <a:r>
              <a:rPr lang="en-US" sz="3584" dirty="0">
                <a:solidFill>
                  <a:srgbClr val="FFFFFF"/>
                </a:solidFill>
                <a:latin typeface="Prata"/>
              </a:rPr>
              <a:t>All their 50 stores ran a massive promotion during Diwali 2023 and Sankranti 2024 (festive time in India) on their </a:t>
            </a:r>
            <a:r>
              <a:rPr lang="en-US" sz="3584" dirty="0" err="1">
                <a:solidFill>
                  <a:srgbClr val="FFFFFF"/>
                </a:solidFill>
                <a:latin typeface="Prata"/>
              </a:rPr>
              <a:t>AtliQ</a:t>
            </a:r>
            <a:r>
              <a:rPr lang="en-US" sz="3584" dirty="0">
                <a:solidFill>
                  <a:srgbClr val="FFFFFF"/>
                </a:solidFill>
                <a:latin typeface="Prata"/>
              </a:rPr>
              <a:t> branded products.</a:t>
            </a:r>
          </a:p>
          <a:p>
            <a:pPr algn="just">
              <a:lnSpc>
                <a:spcPts val="4121"/>
              </a:lnSpc>
            </a:pPr>
            <a:endParaRPr lang="en-US" sz="3584" dirty="0">
              <a:solidFill>
                <a:srgbClr val="FFFFFF"/>
              </a:solidFill>
              <a:latin typeface="Prata"/>
            </a:endParaRPr>
          </a:p>
          <a:p>
            <a:pPr algn="just">
              <a:lnSpc>
                <a:spcPts val="4121"/>
              </a:lnSpc>
            </a:pPr>
            <a:r>
              <a:rPr lang="en-US" sz="3584" dirty="0">
                <a:solidFill>
                  <a:srgbClr val="FFFFFF"/>
                </a:solidFill>
                <a:latin typeface="Prata"/>
              </a:rPr>
              <a:t>The sales Director is now interested in understanding the promotion behaviors with respect to the revenue generated  during this period.</a:t>
            </a:r>
          </a:p>
          <a:p>
            <a:pPr>
              <a:lnSpc>
                <a:spcPts val="4121"/>
              </a:lnSpc>
            </a:pPr>
            <a:endParaRPr lang="en-US" sz="3584" dirty="0">
              <a:solidFill>
                <a:srgbClr val="FFFFFF"/>
              </a:solidFill>
              <a:latin typeface="Prata"/>
            </a:endParaRPr>
          </a:p>
          <a:p>
            <a:pPr>
              <a:lnSpc>
                <a:spcPts val="4121"/>
              </a:lnSpc>
            </a:pPr>
            <a:endParaRPr lang="en-US" sz="3584" dirty="0">
              <a:solidFill>
                <a:srgbClr val="FFFFFF"/>
              </a:solidFill>
              <a:latin typeface="Prat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08996" y="1658986"/>
            <a:ext cx="8041672" cy="114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1"/>
              </a:lnSpc>
            </a:pPr>
            <a:r>
              <a:rPr lang="en-US" sz="6352" spc="952">
                <a:solidFill>
                  <a:srgbClr val="FFFFFF"/>
                </a:solidFill>
                <a:latin typeface="Josefin Sans Bold"/>
              </a:rPr>
              <a:t>ATLIQ MART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5764" y="-69531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19" y="0"/>
                </a:lnTo>
                <a:lnTo>
                  <a:pt x="18535219" y="10426062"/>
                </a:lnTo>
                <a:lnTo>
                  <a:pt x="0" y="10426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7807348"/>
            <a:ext cx="2098405" cy="2479652"/>
          </a:xfrm>
          <a:custGeom>
            <a:avLst/>
            <a:gdLst/>
            <a:ahLst/>
            <a:cxnLst/>
            <a:rect l="l" t="t" r="r" b="b"/>
            <a:pathLst>
              <a:path w="2098405" h="2479652">
                <a:moveTo>
                  <a:pt x="0" y="0"/>
                </a:moveTo>
                <a:lnTo>
                  <a:pt x="2098405" y="0"/>
                </a:lnTo>
                <a:lnTo>
                  <a:pt x="2098405" y="2479652"/>
                </a:lnTo>
                <a:lnTo>
                  <a:pt x="0" y="247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73100" y="875108"/>
            <a:ext cx="16197491" cy="128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71"/>
              </a:lnSpc>
            </a:pPr>
            <a:r>
              <a:rPr lang="en-US" sz="7152" spc="1072">
                <a:solidFill>
                  <a:srgbClr val="FFFFFF"/>
                </a:solidFill>
                <a:latin typeface="Josefin Sans Bold"/>
              </a:rPr>
              <a:t>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53142" y="2837173"/>
            <a:ext cx="8904222" cy="6421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563" lvl="1" indent="-434282" algn="just">
              <a:lnSpc>
                <a:spcPts val="5632"/>
              </a:lnSpc>
              <a:buFont typeface="Arial"/>
              <a:buChar char="•"/>
            </a:pPr>
            <a:r>
              <a:rPr lang="en-US" sz="4022" dirty="0">
                <a:solidFill>
                  <a:srgbClr val="FFFFFF"/>
                </a:solidFill>
                <a:latin typeface="Prata" panose="020B0604020202020204" charset="0"/>
              </a:rPr>
              <a:t>Understanding Business</a:t>
            </a:r>
          </a:p>
          <a:p>
            <a:pPr algn="just">
              <a:lnSpc>
                <a:spcPts val="5632"/>
              </a:lnSpc>
            </a:pPr>
            <a:endParaRPr lang="en-US" sz="4022" dirty="0">
              <a:solidFill>
                <a:srgbClr val="FFFFFF"/>
              </a:solidFill>
              <a:latin typeface="Prata" panose="020B0604020202020204" charset="0"/>
            </a:endParaRPr>
          </a:p>
          <a:p>
            <a:pPr marL="868563" lvl="1" indent="-434282" algn="just">
              <a:lnSpc>
                <a:spcPts val="5632"/>
              </a:lnSpc>
              <a:buFont typeface="Arial"/>
              <a:buChar char="•"/>
            </a:pPr>
            <a:r>
              <a:rPr lang="en-US" sz="4022" dirty="0">
                <a:solidFill>
                  <a:srgbClr val="FFFFFF"/>
                </a:solidFill>
                <a:latin typeface="Prata" panose="020B0604020202020204" charset="0"/>
              </a:rPr>
              <a:t>Creating a Dashboard Report </a:t>
            </a:r>
          </a:p>
          <a:p>
            <a:pPr algn="just">
              <a:lnSpc>
                <a:spcPts val="5632"/>
              </a:lnSpc>
            </a:pPr>
            <a:endParaRPr lang="en-US" sz="4022" dirty="0">
              <a:solidFill>
                <a:srgbClr val="FFFFFF"/>
              </a:solidFill>
              <a:latin typeface="Prata" panose="020B0604020202020204" charset="0"/>
            </a:endParaRPr>
          </a:p>
          <a:p>
            <a:pPr marL="868563" lvl="1" indent="-434282" algn="just">
              <a:lnSpc>
                <a:spcPts val="5632"/>
              </a:lnSpc>
              <a:buFont typeface="Arial"/>
              <a:buChar char="•"/>
            </a:pPr>
            <a:r>
              <a:rPr lang="en-US" sz="4022" dirty="0">
                <a:solidFill>
                  <a:srgbClr val="FFFFFF"/>
                </a:solidFill>
                <a:latin typeface="Prata" panose="020B0604020202020204" charset="0"/>
              </a:rPr>
              <a:t>Implementing Ad-hoc </a:t>
            </a:r>
            <a:r>
              <a:rPr lang="en-US" sz="4022" dirty="0" err="1">
                <a:solidFill>
                  <a:srgbClr val="FFFFFF"/>
                </a:solidFill>
                <a:latin typeface="Prata" panose="020B0604020202020204" charset="0"/>
              </a:rPr>
              <a:t>Requestd</a:t>
            </a:r>
            <a:r>
              <a:rPr lang="en-US" sz="4022" dirty="0">
                <a:solidFill>
                  <a:srgbClr val="FFFFFF"/>
                </a:solidFill>
                <a:latin typeface="Prata" panose="020B0604020202020204" charset="0"/>
              </a:rPr>
              <a:t> for Business Decision-Making</a:t>
            </a:r>
          </a:p>
          <a:p>
            <a:pPr algn="just">
              <a:lnSpc>
                <a:spcPts val="5632"/>
              </a:lnSpc>
            </a:pPr>
            <a:endParaRPr lang="en-US" sz="4022" dirty="0">
              <a:solidFill>
                <a:srgbClr val="FFFFFF"/>
              </a:solidFill>
              <a:latin typeface="Prata" panose="020B0604020202020204" charset="0"/>
            </a:endParaRPr>
          </a:p>
          <a:p>
            <a:pPr marL="868563" lvl="1" indent="-434282" algn="just">
              <a:lnSpc>
                <a:spcPts val="5632"/>
              </a:lnSpc>
              <a:buFont typeface="Arial"/>
              <a:buChar char="•"/>
            </a:pPr>
            <a:r>
              <a:rPr lang="en-US" sz="4022" dirty="0">
                <a:solidFill>
                  <a:srgbClr val="FFFFFF"/>
                </a:solidFill>
                <a:latin typeface="Prata" panose="020B0604020202020204" charset="0"/>
              </a:rPr>
              <a:t>Providing Recommendations to the Sales Director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3610" y="0"/>
            <a:ext cx="18535220" cy="10426061"/>
          </a:xfrm>
          <a:custGeom>
            <a:avLst/>
            <a:gdLst/>
            <a:ahLst/>
            <a:cxnLst/>
            <a:rect l="l" t="t" r="r" b="b"/>
            <a:pathLst>
              <a:path w="18535220" h="10426061">
                <a:moveTo>
                  <a:pt x="0" y="0"/>
                </a:moveTo>
                <a:lnTo>
                  <a:pt x="18535220" y="0"/>
                </a:lnTo>
                <a:lnTo>
                  <a:pt x="18535220" y="10426061"/>
                </a:lnTo>
                <a:lnTo>
                  <a:pt x="0" y="10426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19434" y="5418796"/>
            <a:ext cx="1706436" cy="1631779"/>
          </a:xfrm>
          <a:custGeom>
            <a:avLst/>
            <a:gdLst/>
            <a:ahLst/>
            <a:cxnLst/>
            <a:rect l="l" t="t" r="r" b="b"/>
            <a:pathLst>
              <a:path w="1706436" h="1631779">
                <a:moveTo>
                  <a:pt x="0" y="0"/>
                </a:moveTo>
                <a:lnTo>
                  <a:pt x="1706436" y="0"/>
                </a:lnTo>
                <a:lnTo>
                  <a:pt x="1706436" y="1631779"/>
                </a:lnTo>
                <a:lnTo>
                  <a:pt x="0" y="16317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40770" y="4905362"/>
            <a:ext cx="1415841" cy="2145213"/>
          </a:xfrm>
          <a:custGeom>
            <a:avLst/>
            <a:gdLst/>
            <a:ahLst/>
            <a:cxnLst/>
            <a:rect l="l" t="t" r="r" b="b"/>
            <a:pathLst>
              <a:path w="1415841" h="2145213">
                <a:moveTo>
                  <a:pt x="0" y="0"/>
                </a:moveTo>
                <a:lnTo>
                  <a:pt x="1415841" y="0"/>
                </a:lnTo>
                <a:lnTo>
                  <a:pt x="1415841" y="2145213"/>
                </a:lnTo>
                <a:lnTo>
                  <a:pt x="0" y="2145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06887" y="5445355"/>
            <a:ext cx="1797647" cy="1578661"/>
          </a:xfrm>
          <a:custGeom>
            <a:avLst/>
            <a:gdLst/>
            <a:ahLst/>
            <a:cxnLst/>
            <a:rect l="l" t="t" r="r" b="b"/>
            <a:pathLst>
              <a:path w="1797647" h="1578661">
                <a:moveTo>
                  <a:pt x="0" y="0"/>
                </a:moveTo>
                <a:lnTo>
                  <a:pt x="1797647" y="0"/>
                </a:lnTo>
                <a:lnTo>
                  <a:pt x="1797647" y="1578661"/>
                </a:lnTo>
                <a:lnTo>
                  <a:pt x="0" y="157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595" y="1853130"/>
            <a:ext cx="16197491" cy="2498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6"/>
              </a:lnSpc>
            </a:pPr>
            <a:r>
              <a:rPr lang="en-US" sz="6000" u="sng" spc="1027" dirty="0">
                <a:solidFill>
                  <a:srgbClr val="FFFFFF"/>
                </a:solidFill>
                <a:latin typeface="Josefin Sans Bold"/>
              </a:rPr>
              <a:t>STORE PERFORMANCE ANALYSIS</a:t>
            </a:r>
            <a:endParaRPr lang="en-US" sz="6000" u="sng" spc="1027" dirty="0">
              <a:solidFill>
                <a:srgbClr val="FFFFFF"/>
              </a:solidFill>
              <a:latin typeface="Josefin Sans Bold"/>
              <a:hlinkClick r:id="rId9" tooltip="https://public.tableau.com/app/profile/isha98/viz/SalesandPromotionAnalysis_17089917068630/City-StoreAnaly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16595" y="674424"/>
            <a:ext cx="15269690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 dirty="0">
                <a:solidFill>
                  <a:srgbClr val="317C47"/>
                </a:solidFill>
                <a:latin typeface="Prata"/>
              </a:rPr>
              <a:t>USEFUL INSIGHTS FROM THIS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6595" y="1530397"/>
            <a:ext cx="8198010" cy="9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50404"/>
                </a:solidFill>
                <a:latin typeface="Josefin Sans" pitchFamily="2" charset="0"/>
              </a:rPr>
              <a:t>The top 10 stores in IR are in the cities of Bangalore, Chennai, and Hyderabad.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050404"/>
              </a:solidFill>
              <a:latin typeface="Josefin Sans" pitchFamily="2" charset="0"/>
            </a:endParaRP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50404"/>
                </a:solidFill>
                <a:latin typeface="Josefin Sans" pitchFamily="2" charset="0"/>
              </a:rPr>
              <a:t>The cities with the highest revenue are the Tier 1 cities in India. The reason for this might be, the growth of the moving population due to employment opportunities in these cities. Also, these cities have a higher number of stores.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050404"/>
              </a:solidFill>
              <a:latin typeface="Josefin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943436" y="2248958"/>
            <a:ext cx="5475631" cy="6235492"/>
          </a:xfrm>
          <a:custGeom>
            <a:avLst/>
            <a:gdLst/>
            <a:ahLst/>
            <a:cxnLst/>
            <a:rect l="l" t="t" r="r" b="b"/>
            <a:pathLst>
              <a:path w="5475631" h="6235492">
                <a:moveTo>
                  <a:pt x="0" y="0"/>
                </a:moveTo>
                <a:lnTo>
                  <a:pt x="5475632" y="0"/>
                </a:lnTo>
                <a:lnTo>
                  <a:pt x="5475632" y="6235492"/>
                </a:lnTo>
                <a:lnTo>
                  <a:pt x="0" y="6235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115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6595" y="2230070"/>
            <a:ext cx="6439929" cy="6819321"/>
          </a:xfrm>
          <a:custGeom>
            <a:avLst/>
            <a:gdLst/>
            <a:ahLst/>
            <a:cxnLst/>
            <a:rect l="l" t="t" r="r" b="b"/>
            <a:pathLst>
              <a:path w="6439929" h="6819321">
                <a:moveTo>
                  <a:pt x="0" y="0"/>
                </a:moveTo>
                <a:lnTo>
                  <a:pt x="6439929" y="0"/>
                </a:lnTo>
                <a:lnTo>
                  <a:pt x="6439929" y="6819321"/>
                </a:lnTo>
                <a:lnTo>
                  <a:pt x="0" y="6819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16595" y="674424"/>
            <a:ext cx="15269690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USEFUL INSIGHTS FROM THIS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88275" y="2622550"/>
            <a:ext cx="8794758" cy="424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endParaRPr dirty="0"/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50404"/>
                </a:solidFill>
                <a:latin typeface="Josefin Sans" pitchFamily="2" charset="0"/>
              </a:rPr>
              <a:t>The lowest Incremental Sold Units is the Store in Mangalore with only 1.95K. Other stores include in cities of Trivandrum, and Vizag.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050404"/>
              </a:solidFill>
              <a:latin typeface="Josefin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3F92A-BF1F-8E1C-1CC7-0F6339D0039F}"/>
              </a:ext>
            </a:extLst>
          </p:cNvPr>
          <p:cNvSpPr txBox="1"/>
          <p:nvPr/>
        </p:nvSpPr>
        <p:spPr>
          <a:xfrm>
            <a:off x="1416595" y="1639225"/>
            <a:ext cx="688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</a:t>
            </a:r>
            <a:r>
              <a:rPr lang="en-US" dirty="0"/>
              <a:t> </a:t>
            </a:r>
            <a:r>
              <a:rPr lang="en-US" sz="2400" dirty="0"/>
              <a:t>Wise Population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1877169" y="3234703"/>
            <a:ext cx="2649882" cy="1459844"/>
          </a:xfrm>
          <a:custGeom>
            <a:avLst/>
            <a:gdLst/>
            <a:ahLst/>
            <a:cxnLst/>
            <a:rect l="l" t="t" r="r" b="b"/>
            <a:pathLst>
              <a:path w="2649882" h="1459844">
                <a:moveTo>
                  <a:pt x="0" y="0"/>
                </a:moveTo>
                <a:lnTo>
                  <a:pt x="2649882" y="0"/>
                </a:lnTo>
                <a:lnTo>
                  <a:pt x="2649882" y="1459844"/>
                </a:lnTo>
                <a:lnTo>
                  <a:pt x="0" y="145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34454" y="8105958"/>
            <a:ext cx="2949680" cy="1152342"/>
          </a:xfrm>
          <a:custGeom>
            <a:avLst/>
            <a:gdLst/>
            <a:ahLst/>
            <a:cxnLst/>
            <a:rect l="l" t="t" r="r" b="b"/>
            <a:pathLst>
              <a:path w="2949680" h="1152342">
                <a:moveTo>
                  <a:pt x="0" y="0"/>
                </a:moveTo>
                <a:lnTo>
                  <a:pt x="2949680" y="0"/>
                </a:lnTo>
                <a:lnTo>
                  <a:pt x="2949680" y="1152342"/>
                </a:lnTo>
                <a:lnTo>
                  <a:pt x="0" y="11523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5025" y="5143500"/>
            <a:ext cx="2013597" cy="2006274"/>
          </a:xfrm>
          <a:custGeom>
            <a:avLst/>
            <a:gdLst/>
            <a:ahLst/>
            <a:cxnLst/>
            <a:rect l="l" t="t" r="r" b="b"/>
            <a:pathLst>
              <a:path w="2013597" h="2006274">
                <a:moveTo>
                  <a:pt x="0" y="0"/>
                </a:moveTo>
                <a:lnTo>
                  <a:pt x="2013596" y="0"/>
                </a:lnTo>
                <a:lnTo>
                  <a:pt x="2013596" y="2006274"/>
                </a:lnTo>
                <a:lnTo>
                  <a:pt x="0" y="2006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85543" y="1171190"/>
            <a:ext cx="16197491" cy="114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1"/>
              </a:lnSpc>
            </a:pPr>
            <a:r>
              <a:rPr lang="en-US" sz="6000" u="sng" spc="952" dirty="0">
                <a:solidFill>
                  <a:srgbClr val="FFFFFF"/>
                </a:solidFill>
                <a:latin typeface="Josefin Sans Bold"/>
              </a:rPr>
              <a:t>PROMOTION TYPE ANALYSIS</a:t>
            </a:r>
            <a:endParaRPr lang="en-US" sz="6000" u="sng" spc="952" dirty="0">
              <a:solidFill>
                <a:srgbClr val="FFFFFF"/>
              </a:solidFill>
              <a:latin typeface="Josefin Sans Bold"/>
              <a:hlinkClick r:id="rId9" tooltip="https://public.tableau.com/app/profile/isha98/viz/SalesandPromotionAnalysis_17089917068630/PromotionAnalysi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04489" y="2665605"/>
            <a:ext cx="8747738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Top 2 promotion types that resulted  in the highest Incremental Revenue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Bottom 2 promotion types in terms of Incremental Sold Units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Is there any significant difference between various promo types in terms of performance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Which promotion strikes the best balance between ISU and margins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731" b="-707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39200" y="1411550"/>
            <a:ext cx="7142690" cy="4114800"/>
          </a:xfrm>
          <a:custGeom>
            <a:avLst/>
            <a:gdLst/>
            <a:ahLst/>
            <a:cxnLst/>
            <a:rect l="l" t="t" r="r" b="b"/>
            <a:pathLst>
              <a:path w="8157790" h="4971908">
                <a:moveTo>
                  <a:pt x="0" y="0"/>
                </a:moveTo>
                <a:lnTo>
                  <a:pt x="8157790" y="0"/>
                </a:lnTo>
                <a:lnTo>
                  <a:pt x="8157790" y="4971908"/>
                </a:lnTo>
                <a:lnTo>
                  <a:pt x="0" y="497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6767" y="674424"/>
            <a:ext cx="17731065" cy="73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sz="5082">
                <a:solidFill>
                  <a:srgbClr val="317C47"/>
                </a:solidFill>
                <a:latin typeface="Prata"/>
              </a:rPr>
              <a:t> INSIGHTS FROM PROMOTION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6342" y="1638300"/>
            <a:ext cx="7894165" cy="7429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3354" lvl="1" indent="-406677" algn="just">
              <a:lnSpc>
                <a:spcPts val="5274"/>
              </a:lnSpc>
              <a:buFont typeface="Arial"/>
              <a:buChar char="•"/>
            </a:pPr>
            <a:r>
              <a:rPr lang="en-US" sz="3200" dirty="0">
                <a:solidFill>
                  <a:srgbClr val="050404"/>
                </a:solidFill>
                <a:latin typeface="Josefin Sans" pitchFamily="2" charset="0"/>
              </a:rPr>
              <a:t>Buy one Get one free has seen a substantial increase in Sold Units after promotions</a:t>
            </a:r>
          </a:p>
          <a:p>
            <a:pPr algn="just">
              <a:lnSpc>
                <a:spcPts val="5274"/>
              </a:lnSpc>
            </a:pPr>
            <a:endParaRPr lang="en-US" sz="3200" dirty="0">
              <a:solidFill>
                <a:srgbClr val="050404"/>
              </a:solidFill>
              <a:latin typeface="Josefin Sans" pitchFamily="2" charset="0"/>
            </a:endParaRPr>
          </a:p>
          <a:p>
            <a:pPr marL="813354" lvl="1" indent="-406677" algn="just">
              <a:lnSpc>
                <a:spcPts val="5274"/>
              </a:lnSpc>
              <a:buFont typeface="Arial"/>
              <a:buChar char="•"/>
            </a:pPr>
            <a:r>
              <a:rPr lang="en-US" sz="3200" dirty="0">
                <a:solidFill>
                  <a:srgbClr val="050404"/>
                </a:solidFill>
                <a:latin typeface="Josefin Sans" pitchFamily="2" charset="0"/>
              </a:rPr>
              <a:t>500 cashback and 33% off have also performed well, however, 25% off has negatively impacted the sales.</a:t>
            </a:r>
          </a:p>
          <a:p>
            <a:pPr algn="just">
              <a:lnSpc>
                <a:spcPts val="5274"/>
              </a:lnSpc>
            </a:pPr>
            <a:endParaRPr lang="en-US" sz="3200" dirty="0">
              <a:solidFill>
                <a:srgbClr val="050404"/>
              </a:solidFill>
              <a:latin typeface="Josefin Sans" pitchFamily="2" charset="0"/>
            </a:endParaRPr>
          </a:p>
          <a:p>
            <a:pPr marL="813354" lvl="1" indent="-406677" algn="just">
              <a:lnSpc>
                <a:spcPts val="5274"/>
              </a:lnSpc>
              <a:buFont typeface="Arial"/>
              <a:buChar char="•"/>
            </a:pPr>
            <a:r>
              <a:rPr lang="en-US" sz="3200" dirty="0">
                <a:solidFill>
                  <a:srgbClr val="050404"/>
                </a:solidFill>
                <a:latin typeface="Josefin Sans" pitchFamily="2" charset="0"/>
              </a:rPr>
              <a:t>In terms of Incremental Revenue, BOGOF and 33% off have performed exceptionally well</a:t>
            </a:r>
            <a:r>
              <a:rPr lang="en-US" sz="3200" dirty="0">
                <a:solidFill>
                  <a:srgbClr val="050404"/>
                </a:solidFill>
                <a:latin typeface="Josefin Sans Bold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D0175-A0AB-458E-C74E-DC642098E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45" y="5770239"/>
            <a:ext cx="7142690" cy="4272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614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Josefin Sans</vt:lpstr>
      <vt:lpstr>Josefin Sans Bold</vt:lpstr>
      <vt:lpstr>Arial</vt:lpstr>
      <vt:lpstr>Canva Sans</vt:lpstr>
      <vt:lpstr>Prata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MART</dc:title>
  <cp:lastModifiedBy>Harsh Arora</cp:lastModifiedBy>
  <cp:revision>3</cp:revision>
  <dcterms:created xsi:type="dcterms:W3CDTF">2006-08-16T00:00:00Z</dcterms:created>
  <dcterms:modified xsi:type="dcterms:W3CDTF">2024-03-02T00:22:33Z</dcterms:modified>
  <dc:identifier>DAF9cBPy2Co</dc:identifier>
</cp:coreProperties>
</file>