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6B3E-534F-4120-B336-293809A078E4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30FD618-1D16-4427-B433-C8428C87F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585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6B3E-534F-4120-B336-293809A078E4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FD618-1D16-4427-B433-C8428C87F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351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6B3E-534F-4120-B336-293809A078E4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FD618-1D16-4427-B433-C8428C87F3E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9148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6B3E-534F-4120-B336-293809A078E4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FD618-1D16-4427-B433-C8428C87F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52494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6B3E-534F-4120-B336-293809A078E4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FD618-1D16-4427-B433-C8428C87F3E3}" type="slidenum">
              <a:rPr lang="en-IN" smtClean="0"/>
              <a:t>‹#›</a:t>
            </a:fld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7971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6B3E-534F-4120-B336-293809A078E4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FD618-1D16-4427-B433-C8428C87F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548158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6B3E-534F-4120-B336-293809A078E4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D618-1D16-4427-B433-C8428C87F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456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6B3E-534F-4120-B336-293809A078E4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D618-1D16-4427-B433-C8428C87F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552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6B3E-534F-4120-B336-293809A078E4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D618-1D16-4427-B433-C8428C87F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9476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6B3E-534F-4120-B336-293809A078E4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30FD618-1D16-4427-B433-C8428C87F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74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6B3E-534F-4120-B336-293809A078E4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0FD618-1D16-4427-B433-C8428C87F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13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6B3E-534F-4120-B336-293809A078E4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30FD618-1D16-4427-B433-C8428C87F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528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6B3E-534F-4120-B336-293809A078E4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D618-1D16-4427-B433-C8428C87F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89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6B3E-534F-4120-B336-293809A078E4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D618-1D16-4427-B433-C8428C87F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522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6B3E-534F-4120-B336-293809A078E4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FD618-1D16-4427-B433-C8428C87F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14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F6B3E-534F-4120-B336-293809A078E4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30FD618-1D16-4427-B433-C8428C87F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2864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F6B3E-534F-4120-B336-293809A078E4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30FD618-1D16-4427-B433-C8428C87F3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010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45F19-2822-D8F9-580B-C3A9263B8E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31402" y="451031"/>
            <a:ext cx="9144000" cy="1678711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Python Dictionary</a:t>
            </a:r>
            <a:br>
              <a:rPr lang="en-IN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34B6A3-465B-6D3D-95D5-D9BB335B9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4627" y="1782501"/>
            <a:ext cx="10069976" cy="5075499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3200" b="1" i="0" dirty="0">
                <a:solidFill>
                  <a:srgbClr val="222222"/>
                </a:solidFill>
                <a:effectLst/>
                <a:highlight>
                  <a:srgbClr val="FEFEFE"/>
                </a:highlight>
                <a:latin typeface="Inter-Regular"/>
              </a:rPr>
              <a:t>Dictionaries are ordered collections of unique values stored in (Key-Value) pairs.</a:t>
            </a:r>
          </a:p>
          <a:p>
            <a:pPr algn="l"/>
            <a:endParaRPr lang="en-US" sz="3200" b="1" dirty="0">
              <a:solidFill>
                <a:srgbClr val="222222"/>
              </a:solidFill>
              <a:highlight>
                <a:srgbClr val="FEFEFE"/>
              </a:highlight>
              <a:latin typeface="Inter-Regular"/>
            </a:endParaRPr>
          </a:p>
          <a:p>
            <a:pPr algn="l"/>
            <a:r>
              <a:rPr lang="en-US" sz="3200" b="1" dirty="0">
                <a:solidFill>
                  <a:srgbClr val="222222"/>
                </a:solidFill>
                <a:highlight>
                  <a:srgbClr val="FEFEFE"/>
                </a:highlight>
                <a:latin typeface="Inter-Regular"/>
              </a:rPr>
              <a:t>Python dictionary represents a mapping between a key and a value.</a:t>
            </a:r>
          </a:p>
          <a:p>
            <a:pPr algn="l"/>
            <a:r>
              <a:rPr lang="en-US" sz="3600" b="1" dirty="0">
                <a:solidFill>
                  <a:srgbClr val="222222"/>
                </a:solidFill>
                <a:highlight>
                  <a:srgbClr val="FEFEFE"/>
                </a:highlight>
                <a:latin typeface="Inter-Regular"/>
              </a:rPr>
              <a:t> 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EFEFE"/>
                </a:highlight>
                <a:latin typeface="Inter-Regular"/>
              </a:rPr>
              <a:t>For example, consider the Phone Book, where it is very easy and fast to find the phone number(value) when we know the name(Key) associated with it.</a:t>
            </a:r>
          </a:p>
          <a:p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EFEFE"/>
                </a:highlight>
                <a:latin typeface="Inter-Regular"/>
              </a:rPr>
              <a:t/>
            </a:r>
            <a:br>
              <a:rPr lang="en-US" sz="2400" b="0" i="0" dirty="0">
                <a:solidFill>
                  <a:srgbClr val="222222"/>
                </a:solidFill>
                <a:effectLst/>
                <a:highlight>
                  <a:srgbClr val="FEFEFE"/>
                </a:highlight>
                <a:latin typeface="Inter-Regular"/>
              </a:rPr>
            </a:br>
            <a:endParaRPr lang="en-IN" sz="3200" b="1" dirty="0">
              <a:solidFill>
                <a:srgbClr val="222222"/>
              </a:solidFill>
              <a:highlight>
                <a:srgbClr val="FEFEFE"/>
              </a:highlight>
              <a:latin typeface="Inter-Regular"/>
            </a:endParaRPr>
          </a:p>
        </p:txBody>
      </p:sp>
    </p:spTree>
    <p:extLst>
      <p:ext uri="{BB962C8B-B14F-4D97-AF65-F5344CB8AC3E}">
        <p14:creationId xmlns:p14="http://schemas.microsoft.com/office/powerpoint/2010/main" val="887042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C8C73-AC0A-4296-AB2E-26B06BFBD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9822" y="251374"/>
            <a:ext cx="8911687" cy="695404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1C2B41"/>
                </a:solidFill>
                <a:effectLst/>
                <a:highlight>
                  <a:srgbClr val="FEFEFE"/>
                </a:highlight>
                <a:latin typeface="Inter-Bold"/>
              </a:rPr>
              <a:t>Iterating a dictionary</a:t>
            </a:r>
            <a:br>
              <a:rPr lang="en-IN" b="1" i="0" dirty="0">
                <a:solidFill>
                  <a:srgbClr val="1C2B41"/>
                </a:solidFill>
                <a:effectLst/>
                <a:highlight>
                  <a:srgbClr val="FEFEFE"/>
                </a:highlight>
                <a:latin typeface="Inter-Bold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95942-8BC5-5168-E39C-176875EB3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6430" y="1134318"/>
            <a:ext cx="9271321" cy="556742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person = {"name": "Jessa", "country": "USA", "telephone": 1178}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# Iterating the dictionary using for-loop</a:t>
            </a:r>
          </a:p>
          <a:p>
            <a:pPr marL="0" indent="0">
              <a:buNone/>
            </a:pPr>
            <a:r>
              <a:rPr lang="en-US" sz="2400" dirty="0"/>
              <a:t>print('key', ':', 'value')</a:t>
            </a:r>
          </a:p>
          <a:p>
            <a:pPr marL="0" indent="0">
              <a:buNone/>
            </a:pPr>
            <a:r>
              <a:rPr lang="en-US" sz="2400" dirty="0"/>
              <a:t>for key in person:</a:t>
            </a:r>
          </a:p>
          <a:p>
            <a:pPr marL="0" indent="0">
              <a:buNone/>
            </a:pPr>
            <a:r>
              <a:rPr lang="en-US" sz="2400" dirty="0"/>
              <a:t>    print(key, ':', person[key])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o/p-</a:t>
            </a:r>
          </a:p>
          <a:p>
            <a:pPr marL="0" indent="0">
              <a:buNone/>
            </a:pPr>
            <a:r>
              <a:rPr lang="en-US" sz="2400" dirty="0"/>
              <a:t>key : value</a:t>
            </a:r>
          </a:p>
          <a:p>
            <a:pPr marL="0" indent="0">
              <a:buNone/>
            </a:pPr>
            <a:r>
              <a:rPr lang="en-US" sz="2400" dirty="0"/>
              <a:t>name : Jessa</a:t>
            </a:r>
          </a:p>
          <a:p>
            <a:pPr marL="0" indent="0">
              <a:buNone/>
            </a:pPr>
            <a:r>
              <a:rPr lang="en-US" sz="2400" dirty="0"/>
              <a:t>country : USA</a:t>
            </a:r>
          </a:p>
          <a:p>
            <a:pPr marL="0" indent="0">
              <a:buNone/>
            </a:pPr>
            <a:r>
              <a:rPr lang="en-US" sz="2400" dirty="0"/>
              <a:t>telephone : 1178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59804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472CE-D617-0C11-BB5A-86815C46B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578734"/>
            <a:ext cx="9332712" cy="627926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person = {"name": "Jessa", "country": "USA", "telephone": 1178}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1800" dirty="0"/>
              <a:t># </a:t>
            </a:r>
            <a:r>
              <a:rPr lang="en-US" sz="2400" dirty="0"/>
              <a:t>using items() method</a:t>
            </a:r>
          </a:p>
          <a:p>
            <a:pPr marL="0" indent="0">
              <a:buNone/>
            </a:pPr>
            <a:r>
              <a:rPr lang="en-US" sz="2400" dirty="0"/>
              <a:t>print('key', ':', 'value')</a:t>
            </a:r>
          </a:p>
          <a:p>
            <a:pPr marL="0" indent="0">
              <a:buNone/>
            </a:pPr>
            <a:r>
              <a:rPr lang="en-US" sz="2400" dirty="0"/>
              <a:t>for </a:t>
            </a:r>
            <a:r>
              <a:rPr lang="en-US" sz="2400" dirty="0" err="1"/>
              <a:t>key_value</a:t>
            </a:r>
            <a:r>
              <a:rPr lang="en-US" sz="2400" dirty="0"/>
              <a:t> in </a:t>
            </a:r>
            <a:r>
              <a:rPr lang="en-US" sz="2400" dirty="0" err="1"/>
              <a:t>person.items</a:t>
            </a:r>
            <a:r>
              <a:rPr lang="en-US" sz="2400" dirty="0"/>
              <a:t>():</a:t>
            </a:r>
          </a:p>
          <a:p>
            <a:pPr marL="0" indent="0">
              <a:buNone/>
            </a:pPr>
            <a:r>
              <a:rPr lang="en-US" sz="2400" dirty="0"/>
              <a:t>    # first is key, and second is value</a:t>
            </a:r>
          </a:p>
          <a:p>
            <a:pPr marL="0" indent="0">
              <a:buNone/>
            </a:pPr>
            <a:r>
              <a:rPr lang="en-US" sz="2400" dirty="0"/>
              <a:t>    print(</a:t>
            </a:r>
            <a:r>
              <a:rPr lang="en-US" sz="2400" dirty="0" err="1"/>
              <a:t>key_value</a:t>
            </a:r>
            <a:r>
              <a:rPr lang="en-US" sz="2400" dirty="0"/>
              <a:t>[0],”:”, </a:t>
            </a:r>
            <a:r>
              <a:rPr lang="en-US" sz="2400" dirty="0" err="1"/>
              <a:t>key_value</a:t>
            </a:r>
            <a:r>
              <a:rPr lang="en-US" sz="2400" dirty="0"/>
              <a:t>[1])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o/p –</a:t>
            </a:r>
          </a:p>
          <a:p>
            <a:pPr marL="0" indent="0">
              <a:buNone/>
            </a:pPr>
            <a:r>
              <a:rPr lang="en-US" sz="2400" dirty="0"/>
              <a:t>key : value</a:t>
            </a:r>
          </a:p>
          <a:p>
            <a:pPr marL="0" indent="0">
              <a:buNone/>
            </a:pPr>
            <a:r>
              <a:rPr lang="en-US" sz="2400" dirty="0"/>
              <a:t>name Jessa</a:t>
            </a:r>
          </a:p>
          <a:p>
            <a:pPr marL="0" indent="0">
              <a:buNone/>
            </a:pPr>
            <a:r>
              <a:rPr lang="en-US" sz="2400" dirty="0"/>
              <a:t>country USA</a:t>
            </a:r>
          </a:p>
          <a:p>
            <a:pPr marL="0" indent="0">
              <a:buNone/>
            </a:pPr>
            <a:r>
              <a:rPr lang="en-US" sz="2400" dirty="0"/>
              <a:t>telephone 1178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08613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5DF5A-A53C-10DD-9D17-B3DCB0C43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295" y="367121"/>
            <a:ext cx="8911687" cy="579657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1C2B41"/>
                </a:solidFill>
                <a:effectLst/>
                <a:highlight>
                  <a:srgbClr val="FEFEFE"/>
                </a:highlight>
                <a:latin typeface="Inter-Bold"/>
              </a:rPr>
              <a:t>Find a length of a dictionary</a:t>
            </a:r>
            <a:br>
              <a:rPr lang="en-US" b="1" i="0" dirty="0">
                <a:solidFill>
                  <a:srgbClr val="1C2B41"/>
                </a:solidFill>
                <a:effectLst/>
                <a:highlight>
                  <a:srgbClr val="FEFEFE"/>
                </a:highlight>
                <a:latin typeface="Inter-Bold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F7A04-6A54-22A7-D94A-C723B5B0D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0846" y="1296365"/>
            <a:ext cx="9513766" cy="4614857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person = {"name": "Jessa", "country": "USA", "telephone": 1178}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print(</a:t>
            </a:r>
            <a:r>
              <a:rPr lang="en-US" sz="2400" dirty="0" err="1">
                <a:solidFill>
                  <a:srgbClr val="7030A0"/>
                </a:solidFill>
              </a:rPr>
              <a:t>len</a:t>
            </a:r>
            <a:r>
              <a:rPr lang="en-US" sz="2400" dirty="0">
                <a:solidFill>
                  <a:srgbClr val="7030A0"/>
                </a:solidFill>
              </a:rPr>
              <a:t>(person))  </a:t>
            </a:r>
          </a:p>
          <a:p>
            <a:pPr marL="0" indent="0">
              <a:buNone/>
            </a:pPr>
            <a:endParaRPr lang="en-US" sz="24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# output 3</a:t>
            </a:r>
            <a:endParaRPr lang="en-IN" sz="24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74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69F6-2D0C-2881-2F55-85DF2D904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6236" y="276870"/>
            <a:ext cx="8911687" cy="915323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1C2B41"/>
                </a:solidFill>
                <a:effectLst/>
                <a:highlight>
                  <a:srgbClr val="FEFEFE"/>
                </a:highlight>
                <a:latin typeface="Inter-Bold"/>
              </a:rPr>
              <a:t>Adding items to the existing dictionary</a:t>
            </a:r>
            <a:br>
              <a:rPr lang="en-US" b="1" i="0" dirty="0">
                <a:solidFill>
                  <a:srgbClr val="1C2B41"/>
                </a:solidFill>
                <a:effectLst/>
                <a:highlight>
                  <a:srgbClr val="FEFEFE"/>
                </a:highlight>
                <a:latin typeface="Inter-Bold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60945-41B2-A638-9C00-9C395327E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076446"/>
            <a:ext cx="9675812" cy="4834776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EFEFE"/>
                </a:highlight>
                <a:latin typeface="Inter-Regular"/>
              </a:rPr>
              <a:t>We can add new items to the dictionary using the following two ways.</a:t>
            </a:r>
          </a:p>
          <a:p>
            <a:pPr marL="0" indent="0" algn="l">
              <a:buNone/>
            </a:pPr>
            <a:endParaRPr lang="en-US" sz="2800" b="0" i="0" dirty="0">
              <a:solidFill>
                <a:srgbClr val="222222"/>
              </a:solidFill>
              <a:effectLst/>
              <a:highlight>
                <a:srgbClr val="FEFEFE"/>
              </a:highlight>
              <a:latin typeface="Inter-Regula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22222"/>
                </a:solidFill>
                <a:effectLst/>
                <a:highlight>
                  <a:srgbClr val="FEFEFE"/>
                </a:highlight>
                <a:latin typeface="Inter-Regular"/>
              </a:rPr>
              <a:t>Using key-value assignment: 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EFEFE"/>
                </a:highlight>
                <a:latin typeface="Inter-Regular"/>
              </a:rPr>
              <a:t>Using a simple assignment statement where value can be assigned directly to the new key.</a:t>
            </a:r>
          </a:p>
          <a:p>
            <a:pPr marL="0" indent="0" algn="l">
              <a:buNone/>
            </a:pPr>
            <a:endParaRPr lang="en-US" sz="2800" b="0" i="0" dirty="0">
              <a:solidFill>
                <a:srgbClr val="222222"/>
              </a:solidFill>
              <a:effectLst/>
              <a:highlight>
                <a:srgbClr val="FEFEFE"/>
              </a:highlight>
              <a:latin typeface="Inter-Regular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22222"/>
                </a:solidFill>
                <a:effectLst/>
                <a:highlight>
                  <a:srgbClr val="FEFEFE"/>
                </a:highlight>
                <a:latin typeface="Inter-Regular"/>
              </a:rPr>
              <a:t>Using update() Method: 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EFEFE"/>
                </a:highlight>
                <a:latin typeface="Inter-Regular"/>
              </a:rPr>
              <a:t>In this method, the item passed inside the update() method will be inserted into the dictionary. The item can be another dictionary or any </a:t>
            </a:r>
            <a:r>
              <a:rPr lang="en-US" sz="2800" b="0" i="0" dirty="0" err="1">
                <a:solidFill>
                  <a:srgbClr val="222222"/>
                </a:solidFill>
                <a:effectLst/>
                <a:highlight>
                  <a:srgbClr val="FEFEFE"/>
                </a:highlight>
                <a:latin typeface="Inter-Regular"/>
              </a:rPr>
              <a:t>iterable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EFEFE"/>
                </a:highlight>
                <a:latin typeface="Inter-Regular"/>
              </a:rPr>
              <a:t> like a tuple of key-value pairs.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8715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79B08-34BF-FE56-CDDB-7CAE84DDE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0375" y="567159"/>
            <a:ext cx="9977377" cy="5344063"/>
          </a:xfrm>
        </p:spPr>
        <p:txBody>
          <a:bodyPr/>
          <a:lstStyle/>
          <a:p>
            <a:r>
              <a:rPr lang="en-US" sz="1800" b="0" i="0" dirty="0">
                <a:solidFill>
                  <a:srgbClr val="222222"/>
                </a:solidFill>
                <a:effectLst/>
                <a:highlight>
                  <a:srgbClr val="FEFEFE"/>
                </a:highlight>
                <a:latin typeface="Inter-Regular"/>
              </a:rPr>
              <a:t>Now, Let’s see how to add two new keys to the dictionary.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7030A0"/>
                </a:solidFill>
                <a:effectLst/>
                <a:highlight>
                  <a:srgbClr val="FEFEFE"/>
                </a:highlight>
                <a:latin typeface="Inter-Regular"/>
              </a:rPr>
              <a:t>person = {"name": "Jessa", 'country': "USA", "telephone": 1178}</a:t>
            </a:r>
          </a:p>
          <a:p>
            <a:pPr marL="0" indent="0">
              <a:buNone/>
            </a:pPr>
            <a:endParaRPr lang="en-US" sz="2400" b="0" i="0" dirty="0">
              <a:solidFill>
                <a:srgbClr val="7030A0"/>
              </a:solidFill>
              <a:effectLst/>
              <a:highlight>
                <a:srgbClr val="FEFEFE"/>
              </a:highlight>
              <a:latin typeface="Inter-Regular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7030A0"/>
                </a:solidFill>
                <a:effectLst/>
                <a:highlight>
                  <a:srgbClr val="FEFEFE"/>
                </a:highlight>
                <a:latin typeface="Inter-Regular"/>
              </a:rPr>
              <a:t># update dictionary by adding 2 new keys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7030A0"/>
                </a:solidFill>
                <a:effectLst/>
                <a:highlight>
                  <a:srgbClr val="FEFEFE"/>
                </a:highlight>
                <a:latin typeface="Inter-Regular"/>
              </a:rPr>
              <a:t>person["weight"] = 50</a:t>
            </a:r>
          </a:p>
          <a:p>
            <a:pPr marL="0" indent="0">
              <a:buNone/>
            </a:pPr>
            <a:r>
              <a:rPr lang="en-US" sz="2400" b="0" i="0" dirty="0" err="1">
                <a:solidFill>
                  <a:srgbClr val="7030A0"/>
                </a:solidFill>
                <a:effectLst/>
                <a:highlight>
                  <a:srgbClr val="FEFEFE"/>
                </a:highlight>
                <a:latin typeface="Inter-Regular"/>
              </a:rPr>
              <a:t>person.update</a:t>
            </a:r>
            <a:r>
              <a:rPr lang="en-US" sz="2400" b="0" i="0" dirty="0">
                <a:solidFill>
                  <a:srgbClr val="7030A0"/>
                </a:solidFill>
                <a:effectLst/>
                <a:highlight>
                  <a:srgbClr val="FEFEFE"/>
                </a:highlight>
                <a:latin typeface="Inter-Regular"/>
              </a:rPr>
              <a:t>({"height": 6})</a:t>
            </a:r>
          </a:p>
          <a:p>
            <a:pPr marL="0" indent="0">
              <a:buNone/>
            </a:pPr>
            <a:endParaRPr lang="en-US" sz="2400" b="0" i="0" dirty="0">
              <a:solidFill>
                <a:srgbClr val="7030A0"/>
              </a:solidFill>
              <a:effectLst/>
              <a:highlight>
                <a:srgbClr val="FEFEFE"/>
              </a:highlight>
              <a:latin typeface="Inter-Regular"/>
            </a:endParaRPr>
          </a:p>
          <a:p>
            <a:pPr marL="0" indent="0">
              <a:buNone/>
            </a:pPr>
            <a:r>
              <a:rPr lang="en-US" sz="2400" b="0" i="0" dirty="0">
                <a:solidFill>
                  <a:srgbClr val="7030A0"/>
                </a:solidFill>
                <a:effectLst/>
                <a:highlight>
                  <a:srgbClr val="FEFEFE"/>
                </a:highlight>
                <a:latin typeface="Inter-Regular"/>
              </a:rPr>
              <a:t># print the updated dictionary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7030A0"/>
                </a:solidFill>
                <a:effectLst/>
                <a:highlight>
                  <a:srgbClr val="FEFEFE"/>
                </a:highlight>
                <a:latin typeface="Inter-Regular"/>
              </a:rPr>
              <a:t>print(person)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7030A0"/>
                </a:solidFill>
                <a:effectLst/>
                <a:highlight>
                  <a:srgbClr val="FEFEFE"/>
                </a:highlight>
                <a:latin typeface="Inter-Regular"/>
              </a:rPr>
              <a:t># output {'name': 'Jessa', 'country': 'USA', 'telephone': 1178, 'weight': 50, 'height': 6}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0014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628" y="-86287"/>
            <a:ext cx="11718743" cy="650875"/>
          </a:xfrm>
        </p:spPr>
        <p:txBody>
          <a:bodyPr>
            <a:normAutofit fontScale="90000"/>
          </a:bodyPr>
          <a:lstStyle/>
          <a:p>
            <a:r>
              <a:rPr lang="en-US" sz="2700" b="1" dirty="0"/>
              <a:t>Aptitude Questions </a:t>
            </a:r>
            <a:r>
              <a:rPr lang="en-US" dirty="0"/>
              <a:t>: </a:t>
            </a:r>
            <a:r>
              <a:rPr lang="en-US" sz="2000" b="1" dirty="0"/>
              <a:t>Directions: The following series are based on a specific pattern. In these series one number is wrong, find that odd one</a:t>
            </a:r>
            <a:br>
              <a:rPr lang="en-US" sz="2000" b="1" dirty="0"/>
            </a:br>
            <a:endParaRPr lang="en-IN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645624690"/>
              </p:ext>
            </p:extLst>
          </p:nvPr>
        </p:nvGraphicFramePr>
        <p:xfrm>
          <a:off x="104172" y="885964"/>
          <a:ext cx="11851199" cy="5917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7835">
                  <a:extLst>
                    <a:ext uri="{9D8B030D-6E8A-4147-A177-3AD203B41FA5}">
                      <a16:colId xmlns:a16="http://schemas.microsoft.com/office/drawing/2014/main" val="2126759542"/>
                    </a:ext>
                  </a:extLst>
                </a:gridCol>
                <a:gridCol w="2817369">
                  <a:extLst>
                    <a:ext uri="{9D8B030D-6E8A-4147-A177-3AD203B41FA5}">
                      <a16:colId xmlns:a16="http://schemas.microsoft.com/office/drawing/2014/main" val="510358435"/>
                    </a:ext>
                  </a:extLst>
                </a:gridCol>
                <a:gridCol w="2965652">
                  <a:extLst>
                    <a:ext uri="{9D8B030D-6E8A-4147-A177-3AD203B41FA5}">
                      <a16:colId xmlns:a16="http://schemas.microsoft.com/office/drawing/2014/main" val="880555268"/>
                    </a:ext>
                  </a:extLst>
                </a:gridCol>
                <a:gridCol w="3490343">
                  <a:extLst>
                    <a:ext uri="{9D8B030D-6E8A-4147-A177-3AD203B41FA5}">
                      <a16:colId xmlns:a16="http://schemas.microsoft.com/office/drawing/2014/main" val="3609319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5, 12, 23, 50, 141, ?</a:t>
                      </a:r>
                      <a:br>
                        <a:rPr lang="pt-BR" sz="1800" dirty="0"/>
                      </a:br>
                      <a:r>
                        <a:rPr lang="pt-BR" sz="1800" dirty="0"/>
                        <a:t>A) 415</a:t>
                      </a:r>
                      <a:br>
                        <a:rPr lang="pt-BR" sz="1800" dirty="0"/>
                      </a:br>
                      <a:r>
                        <a:rPr lang="pt-BR" sz="1800" dirty="0"/>
                        <a:t>B) 430</a:t>
                      </a:r>
                      <a:br>
                        <a:rPr lang="pt-BR" sz="1800" dirty="0"/>
                      </a:br>
                      <a:r>
                        <a:rPr lang="pt-BR" sz="1800" dirty="0"/>
                        <a:t>C) 439</a:t>
                      </a:r>
                      <a:br>
                        <a:rPr lang="pt-BR" sz="1800" dirty="0"/>
                      </a:br>
                      <a:r>
                        <a:rPr lang="pt-BR" sz="1800" dirty="0"/>
                        <a:t>D) 488</a:t>
                      </a:r>
                      <a:br>
                        <a:rPr lang="pt-BR" sz="1800" dirty="0"/>
                      </a:br>
                      <a:r>
                        <a:rPr lang="pt-BR" sz="1800" dirty="0"/>
                        <a:t>E) 452</a:t>
                      </a:r>
                      <a:endParaRPr lang="en-IN" sz="1800" dirty="0"/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7, 13, 25, 45, 75, ?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117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153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209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123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E) 141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4, 11, 19, 41, ?, 161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62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108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79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90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E) 85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b="0" dirty="0"/>
                        <a:t>4, 8, 21, 59, ?, 314</a:t>
                      </a:r>
                    </a:p>
                    <a:p>
                      <a:r>
                        <a:rPr lang="pt-BR" b="0" dirty="0"/>
                        <a:t>A) 146</a:t>
                      </a:r>
                    </a:p>
                    <a:p>
                      <a:r>
                        <a:rPr lang="pt-BR" b="0" dirty="0"/>
                        <a:t>B) 134</a:t>
                      </a:r>
                    </a:p>
                    <a:p>
                      <a:r>
                        <a:rPr lang="pt-BR" b="0" dirty="0"/>
                        <a:t>C) 125</a:t>
                      </a:r>
                    </a:p>
                    <a:p>
                      <a:r>
                        <a:rPr lang="pt-BR" b="0" dirty="0"/>
                        <a:t>D) 191</a:t>
                      </a:r>
                    </a:p>
                    <a:p>
                      <a:r>
                        <a:rPr lang="pt-BR" b="0" dirty="0"/>
                        <a:t>E) 126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8378785"/>
                  </a:ext>
                </a:extLst>
              </a:tr>
              <a:tr h="1894275"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11, 6, 5, 9, 16, ?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66.5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78.5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89.5</a:t>
                      </a:r>
                      <a:b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42.5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E) 31.5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 8, 28, 162, ?, 12870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1738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2318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1288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2224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E) 2950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3, 5, 10, 20, 37, ?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68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77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78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61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E) 63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21, 35, 56, 91, 154, ?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273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289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231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240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E) 245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3348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 7, 11, 37, 143, ?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733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721</a:t>
                      </a:r>
                      <a:b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764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750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E) 784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5, 7, 25, 131, ?, 8335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A) 865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B) 914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C) 1025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D) 802</a:t>
                      </a:r>
                      <a:r>
                        <a:rPr lang="pt-BR" dirty="0"/>
                        <a:t/>
                      </a:r>
                      <a:br>
                        <a:rPr lang="pt-BR" dirty="0"/>
                      </a:br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E) 925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960, 839, 758, 709, 684, ?</a:t>
                      </a:r>
                    </a:p>
                    <a:p>
                      <a:pPr marL="342900" indent="-342900">
                        <a:buFont typeface="+mj-lt"/>
                        <a:buAutoNum type="alphaUcPeriod"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685</a:t>
                      </a:r>
                    </a:p>
                    <a:p>
                      <a:pPr marL="342900" indent="-342900">
                        <a:buFont typeface="+mj-lt"/>
                        <a:buAutoNum type="alphaUcPeriod"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550</a:t>
                      </a:r>
                    </a:p>
                    <a:p>
                      <a:pPr marL="342900" indent="-342900">
                        <a:buFont typeface="+mj-lt"/>
                        <a:buAutoNum type="alphaUcPeriod"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485</a:t>
                      </a:r>
                    </a:p>
                    <a:p>
                      <a:pPr marL="342900" indent="-342900">
                        <a:buFont typeface="+mj-lt"/>
                        <a:buAutoNum type="alphaUcPeriod"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675</a:t>
                      </a:r>
                    </a:p>
                    <a:p>
                      <a:pPr marL="342900" indent="-342900">
                        <a:buFont typeface="+mj-lt"/>
                        <a:buAutoNum type="alphaUcPeriod"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745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340, 356, 382, 418, 464, ?</a:t>
                      </a:r>
                    </a:p>
                    <a:p>
                      <a:pPr marL="342900" indent="-342900">
                        <a:buFont typeface="+mj-lt"/>
                        <a:buAutoNum type="alphaUcPeriod"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520</a:t>
                      </a:r>
                    </a:p>
                    <a:p>
                      <a:pPr marL="342900" indent="-342900">
                        <a:buFont typeface="+mj-lt"/>
                        <a:buAutoNum type="alphaUcPeriod"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480</a:t>
                      </a:r>
                    </a:p>
                    <a:p>
                      <a:pPr marL="342900" indent="-342900">
                        <a:buFont typeface="+mj-lt"/>
                        <a:buAutoNum type="alphaUcPeriod"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540</a:t>
                      </a:r>
                    </a:p>
                    <a:p>
                      <a:pPr marL="342900" indent="-342900">
                        <a:buFont typeface="+mj-lt"/>
                        <a:buAutoNum type="alphaUcPeriod"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516</a:t>
                      </a:r>
                    </a:p>
                    <a:p>
                      <a:pPr marL="342900" indent="-342900">
                        <a:buFont typeface="+mj-lt"/>
                        <a:buAutoNum type="alphaUcPeriod"/>
                      </a:pP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496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0133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07438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4665-A8ED-E48F-CF78-6C4644922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CB73BF-81E0-ACB5-5C31-F62425A301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A61BB6-B31B-B263-F770-21BAA6CE2C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FC778C-2F1C-3925-1168-EACC9E6F0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FB80CE-87C6-5E0B-E8B4-3CFCDFCE60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83DE02-718F-F7FB-5E7F-1F0AF746FF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463657"/>
              </p:ext>
            </p:extLst>
          </p:nvPr>
        </p:nvGraphicFramePr>
        <p:xfrm>
          <a:off x="0" y="0"/>
          <a:ext cx="12191999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5747">
                  <a:extLst>
                    <a:ext uri="{9D8B030D-6E8A-4147-A177-3AD203B41FA5}">
                      <a16:colId xmlns:a16="http://schemas.microsoft.com/office/drawing/2014/main" val="2628363958"/>
                    </a:ext>
                  </a:extLst>
                </a:gridCol>
                <a:gridCol w="2896372">
                  <a:extLst>
                    <a:ext uri="{9D8B030D-6E8A-4147-A177-3AD203B41FA5}">
                      <a16:colId xmlns:a16="http://schemas.microsoft.com/office/drawing/2014/main" val="2419027377"/>
                    </a:ext>
                  </a:extLst>
                </a:gridCol>
                <a:gridCol w="2781880">
                  <a:extLst>
                    <a:ext uri="{9D8B030D-6E8A-4147-A177-3AD203B41FA5}">
                      <a16:colId xmlns:a16="http://schemas.microsoft.com/office/drawing/2014/main" val="416273971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307724199"/>
                    </a:ext>
                  </a:extLst>
                </a:gridCol>
              </a:tblGrid>
              <a:tr h="2667000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Pattern:</a:t>
                      </a: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D</a:t>
                      </a:r>
                      <a:r>
                        <a:rPr lang="en-IN" dirty="0"/>
                        <a:t/>
                      </a:r>
                      <a:br>
                        <a:rPr lang="en-IN" dirty="0"/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5……….12………23………..50……….141…………488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….+7…….+11……….+27……….+91………+347</a:t>
                      </a:r>
                      <a:r>
                        <a:rPr lang="en-IN" dirty="0"/>
                        <a:t/>
                      </a:r>
                      <a:br>
                        <a:rPr lang="en-IN" dirty="0"/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………+4……..+16……….+64………+256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 A</a:t>
                      </a:r>
                      <a:b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Pattern:  </a:t>
                      </a:r>
                      <a:r>
                        <a:rPr lang="en-IN" dirty="0"/>
                        <a:t/>
                      </a:r>
                      <a:br>
                        <a:rPr lang="en-IN" dirty="0"/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+ (2×3) = 13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 + (3×4) = 25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 + (4×5) = 45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45 + (5×6) = 75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 + (6×7) = 117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 C</a:t>
                      </a:r>
                      <a:b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Pattern:</a:t>
                      </a: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dirty="0"/>
                        <a:t/>
                      </a:r>
                      <a:br>
                        <a:rPr lang="en-IN" dirty="0"/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 × 2 + 3 = 11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 × 2 – 3 = 19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 × 2 + 3 = 41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41 × 2 – 3 = 79</a:t>
                      </a:r>
                      <a:b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79 × 2 + 3 = 161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Op</a:t>
                      </a:r>
                      <a:r>
                        <a:rPr lang="en-IN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tion A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Pattern: 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4……….8………21………..59……….146…………314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….+4…….+13…….+38………+87………+168</a:t>
                      </a:r>
                    </a:p>
                    <a:p>
                      <a:r>
                        <a:rPr lang="en-IN" sz="18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………+32…….+52……..+72………+92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1019790"/>
                  </a:ext>
                </a:extLst>
              </a:tr>
              <a:tr h="2095500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 D</a:t>
                      </a:r>
                      <a:b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Pattern: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dirty="0"/>
                        <a:t/>
                      </a:r>
                      <a:br>
                        <a:rPr lang="en-IN" dirty="0"/>
                      </a:b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 ×0.5 + 0.5 = 6</a:t>
                      </a:r>
                      <a:r>
                        <a:rPr lang="en-IN" dirty="0"/>
                        <a:t/>
                      </a:r>
                      <a:br>
                        <a:rPr lang="en-IN" dirty="0"/>
                      </a:b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 ×1 – 1 = 5</a:t>
                      </a:r>
                      <a:r>
                        <a:rPr lang="en-IN" dirty="0"/>
                        <a:t/>
                      </a:r>
                      <a:br>
                        <a:rPr lang="en-IN" dirty="0"/>
                      </a:b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×1.5 + 1.5 = 9</a:t>
                      </a:r>
                      <a:r>
                        <a:rPr lang="en-IN" dirty="0"/>
                        <a:t/>
                      </a:r>
                      <a:br>
                        <a:rPr lang="en-IN" dirty="0"/>
                      </a:b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 ×1 – 1 = 16</a:t>
                      </a:r>
                      <a:r>
                        <a:rPr lang="en-IN" dirty="0"/>
                        <a:t/>
                      </a:r>
                      <a:br>
                        <a:rPr lang="en-IN" dirty="0"/>
                      </a:b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 ×2.5 + 2.5 = 42.5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 C</a:t>
                      </a:r>
                      <a:b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Pattern: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dirty="0"/>
                        <a:t/>
                      </a:r>
                      <a:br>
                        <a:rPr lang="en-IN" dirty="0"/>
                      </a:b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×2 – 2, ×4 – 4, ×6 – 6, ×8 – 8, ×10 – 10.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 E</a:t>
                      </a:r>
                      <a:b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Pattern: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dirty="0"/>
                        <a:t/>
                      </a:r>
                      <a:br>
                        <a:rPr lang="en-IN" dirty="0"/>
                      </a:b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+ (1</a:t>
                      </a:r>
                      <a:r>
                        <a:rPr lang="en-IN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+1), + (2</a:t>
                      </a:r>
                      <a:r>
                        <a:rPr lang="en-IN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+1), + (3</a:t>
                      </a:r>
                      <a:r>
                        <a:rPr lang="en-IN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+1), + (4</a:t>
                      </a:r>
                      <a:r>
                        <a:rPr lang="en-IN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+1), + (5</a:t>
                      </a:r>
                      <a:r>
                        <a:rPr lang="en-IN" sz="1800" b="0" i="0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+1)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 A</a:t>
                      </a:r>
                      <a:b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Pattern:</a:t>
                      </a:r>
                      <a:r>
                        <a:rPr lang="en-IN" dirty="0"/>
                        <a:t/>
                      </a:r>
                      <a:br>
                        <a:rPr lang="en-IN" dirty="0"/>
                      </a:b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 × 2 – 7 = 35</a:t>
                      </a:r>
                      <a:b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35 × 2 – 14 = 56</a:t>
                      </a:r>
                      <a:b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56 × 2 – 21 = 91</a:t>
                      </a:r>
                      <a:b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91 × 2 – 28 = 154</a:t>
                      </a:r>
                      <a:b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154 × 2 – 35 = 273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0213548"/>
                  </a:ext>
                </a:extLst>
              </a:tr>
              <a:tr h="2095500">
                <a:tc>
                  <a:txBody>
                    <a:bodyPr/>
                    <a:lstStyle/>
                    <a:p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 B</a:t>
                      </a:r>
                      <a:b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Pattern: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dirty="0"/>
                        <a:t/>
                      </a:r>
                      <a:br>
                        <a:rPr lang="en-IN" dirty="0"/>
                      </a:b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× 1 + 2 = 7</a:t>
                      </a:r>
                      <a:b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× 2 – 3 = 11</a:t>
                      </a:r>
                      <a:b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 × 3 + 4 = 37</a:t>
                      </a:r>
                      <a:b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37 × 4 – 5 = 143</a:t>
                      </a:r>
                      <a:b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143 × 5 + 6 = 721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 E</a:t>
                      </a:r>
                      <a:b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Pattern:</a:t>
                      </a: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IN" dirty="0"/>
                        <a:t/>
                      </a:r>
                      <a:br>
                        <a:rPr lang="en-IN" dirty="0"/>
                      </a:b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× 1 + 2 = 7</a:t>
                      </a:r>
                      <a:b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 × 3 + 4 = 25</a:t>
                      </a:r>
                      <a:b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 × 5 + 6 = 131</a:t>
                      </a:r>
                      <a:b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131 × 7 + 8 = 925</a:t>
                      </a:r>
                      <a:b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IN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925 × 9 + 10 = 8335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881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5497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467154-BB06-7161-BB23-B37517DB89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134" y="266218"/>
            <a:ext cx="10289894" cy="6435524"/>
          </a:xfrm>
        </p:spPr>
      </p:pic>
    </p:spTree>
    <p:extLst>
      <p:ext uri="{BB962C8B-B14F-4D97-AF65-F5344CB8AC3E}">
        <p14:creationId xmlns:p14="http://schemas.microsoft.com/office/powerpoint/2010/main" val="396399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5C8C-E6C1-9629-A728-04E7A2114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1346" y="275194"/>
            <a:ext cx="9380919" cy="795616"/>
          </a:xfrm>
        </p:spPr>
        <p:txBody>
          <a:bodyPr>
            <a:normAutofit fontScale="90000"/>
          </a:bodyPr>
          <a:lstStyle/>
          <a:p>
            <a:r>
              <a:rPr lang="en-US" sz="4000" b="1" i="0" dirty="0">
                <a:solidFill>
                  <a:srgbClr val="1C2B41"/>
                </a:solidFill>
                <a:effectLst/>
                <a:highlight>
                  <a:srgbClr val="FEFEFE"/>
                </a:highlight>
                <a:latin typeface="Inter-Bold"/>
              </a:rPr>
              <a:t>Characteristics of dictionaries</a:t>
            </a:r>
            <a:r>
              <a:rPr lang="en-US" b="1" i="0" dirty="0">
                <a:solidFill>
                  <a:srgbClr val="1C2B41"/>
                </a:solidFill>
                <a:effectLst/>
                <a:highlight>
                  <a:srgbClr val="FEFEFE"/>
                </a:highlight>
                <a:latin typeface="Inter-Bold"/>
              </a:rPr>
              <a:t/>
            </a:r>
            <a:br>
              <a:rPr lang="en-US" b="1" i="0" dirty="0">
                <a:solidFill>
                  <a:srgbClr val="1C2B41"/>
                </a:solidFill>
                <a:effectLst/>
                <a:highlight>
                  <a:srgbClr val="FEFEFE"/>
                </a:highlight>
                <a:latin typeface="Inter-Bold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38DF4-CC91-94D7-8582-1C757FEC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5505" y="986589"/>
            <a:ext cx="10527632" cy="5702969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22222"/>
                </a:solidFill>
                <a:effectLst/>
                <a:highlight>
                  <a:srgbClr val="FEFEFE"/>
                </a:highlight>
                <a:latin typeface="Inter-Regular"/>
              </a:rPr>
              <a:t>Unordered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EFEFE"/>
                </a:highlight>
                <a:latin typeface="Inter-Regular"/>
              </a:rPr>
              <a:t> : The items in dictionaries are stored without any index value. They are stored as Key-Value pairs, and the keys are their index, which will not be in any sequence.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22222"/>
                </a:solidFill>
                <a:effectLst/>
                <a:highlight>
                  <a:srgbClr val="FEFEFE"/>
                </a:highlight>
                <a:latin typeface="Inter-Regular"/>
              </a:rPr>
              <a:t>Ordered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EFEFE"/>
                </a:highlight>
                <a:latin typeface="Inter-Regular"/>
              </a:rPr>
              <a:t> (In Python 3.7 and higher version): dictionaries are ordered, which means that the items have a defined order, and that order will not change.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22222"/>
                </a:solidFill>
                <a:effectLst/>
                <a:highlight>
                  <a:srgbClr val="FEFEFE"/>
                </a:highlight>
                <a:latin typeface="Inter-Regular"/>
              </a:rPr>
              <a:t>Unique: 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EFEFE"/>
                </a:highlight>
                <a:latin typeface="Inter-Regular"/>
              </a:rPr>
              <a:t>As mentioned above, each value has a Key; the Keys in Dictionaries should be unique</a:t>
            </a:r>
            <a:r>
              <a:rPr lang="en-US" sz="2800" b="0" i="1" dirty="0">
                <a:solidFill>
                  <a:srgbClr val="222222"/>
                </a:solidFill>
                <a:effectLst/>
                <a:highlight>
                  <a:srgbClr val="FEFEFE"/>
                </a:highlight>
                <a:latin typeface="Inter-Regular"/>
              </a:rPr>
              <a:t>.</a:t>
            </a:r>
            <a:r>
              <a:rPr lang="en-US" sz="2800" b="1" i="1" dirty="0">
                <a:solidFill>
                  <a:srgbClr val="222222"/>
                </a:solidFill>
                <a:effectLst/>
                <a:highlight>
                  <a:srgbClr val="FEFEFE"/>
                </a:highlight>
                <a:latin typeface="Inter-Regular"/>
              </a:rPr>
              <a:t>  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EFEFE"/>
                </a:highlight>
                <a:latin typeface="Inter-Regular"/>
              </a:rPr>
              <a:t>If we store any value with a Key that already exists, then the most recent value will replace the old value.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dirty="0">
                <a:solidFill>
                  <a:srgbClr val="222222"/>
                </a:solidFill>
                <a:effectLst/>
                <a:highlight>
                  <a:srgbClr val="FEFEFE"/>
                </a:highlight>
                <a:latin typeface="Inter-Regular"/>
              </a:rPr>
              <a:t>Mutable: </a:t>
            </a: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FEFEFE"/>
                </a:highlight>
                <a:latin typeface="Inter-Regular"/>
              </a:rPr>
              <a:t>The dictionaries are changeable collections, which implies that we can add or remove items after the creation.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5410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22C95-DFD4-CAF6-9120-70DCACA4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478" y="473639"/>
            <a:ext cx="8911687" cy="649105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1C2B41"/>
                </a:solidFill>
                <a:effectLst/>
                <a:highlight>
                  <a:srgbClr val="FEFEFE"/>
                </a:highlight>
                <a:latin typeface="Inter-Bold"/>
              </a:rPr>
              <a:t>Creating a dictionary</a:t>
            </a:r>
            <a:br>
              <a:rPr lang="en-IN" b="1" i="0" dirty="0">
                <a:solidFill>
                  <a:srgbClr val="1C2B41"/>
                </a:solidFill>
                <a:effectLst/>
                <a:highlight>
                  <a:srgbClr val="FEFEFE"/>
                </a:highlight>
                <a:latin typeface="Inter-Bold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31BE2-6FB1-F6EA-E2AA-945698733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478" y="1354237"/>
            <a:ext cx="10058400" cy="5162309"/>
          </a:xfrm>
        </p:spPr>
        <p:txBody>
          <a:bodyPr>
            <a:normAutofit/>
          </a:bodyPr>
          <a:lstStyle/>
          <a:p>
            <a:r>
              <a:rPr lang="en-US" sz="2800" dirty="0"/>
              <a:t>There are following three ways to create a dictionary.</a:t>
            </a:r>
          </a:p>
          <a:p>
            <a:endParaRPr lang="en-US" sz="2800" dirty="0"/>
          </a:p>
          <a:p>
            <a:pPr lvl="1"/>
            <a:r>
              <a:rPr lang="en-US" sz="2400" b="1" dirty="0"/>
              <a:t>Using curly brackets</a:t>
            </a:r>
            <a:r>
              <a:rPr lang="en-US" sz="2400" dirty="0"/>
              <a:t>: The dictionaries are created by enclosing the comma-separated Key: Value pairs inside the {} curly brackets. The colon ‘:‘ is used to separate the key and value in a pair.</a:t>
            </a:r>
          </a:p>
          <a:p>
            <a:pPr lvl="1"/>
            <a:r>
              <a:rPr lang="en-US" sz="2400" b="1" dirty="0"/>
              <a:t>Using </a:t>
            </a:r>
            <a:r>
              <a:rPr lang="en-US" sz="2400" b="1" dirty="0" err="1"/>
              <a:t>dict</a:t>
            </a:r>
            <a:r>
              <a:rPr lang="en-US" sz="2400" b="1" dirty="0"/>
              <a:t>() constructor</a:t>
            </a:r>
            <a:r>
              <a:rPr lang="en-US" sz="2400" dirty="0"/>
              <a:t>:  Create a dictionary by passing the comma-separated key: value pairs inside the </a:t>
            </a:r>
            <a:r>
              <a:rPr lang="en-US" sz="2400" dirty="0" err="1"/>
              <a:t>dict</a:t>
            </a:r>
            <a:r>
              <a:rPr lang="en-US" sz="2400" dirty="0"/>
              <a:t>().</a:t>
            </a:r>
          </a:p>
          <a:p>
            <a:pPr lvl="1"/>
            <a:r>
              <a:rPr lang="en-US" sz="2400" b="1" dirty="0"/>
              <a:t>Using sequence </a:t>
            </a:r>
            <a:r>
              <a:rPr lang="en-US" sz="2400" dirty="0"/>
              <a:t>having each item as a pair (key-value)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8275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885D4-95EE-5D8A-E45A-A8D2BE1AA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5673" y="2349661"/>
            <a:ext cx="8915400" cy="4328930"/>
          </a:xfrm>
        </p:spPr>
        <p:txBody>
          <a:bodyPr>
            <a:normAutofit/>
          </a:bodyPr>
          <a:lstStyle/>
          <a:p>
            <a:endParaRPr lang="en-IN" sz="1900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266E660-43AA-4EFF-BD8F-FAE8BE185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533970"/>
              </p:ext>
            </p:extLst>
          </p:nvPr>
        </p:nvGraphicFramePr>
        <p:xfrm>
          <a:off x="-57873" y="0"/>
          <a:ext cx="12249874" cy="6857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5119">
                  <a:extLst>
                    <a:ext uri="{9D8B030D-6E8A-4147-A177-3AD203B41FA5}">
                      <a16:colId xmlns:a16="http://schemas.microsoft.com/office/drawing/2014/main" val="2779250507"/>
                    </a:ext>
                  </a:extLst>
                </a:gridCol>
                <a:gridCol w="4714755">
                  <a:extLst>
                    <a:ext uri="{9D8B030D-6E8A-4147-A177-3AD203B41FA5}">
                      <a16:colId xmlns:a16="http://schemas.microsoft.com/office/drawing/2014/main" val="1262962445"/>
                    </a:ext>
                  </a:extLst>
                </a:gridCol>
              </a:tblGrid>
              <a:tr h="1768109">
                <a:tc>
                  <a:txBody>
                    <a:bodyPr/>
                    <a:lstStyle/>
                    <a:p>
                      <a:r>
                        <a:rPr lang="en-US" sz="2400" b="0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create a dictionary using {}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person = {"name": "Jessa", "country": "USA", "telephone": 1178} 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print(person)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output {'name': 'Jessa', 'country': 'USA', 'telephone': 1178}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9711913"/>
                  </a:ext>
                </a:extLst>
              </a:tr>
              <a:tr h="1763956">
                <a:tc>
                  <a:txBody>
                    <a:bodyPr/>
                    <a:lstStyle/>
                    <a:p>
                      <a:r>
                        <a:rPr lang="en-US" sz="2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create a dictionary using </a:t>
                      </a:r>
                      <a:r>
                        <a:rPr lang="en-US" sz="2400" b="0" i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2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person =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({"name": "Jessa", "country": "USA", "telephone": 1178}) 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print(person)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output {'name': 'Jessa', 'country': 'USA', 'telephone': 1178}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4105086"/>
                  </a:ext>
                </a:extLst>
              </a:tr>
              <a:tr h="1561978">
                <a:tc>
                  <a:txBody>
                    <a:bodyPr/>
                    <a:lstStyle/>
                    <a:p>
                      <a:r>
                        <a:rPr lang="en-US" sz="2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create dictionary with mixed keys </a:t>
                      </a:r>
                      <a:endParaRPr lang="en-US" sz="24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my_dict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{"name": "Jessa", 10: "Mobile"} print(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my_dict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output {'name': 'Jessa', 10: 'Mobile'}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970564"/>
                  </a:ext>
                </a:extLst>
              </a:tr>
              <a:tr h="1763956">
                <a:tc>
                  <a:txBody>
                    <a:bodyPr/>
                    <a:lstStyle/>
                    <a:p>
                      <a:r>
                        <a:rPr lang="en-US" sz="2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create dictionary with value as a list</a:t>
                      </a:r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person = {"name": "Jessa", "telephones": [1178, 2563, 4569]} 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print(person)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400" b="0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output {'name': 'Jessa', 'telephones': [1178, 2563, 4569]}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28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2146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8AAE-C535-2BE7-4918-0EA8A9678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259" y="309247"/>
            <a:ext cx="8911687" cy="637531"/>
          </a:xfrm>
        </p:spPr>
        <p:txBody>
          <a:bodyPr>
            <a:normAutofit fontScale="90000"/>
          </a:bodyPr>
          <a:lstStyle/>
          <a:p>
            <a:r>
              <a:rPr lang="en-IN" sz="4000" b="1" i="0" dirty="0">
                <a:solidFill>
                  <a:srgbClr val="1C2B41"/>
                </a:solidFill>
                <a:effectLst/>
                <a:highlight>
                  <a:srgbClr val="FEFEFE"/>
                </a:highlight>
                <a:latin typeface="Inter-Bold"/>
              </a:rPr>
              <a:t>Empty Dictionary</a:t>
            </a:r>
            <a:r>
              <a:rPr lang="en-IN" b="1" i="0" dirty="0">
                <a:solidFill>
                  <a:srgbClr val="1C2B41"/>
                </a:solidFill>
                <a:effectLst/>
                <a:highlight>
                  <a:srgbClr val="FEFEFE"/>
                </a:highlight>
                <a:latin typeface="Inter-Bold"/>
              </a:rPr>
              <a:t/>
            </a:r>
            <a:br>
              <a:rPr lang="en-IN" b="1" i="0" dirty="0">
                <a:solidFill>
                  <a:srgbClr val="1C2B41"/>
                </a:solidFill>
                <a:effectLst/>
                <a:highlight>
                  <a:srgbClr val="FEFEFE"/>
                </a:highlight>
                <a:latin typeface="Inter-Bold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81A41-4723-9F54-400E-0D2ED6906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8329" y="1412111"/>
            <a:ext cx="10104699" cy="5136641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222222"/>
                </a:solidFill>
                <a:effectLst/>
                <a:highlight>
                  <a:srgbClr val="FEFEFE"/>
                </a:highlight>
                <a:latin typeface="Inter-Regular"/>
              </a:rPr>
              <a:t>When we create a dictionary without any elements inside the curly brackets then it will be an empty dictionary.</a:t>
            </a:r>
          </a:p>
          <a:p>
            <a:pPr marL="0" indent="0">
              <a:buNone/>
            </a:pPr>
            <a:endParaRPr lang="en-US" sz="3200" b="0" i="0" dirty="0">
              <a:solidFill>
                <a:srgbClr val="222222"/>
              </a:solidFill>
              <a:effectLst/>
              <a:highlight>
                <a:srgbClr val="FEFEFE"/>
              </a:highlight>
              <a:latin typeface="Inter-Regular"/>
            </a:endParaRPr>
          </a:p>
          <a:p>
            <a:pPr marL="0" indent="0">
              <a:buNone/>
            </a:pPr>
            <a:r>
              <a:rPr lang="en-IN" sz="2800" dirty="0"/>
              <a:t>	</a:t>
            </a:r>
            <a:r>
              <a:rPr lang="en-IN" sz="2800" dirty="0" err="1"/>
              <a:t>emptydict</a:t>
            </a:r>
            <a:r>
              <a:rPr lang="en-IN" sz="2800" dirty="0"/>
              <a:t> = {}</a:t>
            </a:r>
          </a:p>
          <a:p>
            <a:pPr marL="0" indent="0">
              <a:buNone/>
            </a:pPr>
            <a:r>
              <a:rPr lang="en-IN" sz="2800" dirty="0"/>
              <a:t>	print(type(</a:t>
            </a:r>
            <a:r>
              <a:rPr lang="en-IN" sz="2800" dirty="0" err="1"/>
              <a:t>emptydict</a:t>
            </a:r>
            <a:r>
              <a:rPr lang="en-IN" sz="2800" dirty="0"/>
              <a:t>)) </a:t>
            </a:r>
          </a:p>
          <a:p>
            <a:pPr marL="0" indent="0">
              <a:buNone/>
            </a:pPr>
            <a:r>
              <a:rPr lang="en-IN" sz="2800" dirty="0"/>
              <a:t>	</a:t>
            </a:r>
          </a:p>
          <a:p>
            <a:pPr marL="0" indent="0">
              <a:buNone/>
            </a:pPr>
            <a:r>
              <a:rPr lang="en-IN" sz="2800" dirty="0"/>
              <a:t>	o/p - &lt;class '</a:t>
            </a:r>
            <a:r>
              <a:rPr lang="en-IN" sz="2800" dirty="0" err="1"/>
              <a:t>dict</a:t>
            </a:r>
            <a:r>
              <a:rPr lang="en-IN" sz="2800" dirty="0"/>
              <a:t>’&gt;</a:t>
            </a:r>
          </a:p>
          <a:p>
            <a:pPr marL="0" indent="0">
              <a:buNone/>
            </a:pPr>
            <a:endParaRPr lang="en-IN" sz="2800" dirty="0"/>
          </a:p>
          <a:p>
            <a:pPr marL="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225320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EA1F-CBE9-3BC3-3A6B-48A376485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2030" y="288444"/>
            <a:ext cx="10057776" cy="1077368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solidFill>
                  <a:srgbClr val="1C2B41"/>
                </a:solidFill>
                <a:effectLst/>
                <a:highlight>
                  <a:srgbClr val="FEFEFE"/>
                </a:highlight>
                <a:latin typeface="Inter-Bold"/>
              </a:rPr>
              <a:t>Accessing elements of a dictionary -</a:t>
            </a:r>
            <a:r>
              <a:rPr lang="en-US" sz="3100" dirty="0"/>
              <a:t>There are two different ways to access the elements of a dictionary.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-&gt;  </a:t>
            </a:r>
            <a:r>
              <a:rPr lang="en-US" sz="2700" dirty="0"/>
              <a:t>Retrieve value using the key name inside the [] square brackets</a:t>
            </a:r>
            <a:br>
              <a:rPr lang="en-US" sz="2700" dirty="0"/>
            </a:br>
            <a:r>
              <a:rPr lang="en-US" sz="2700" dirty="0"/>
              <a:t>-&gt;  Retrieve value by passing key name as a parameter to the get() method of a dictionary.</a:t>
            </a:r>
            <a:br>
              <a:rPr lang="en-US" sz="2700" dirty="0"/>
            </a:br>
            <a:r>
              <a:rPr lang="en-US" sz="2700" dirty="0"/>
              <a:t/>
            </a:r>
            <a:br>
              <a:rPr lang="en-US" sz="2700" dirty="0"/>
            </a:br>
            <a:r>
              <a:rPr lang="en-IN" sz="2700" dirty="0"/>
              <a:t># create a dictionary named person</a:t>
            </a:r>
            <a:br>
              <a:rPr lang="en-IN" sz="2700" dirty="0"/>
            </a:br>
            <a:r>
              <a:rPr lang="en-IN" sz="2700" dirty="0" err="1"/>
              <a:t>person</a:t>
            </a:r>
            <a:r>
              <a:rPr lang="en-IN" sz="2700" dirty="0"/>
              <a:t> = {"name": "Jessa", "country": "USA", "telephone": 1178}</a:t>
            </a:r>
            <a:br>
              <a:rPr lang="en-IN" sz="2700" dirty="0"/>
            </a:br>
            <a:r>
              <a:rPr lang="en-IN" dirty="0"/>
              <a:t/>
            </a:r>
            <a:br>
              <a:rPr lang="en-IN" dirty="0"/>
            </a:br>
            <a:r>
              <a:rPr lang="en-US" b="1" i="0" dirty="0">
                <a:solidFill>
                  <a:srgbClr val="1C2B41"/>
                </a:solidFill>
                <a:effectLst/>
                <a:highlight>
                  <a:srgbClr val="FEFEFE"/>
                </a:highlight>
                <a:latin typeface="Inter-Bold"/>
              </a:rPr>
              <a:t/>
            </a:r>
            <a:br>
              <a:rPr lang="en-US" b="1" i="0" dirty="0">
                <a:solidFill>
                  <a:srgbClr val="1C2B41"/>
                </a:solidFill>
                <a:effectLst/>
                <a:highlight>
                  <a:srgbClr val="FEFEFE"/>
                </a:highlight>
                <a:latin typeface="Inter-Bold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1623A-1F55-CBE2-3881-01AC7EE589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95379" y="4120586"/>
            <a:ext cx="4965539" cy="2612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# access value using key name in []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7030A0"/>
                </a:solidFill>
              </a:rPr>
              <a:t>print(person['name'])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7030A0"/>
                </a:solidFill>
              </a:rPr>
              <a:t># Output 'Jessa'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0DB8CE-E71A-49E4-B4BA-E12B88ECB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48668" y="4120585"/>
            <a:ext cx="5243332" cy="26124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#  get key value using key name in get()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7030A0"/>
                </a:solidFill>
              </a:rPr>
              <a:t>print(</a:t>
            </a:r>
            <a:r>
              <a:rPr lang="en-IN" sz="2400" dirty="0" err="1">
                <a:solidFill>
                  <a:srgbClr val="7030A0"/>
                </a:solidFill>
              </a:rPr>
              <a:t>person.get</a:t>
            </a:r>
            <a:r>
              <a:rPr lang="en-IN" sz="2400" dirty="0">
                <a:solidFill>
                  <a:srgbClr val="7030A0"/>
                </a:solidFill>
              </a:rPr>
              <a:t>('telephone'))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7030A0"/>
                </a:solidFill>
              </a:rPr>
              <a:t># Output 1178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5376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EBE53B-4F41-87CE-4163-6B0543517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67892" y="311593"/>
            <a:ext cx="8911687" cy="1280890"/>
          </a:xfrm>
        </p:spPr>
        <p:txBody>
          <a:bodyPr>
            <a:normAutofit fontScale="90000"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1C2B41"/>
                </a:solidFill>
                <a:effectLst/>
                <a:latin typeface="Inter-Bold"/>
              </a:rPr>
              <a:t>Get all keys and values</a:t>
            </a:r>
            <a:b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rgbClr val="1C2B41"/>
                </a:solidFill>
                <a:effectLst/>
                <a:latin typeface="Inter-Bold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222222"/>
                </a:solidFill>
                <a:effectLst/>
                <a:latin typeface="Inter-Regular"/>
              </a:rPr>
              <a:t>Use the following dictionary methods to retrieve all key and values at once</a:t>
            </a: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5BC0CB3-B976-4EC8-86DB-EE1535226A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7108979"/>
              </p:ext>
            </p:extLst>
          </p:nvPr>
        </p:nvGraphicFramePr>
        <p:xfrm>
          <a:off x="1967892" y="2435676"/>
          <a:ext cx="9572067" cy="3828655"/>
        </p:xfrm>
        <a:graphic>
          <a:graphicData uri="http://schemas.openxmlformats.org/drawingml/2006/table">
            <a:tbl>
              <a:tblPr/>
              <a:tblGrid>
                <a:gridCol w="2170046">
                  <a:extLst>
                    <a:ext uri="{9D8B030D-6E8A-4147-A177-3AD203B41FA5}">
                      <a16:colId xmlns:a16="http://schemas.microsoft.com/office/drawing/2014/main" val="2280442157"/>
                    </a:ext>
                  </a:extLst>
                </a:gridCol>
                <a:gridCol w="7402021">
                  <a:extLst>
                    <a:ext uri="{9D8B030D-6E8A-4147-A177-3AD203B41FA5}">
                      <a16:colId xmlns:a16="http://schemas.microsoft.com/office/drawing/2014/main" val="2449107643"/>
                    </a:ext>
                  </a:extLst>
                </a:gridCol>
              </a:tblGrid>
              <a:tr h="372172"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1">
                          <a:solidFill>
                            <a:srgbClr val="111111"/>
                          </a:solidFill>
                          <a:effectLst/>
                        </a:rPr>
                        <a:t>Method</a:t>
                      </a:r>
                    </a:p>
                  </a:txBody>
                  <a:tcPr marL="58888" marR="58888" marT="58888" marB="58888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2000" b="1">
                          <a:solidFill>
                            <a:srgbClr val="11111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58888" marR="58888" marT="58888" marB="58888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6583314"/>
                  </a:ext>
                </a:extLst>
              </a:tr>
              <a:tr h="880964"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dirty="0">
                          <a:effectLst/>
                        </a:rPr>
                        <a:t>keys()</a:t>
                      </a:r>
                    </a:p>
                  </a:txBody>
                  <a:tcPr marL="58888" marR="58888" marT="58888" marB="58888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dirty="0">
                          <a:effectLst/>
                        </a:rPr>
                        <a:t>Returns the list of all keys present in the dictionary.</a:t>
                      </a:r>
                    </a:p>
                  </a:txBody>
                  <a:tcPr marL="58888" marR="58888" marT="58888" marB="58888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6927784"/>
                  </a:ext>
                </a:extLst>
              </a:tr>
              <a:tr h="880964"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dirty="0">
                          <a:effectLst/>
                        </a:rPr>
                        <a:t>values()</a:t>
                      </a:r>
                    </a:p>
                  </a:txBody>
                  <a:tcPr marL="58888" marR="58888" marT="58888" marB="58888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dirty="0">
                          <a:effectLst/>
                        </a:rPr>
                        <a:t>Returns the list of all values present in the dictionary</a:t>
                      </a:r>
                    </a:p>
                  </a:txBody>
                  <a:tcPr marL="58888" marR="58888" marT="58888" marB="58888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7315067"/>
                  </a:ext>
                </a:extLst>
              </a:tr>
              <a:tr h="1644151">
                <a:tc>
                  <a:txBody>
                    <a:bodyPr/>
                    <a:lstStyle/>
                    <a:p>
                      <a:pPr algn="l" fontAlgn="ctr"/>
                      <a:r>
                        <a:rPr lang="en-IN" sz="2400" dirty="0">
                          <a:effectLst/>
                        </a:rPr>
                        <a:t>items()</a:t>
                      </a:r>
                    </a:p>
                  </a:txBody>
                  <a:tcPr marL="58888" marR="58888" marT="58888" marB="58888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400" dirty="0">
                          <a:effectLst/>
                        </a:rPr>
                        <a:t>Returns all the items present in the dictionary. Each item will be inside a tuple as a key-value pair.</a:t>
                      </a:r>
                    </a:p>
                  </a:txBody>
                  <a:tcPr marL="58888" marR="58888" marT="58888" marB="58888" anchor="ctr">
                    <a:lnL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024947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46DC6645-33A7-D40B-60FD-DD54D25AD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37936"/>
            <a:ext cx="65" cy="629548"/>
          </a:xfrm>
          <a:prstGeom prst="rect">
            <a:avLst/>
          </a:prstGeom>
          <a:solidFill>
            <a:srgbClr val="FEFE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90440" rIns="0" bIns="15870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411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3B3BF-4A4E-89EB-C525-DC31A0384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8719" y="115747"/>
            <a:ext cx="9815332" cy="674225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dirty="0"/>
              <a:t>person = {"name": "Jessa", "country": "USA", "telephone": 1178}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# Get all keys</a:t>
            </a:r>
          </a:p>
          <a:p>
            <a:pPr marL="0" indent="0">
              <a:buNone/>
            </a:pPr>
            <a:r>
              <a:rPr lang="en-IN" sz="2400" dirty="0"/>
              <a:t>print(</a:t>
            </a:r>
            <a:r>
              <a:rPr lang="en-IN" sz="2400" dirty="0" err="1"/>
              <a:t>person.keys</a:t>
            </a:r>
            <a:r>
              <a:rPr lang="en-IN" sz="2400" dirty="0"/>
              <a:t>()) </a:t>
            </a:r>
            <a:r>
              <a:rPr lang="en-IN" sz="2400" dirty="0">
                <a:solidFill>
                  <a:srgbClr val="FF0000"/>
                </a:solidFill>
              </a:rPr>
              <a:t># output </a:t>
            </a:r>
            <a:r>
              <a:rPr lang="en-IN" sz="2400" dirty="0" err="1">
                <a:solidFill>
                  <a:srgbClr val="FF0000"/>
                </a:solidFill>
              </a:rPr>
              <a:t>dict_keys</a:t>
            </a:r>
            <a:r>
              <a:rPr lang="en-IN" sz="2400" dirty="0">
                <a:solidFill>
                  <a:srgbClr val="FF0000"/>
                </a:solidFill>
              </a:rPr>
              <a:t>(['name', 'country', 'telephone'])</a:t>
            </a:r>
          </a:p>
          <a:p>
            <a:pPr marL="0" indent="0">
              <a:buNone/>
            </a:pPr>
            <a:r>
              <a:rPr lang="en-IN" sz="2400" dirty="0"/>
              <a:t>print(type(</a:t>
            </a:r>
            <a:r>
              <a:rPr lang="en-IN" sz="2400" dirty="0" err="1"/>
              <a:t>person.keys</a:t>
            </a:r>
            <a:r>
              <a:rPr lang="en-IN" sz="2400" dirty="0"/>
              <a:t>()))  </a:t>
            </a:r>
            <a:r>
              <a:rPr lang="en-IN" sz="2400" dirty="0">
                <a:solidFill>
                  <a:srgbClr val="FF0000"/>
                </a:solidFill>
              </a:rPr>
              <a:t># Output class '</a:t>
            </a:r>
            <a:r>
              <a:rPr lang="en-IN" sz="2400" dirty="0" err="1">
                <a:solidFill>
                  <a:srgbClr val="FF0000"/>
                </a:solidFill>
              </a:rPr>
              <a:t>dict_keys</a:t>
            </a:r>
            <a:r>
              <a:rPr lang="en-IN" sz="2400" dirty="0">
                <a:solidFill>
                  <a:srgbClr val="FF0000"/>
                </a:solidFill>
              </a:rPr>
              <a:t>'</a:t>
            </a:r>
          </a:p>
          <a:p>
            <a:pPr marL="0" indent="0">
              <a:buNone/>
            </a:pPr>
            <a:endParaRPr lang="en-IN" sz="24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sz="2400" dirty="0"/>
              <a:t># Get all values</a:t>
            </a:r>
          </a:p>
          <a:p>
            <a:pPr marL="0" indent="0">
              <a:buNone/>
            </a:pPr>
            <a:r>
              <a:rPr lang="en-IN" sz="2400" dirty="0"/>
              <a:t>print(</a:t>
            </a:r>
            <a:r>
              <a:rPr lang="en-IN" sz="2400" dirty="0" err="1"/>
              <a:t>person.values</a:t>
            </a:r>
            <a:r>
              <a:rPr lang="en-IN" sz="2400" dirty="0"/>
              <a:t>()) </a:t>
            </a:r>
            <a:r>
              <a:rPr lang="en-IN" sz="2400" dirty="0">
                <a:solidFill>
                  <a:srgbClr val="FF0000"/>
                </a:solidFill>
              </a:rPr>
              <a:t># output </a:t>
            </a:r>
            <a:r>
              <a:rPr lang="en-IN" sz="2400" dirty="0" err="1">
                <a:solidFill>
                  <a:srgbClr val="FF0000"/>
                </a:solidFill>
              </a:rPr>
              <a:t>dict_values</a:t>
            </a:r>
            <a:r>
              <a:rPr lang="en-IN" sz="2400" dirty="0">
                <a:solidFill>
                  <a:srgbClr val="FF0000"/>
                </a:solidFill>
              </a:rPr>
              <a:t>(['Jessa', 'USA', 1178])</a:t>
            </a:r>
          </a:p>
          <a:p>
            <a:pPr marL="0" indent="0">
              <a:buNone/>
            </a:pPr>
            <a:r>
              <a:rPr lang="en-IN" sz="2400" dirty="0"/>
              <a:t>print(type(</a:t>
            </a:r>
            <a:r>
              <a:rPr lang="en-IN" sz="2400" dirty="0" err="1"/>
              <a:t>person.values</a:t>
            </a:r>
            <a:r>
              <a:rPr lang="en-IN" sz="2400" dirty="0"/>
              <a:t>()))   </a:t>
            </a:r>
            <a:r>
              <a:rPr lang="en-IN" sz="2400" dirty="0">
                <a:solidFill>
                  <a:srgbClr val="FF0000"/>
                </a:solidFill>
              </a:rPr>
              <a:t># Output class '</a:t>
            </a:r>
            <a:r>
              <a:rPr lang="en-IN" sz="2400" dirty="0" err="1">
                <a:solidFill>
                  <a:srgbClr val="FF0000"/>
                </a:solidFill>
              </a:rPr>
              <a:t>dict_values</a:t>
            </a:r>
            <a:r>
              <a:rPr lang="en-IN" sz="2400" dirty="0">
                <a:solidFill>
                  <a:srgbClr val="FF0000"/>
                </a:solidFill>
              </a:rPr>
              <a:t>'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/>
              <a:t># Get all key-value pair</a:t>
            </a:r>
          </a:p>
          <a:p>
            <a:pPr marL="0" indent="0">
              <a:buNone/>
            </a:pPr>
            <a:r>
              <a:rPr lang="en-IN" sz="2400" dirty="0"/>
              <a:t>print(</a:t>
            </a:r>
            <a:r>
              <a:rPr lang="en-IN" sz="2400" dirty="0" err="1"/>
              <a:t>person.items</a:t>
            </a:r>
            <a:r>
              <a:rPr lang="en-IN" sz="2400" dirty="0"/>
              <a:t>())</a:t>
            </a:r>
          </a:p>
          <a:p>
            <a:pPr marL="0" indent="0">
              <a:buNone/>
            </a:pPr>
            <a:r>
              <a:rPr lang="en-IN" sz="2400" dirty="0">
                <a:solidFill>
                  <a:srgbClr val="FF0000"/>
                </a:solidFill>
              </a:rPr>
              <a:t># output </a:t>
            </a:r>
            <a:r>
              <a:rPr lang="en-IN" sz="2400" dirty="0" err="1">
                <a:solidFill>
                  <a:srgbClr val="FF0000"/>
                </a:solidFill>
              </a:rPr>
              <a:t>dict_items</a:t>
            </a:r>
            <a:r>
              <a:rPr lang="en-IN" sz="2400" dirty="0">
                <a:solidFill>
                  <a:srgbClr val="FF0000"/>
                </a:solidFill>
              </a:rPr>
              <a:t>([('name', 'Jessa'), ('country', 'USA'), ('telephone', 1178)])</a:t>
            </a:r>
          </a:p>
          <a:p>
            <a:pPr marL="0" indent="0">
              <a:buNone/>
            </a:pPr>
            <a:r>
              <a:rPr lang="en-IN" sz="2400" dirty="0"/>
              <a:t>print(type(</a:t>
            </a:r>
            <a:r>
              <a:rPr lang="en-IN" sz="2400" dirty="0" err="1"/>
              <a:t>person.items</a:t>
            </a:r>
            <a:r>
              <a:rPr lang="en-IN" sz="2400" dirty="0"/>
              <a:t>())) </a:t>
            </a:r>
            <a:r>
              <a:rPr lang="en-IN" sz="2400" dirty="0">
                <a:solidFill>
                  <a:srgbClr val="FF0000"/>
                </a:solidFill>
              </a:rPr>
              <a:t># Output class '</a:t>
            </a:r>
            <a:r>
              <a:rPr lang="en-IN" sz="2400" dirty="0" err="1">
                <a:solidFill>
                  <a:srgbClr val="FF0000"/>
                </a:solidFill>
              </a:rPr>
              <a:t>dict_items</a:t>
            </a:r>
            <a:r>
              <a:rPr lang="en-IN" sz="2400" dirty="0">
                <a:solidFill>
                  <a:srgbClr val="FF0000"/>
                </a:solidFill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62842922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133</TotalTime>
  <Words>987</Words>
  <Application>Microsoft Office PowerPoint</Application>
  <PresentationFormat>Widescreen</PresentationFormat>
  <Paragraphs>158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Century Gothic</vt:lpstr>
      <vt:lpstr>Inter-Bold</vt:lpstr>
      <vt:lpstr>Inter-Regular</vt:lpstr>
      <vt:lpstr>Roboto</vt:lpstr>
      <vt:lpstr>Wingdings 3</vt:lpstr>
      <vt:lpstr>Wisp</vt:lpstr>
      <vt:lpstr>Python Dictionary </vt:lpstr>
      <vt:lpstr>PowerPoint Presentation</vt:lpstr>
      <vt:lpstr>Characteristics of dictionaries </vt:lpstr>
      <vt:lpstr>Creating a dictionary </vt:lpstr>
      <vt:lpstr>PowerPoint Presentation</vt:lpstr>
      <vt:lpstr>Empty Dictionary </vt:lpstr>
      <vt:lpstr>Accessing elements of a dictionary -There are two different ways to access the elements of a dictionary.  -&gt;  Retrieve value using the key name inside the [] square brackets -&gt;  Retrieve value by passing key name as a parameter to the get() method of a dictionary.  # create a dictionary named person person = {"name": "Jessa", "country": "USA", "telephone": 1178}   </vt:lpstr>
      <vt:lpstr>Get all keys and values Use the following dictionary methods to retrieve all key and values at once </vt:lpstr>
      <vt:lpstr>PowerPoint Presentation</vt:lpstr>
      <vt:lpstr>Iterating a dictionary </vt:lpstr>
      <vt:lpstr>PowerPoint Presentation</vt:lpstr>
      <vt:lpstr>Find a length of a dictionary </vt:lpstr>
      <vt:lpstr>Adding items to the existing dictionary </vt:lpstr>
      <vt:lpstr>PowerPoint Presentation</vt:lpstr>
      <vt:lpstr>Aptitude Questions : Directions: The following series are based on a specific pattern. In these series one number is wrong, find that odd one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Dictionary </dc:title>
  <dc:creator>Sheetal P</dc:creator>
  <cp:lastModifiedBy>admin</cp:lastModifiedBy>
  <cp:revision>13</cp:revision>
  <dcterms:created xsi:type="dcterms:W3CDTF">2024-08-28T13:42:21Z</dcterms:created>
  <dcterms:modified xsi:type="dcterms:W3CDTF">2024-08-29T04:25:01Z</dcterms:modified>
</cp:coreProperties>
</file>