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1"/>
  </p:notesMasterIdLst>
  <p:sldIdLst>
    <p:sldId id="273" r:id="rId2"/>
    <p:sldId id="274" r:id="rId3"/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5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9E914-50AD-4E1F-8BC9-3EA473216FB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4B2D-D61A-44E2-AAE0-A8EFA33C9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6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F4B2D-D61A-44E2-AAE0-A8EFA33C922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9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F4B2D-D61A-44E2-AAE0-A8EFA33C922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8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72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81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08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758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8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7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1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4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7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32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77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7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2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28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74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C5E7-A176-40F4-9B5F-E06B53FD4F7E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99FA905-5302-44E7-A50F-D2EF1469C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gui-tkinter/" TargetMode="External"/><Relationship Id="rId2" Type="http://schemas.openxmlformats.org/officeDocument/2006/relationships/hyperlink" Target="https://www.geeksforgeeks.org/pyqt5-qa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ifference-between-compiled-and-interpreted-languag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c-plus-plus/" TargetMode="External"/><Relationship Id="rId2" Type="http://schemas.openxmlformats.org/officeDocument/2006/relationships/hyperlink" Target="https://www.geeksforgeeks.org/introduction-to-linux-operating-syste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jav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jango-tutorial/" TargetMode="External"/><Relationship Id="rId2" Type="http://schemas.openxmlformats.org/officeDocument/2006/relationships/hyperlink" Target="https://www.geeksforgeeks.org/libraries-in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flask-creating-first-simple-applicatio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FD35-26CE-0AD5-506B-35D5FC918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973" y="1993739"/>
            <a:ext cx="8915399" cy="575841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Algerian" panose="04020705040A02060702" pitchFamily="82" charset="0"/>
              </a:rPr>
              <a:t>Python Programming SEM V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9FC32-CB37-B1A8-4152-57E0B0F3D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5883" y="1701478"/>
            <a:ext cx="3970117" cy="422533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Assessment Structure</a:t>
            </a:r>
            <a:r>
              <a:rPr lang="en-US" sz="2000" dirty="0">
                <a:solidFill>
                  <a:srgbClr val="002060"/>
                </a:solidFill>
              </a:rPr>
              <a:t> – </a:t>
            </a:r>
            <a:r>
              <a:rPr lang="en-US" sz="2000" b="1" dirty="0">
                <a:solidFill>
                  <a:srgbClr val="002060"/>
                </a:solidFill>
              </a:rPr>
              <a:t>THEORY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Internal = 40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UNIT TEST = 10 MARKS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ASSIGNMENT = 10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ATTENDANCE = 5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ATTENTIVENESS IN CLASS = 5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UNIVERSITY EXAM =  60 MARKS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51302-1B60-98FF-F94F-803E804377BC}"/>
              </a:ext>
            </a:extLst>
          </p:cNvPr>
          <p:cNvSpPr txBox="1"/>
          <p:nvPr/>
        </p:nvSpPr>
        <p:spPr>
          <a:xfrm>
            <a:off x="7245749" y="1689903"/>
            <a:ext cx="4629875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PRACTICAL</a:t>
            </a: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Internal = 40 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2060"/>
                </a:solidFill>
              </a:rPr>
              <a:t>PRACTICAL TEST = 20 MARKS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2060"/>
                </a:solidFill>
              </a:rPr>
              <a:t>GERNAL COMPLETION  = 10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2060"/>
                </a:solidFill>
              </a:rPr>
              <a:t>ATTENDANCE = 5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2060"/>
                </a:solidFill>
              </a:rPr>
              <a:t>ATTENTIVENESS IN CLASS = 5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2060"/>
                </a:solidFill>
              </a:rPr>
              <a:t> UNIVERSITY EXAM =  60 MARKS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002060"/>
                </a:solidFill>
              </a:rPr>
              <a:t>(2 PROGRAMS - 20 MARKS EACH AND 20 MARKS VIVA SEPERATE PASSING)</a:t>
            </a:r>
          </a:p>
        </p:txBody>
      </p:sp>
    </p:spTree>
    <p:extLst>
      <p:ext uri="{BB962C8B-B14F-4D97-AF65-F5344CB8AC3E}">
        <p14:creationId xmlns:p14="http://schemas.microsoft.com/office/powerpoint/2010/main" val="8932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896"/>
            <a:ext cx="9151232" cy="6719103"/>
          </a:xfrm>
        </p:spPr>
        <p:txBody>
          <a:bodyPr>
            <a:normAutofit/>
          </a:bodyPr>
          <a:lstStyle/>
          <a:p>
            <a:r>
              <a:rPr lang="en-US" dirty="0"/>
              <a:t>After installation is completed, we will get a </a:t>
            </a:r>
            <a:r>
              <a:rPr lang="en-US" b="1" dirty="0"/>
              <a:t>setup successfully</a:t>
            </a:r>
            <a:r>
              <a:rPr lang="en-US" dirty="0"/>
              <a:t> install message.</a:t>
            </a:r>
          </a:p>
          <a:p>
            <a:r>
              <a:rPr lang="en-US" dirty="0"/>
              <a:t>Installation is completed, write our first Python program.</a:t>
            </a:r>
          </a:p>
          <a:p>
            <a:pPr lvl="1"/>
            <a:r>
              <a:rPr lang="en-US" dirty="0"/>
              <a:t>We can run Python by using the following three ways</a:t>
            </a:r>
          </a:p>
          <a:p>
            <a:pPr lvl="2"/>
            <a:r>
              <a:rPr lang="en-US" dirty="0"/>
              <a:t>Run Python using IDLE</a:t>
            </a:r>
          </a:p>
          <a:p>
            <a:pPr lvl="2"/>
            <a:r>
              <a:rPr lang="en-US" dirty="0"/>
              <a:t>Run Python interactively using the command line in immediate mode</a:t>
            </a:r>
          </a:p>
          <a:p>
            <a:pPr lvl="2"/>
            <a:r>
              <a:rPr lang="en-US" dirty="0"/>
              <a:t>Executing Python File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IDLE is an integrated development environment (IDE) for Python. The Python installer contains the IDLE module by default. Thus, when you install Python, IDLE gets installed automatically.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</a:t>
            </a:r>
            <a:r>
              <a:rPr lang="en-IN" sz="1800" kern="0" dirty="0" smtClean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Environments-  </a:t>
            </a:r>
            <a:r>
              <a:rPr lang="en-IN" sz="1800" kern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beginners “</a:t>
            </a:r>
            <a:r>
              <a:rPr lang="en-IN" sz="1800" kern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Thonny</a:t>
            </a:r>
            <a:r>
              <a:rPr lang="en-IN" sz="1800" kern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and “IDLE” are the best and are easy to understand.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beginners who are in the field of data science can use “</a:t>
            </a:r>
            <a:r>
              <a:rPr lang="en-IN" sz="1800" kern="0" dirty="0" err="1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800" kern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Notebook”, it will help in the learning process.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solidFill>
                  <a:srgbClr val="3A3A3A"/>
                </a:solidFill>
                <a:effectLst/>
                <a:highlight>
                  <a:srgbClr val="FFFFFF"/>
                </a:highlight>
                <a:latin typeface="Source Serif Pro" panose="020406030504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professionals “Vim”, “PyCharm”, and “Visual Studio Code” are the best. Other than that it depends upon the capability and interest of the individual.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4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4808-7F71-A309-8673-CC1BEBF0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786" y="2409324"/>
            <a:ext cx="9398020" cy="521784"/>
          </a:xfrm>
        </p:spPr>
        <p:txBody>
          <a:bodyPr>
            <a:normAutofit fontScale="90000"/>
          </a:bodyPr>
          <a:lstStyle/>
          <a:p>
            <a:r>
              <a:rPr lang="en-IN" dirty="0"/>
              <a:t>Indentation: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9271-569C-F9EC-FDA7-E019C008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786" y="3125165"/>
            <a:ext cx="9398020" cy="3732835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Python provides you with a certain level of freedom when composing a program, but there are some rules which must always be obeyed.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 of these rules, is that python uses indentation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(that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is,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amount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white</a:t>
            </a:r>
            <a:r>
              <a:rPr lang="en-US" sz="18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space</a:t>
            </a:r>
            <a:r>
              <a:rPr lang="en-US" sz="18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before</a:t>
            </a:r>
            <a:r>
              <a:rPr lang="en-US" sz="18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statement</a:t>
            </a:r>
            <a:r>
              <a:rPr lang="en-US" sz="18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itself)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indicate the presence of loops, instead of using delimiters like curly braces ({}) or keywords (like “begin” and “end”) as in many other languages.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amount of indentation you use is not important,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but it must be consistent within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given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depth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loop,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statements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indented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must begin in the first column.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Some editors automatically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provides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consistent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indentation like, Notepad++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VS code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b="1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If one code block is nested in another, the child code block should separate by 4 spaces from the parent code block.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3AAD0-40BA-8912-E969-6A8967521891}"/>
              </a:ext>
            </a:extLst>
          </p:cNvPr>
          <p:cNvSpPr txBox="1"/>
          <p:nvPr/>
        </p:nvSpPr>
        <p:spPr>
          <a:xfrm>
            <a:off x="2419109" y="452885"/>
            <a:ext cx="93980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At start icon (for Windows) </a:t>
            </a:r>
            <a:r>
              <a:rPr lang="en-US" sz="2000" dirty="0">
                <a:solidFill>
                  <a:srgbClr val="222222"/>
                </a:solidFill>
                <a:highlight>
                  <a:srgbClr val="FEFEFE"/>
                </a:highlight>
                <a:latin typeface="Inter-Regular"/>
              </a:rPr>
              <a:t>,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type IDLE, to open it. IDLE is an interactive Python Shell where you can write python commands and get the output instantly.</a:t>
            </a:r>
            <a:endParaRPr lang="en-IN" sz="20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CDF0EA9-0761-976B-8EC9-E1C9929C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109" y="1490116"/>
            <a:ext cx="7871386" cy="584775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-Regular"/>
              </a:rPr>
              <a:t>IMP - Write Python code, and save it with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-Regular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Inter-Regular"/>
              </a:rPr>
              <a:t>extension.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5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B911-3544-9EB0-9445-533BAD2A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33109"/>
            <a:ext cx="8911687" cy="83811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Invoking Python</a:t>
            </a:r>
            <a:r>
              <a:rPr lang="en-IN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/>
            </a:r>
            <a:br>
              <a:rPr lang="en-IN" sz="18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D0EA-DBCD-B747-6951-299E0AF5B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0629" y="778397"/>
            <a:ext cx="9167237" cy="5946494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three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ways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invoke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python.</a:t>
            </a:r>
          </a:p>
          <a:p>
            <a:pPr marL="644525" marR="1137285" algn="just">
              <a:lnSpc>
                <a:spcPct val="98000"/>
              </a:lnSpc>
              <a:spcBef>
                <a:spcPts val="117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first way</a:t>
            </a:r>
            <a:r>
              <a:rPr lang="en-US" sz="1800" spc="2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2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</a:t>
            </a:r>
            <a:r>
              <a:rPr lang="en-US" sz="1800" spc="2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“python”</a:t>
            </a:r>
            <a:r>
              <a:rPr lang="en-US" sz="1800" spc="2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2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</a:t>
            </a:r>
            <a:r>
              <a:rPr lang="en-US" sz="1800" spc="2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prompt. This</a:t>
            </a:r>
            <a:r>
              <a:rPr lang="en-US" sz="1800" spc="2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brings</a:t>
            </a:r>
            <a:r>
              <a:rPr lang="en-US" sz="1800" spc="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 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interpreter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message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similar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1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800" spc="1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Python 3.10.7 (tags/v3.10.7:6cc6b13, Sep  5 2022, 14:08:36) [MSC v.1933 64 bit (AMD64)] on win32</a:t>
            </a:r>
          </a:p>
          <a:p>
            <a:pPr marL="0" indent="0">
              <a:buNone/>
            </a:pPr>
            <a:r>
              <a:rPr lang="en-US" dirty="0"/>
              <a:t>Type "help", "copyright", "credits" or "license" for more information.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three</a:t>
            </a:r>
            <a:r>
              <a:rPr lang="en-US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greater-than</a:t>
            </a:r>
            <a:r>
              <a:rPr lang="en-U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signs</a:t>
            </a:r>
            <a:r>
              <a:rPr lang="en-US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(&gt;&gt;&gt;)</a:t>
            </a:r>
            <a:r>
              <a:rPr lang="en-US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represent</a:t>
            </a:r>
            <a:r>
              <a:rPr lang="en-US" sz="1800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python’s</a:t>
            </a:r>
            <a:r>
              <a:rPr lang="en-US" sz="1800" b="1" spc="-7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prompt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you</a:t>
            </a:r>
            <a:r>
              <a:rPr lang="en-US" sz="1800" spc="-7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your commands after the prompt, and hit enter for python to execute them.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you’ve typed an executable statement, python will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execute it immediately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display the results of the statement on the screen. For example, if I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 python’s print statement to print the sentence “Hello, world” greeting, I’ll immediately see a response.</a:t>
            </a:r>
          </a:p>
          <a:p>
            <a:pPr marL="0" indent="0">
              <a:buNone/>
            </a:pPr>
            <a:r>
              <a:rPr lang="en-US" dirty="0"/>
              <a:t>&gt;&gt;&gt; print ’</a:t>
            </a:r>
            <a:r>
              <a:rPr lang="en-US" dirty="0" err="1"/>
              <a:t>hello,world</a:t>
            </a:r>
            <a:r>
              <a:rPr lang="en-US" dirty="0"/>
              <a:t>’ </a:t>
            </a:r>
          </a:p>
          <a:p>
            <a:pPr marL="0" indent="0">
              <a:buNone/>
            </a:pPr>
            <a:r>
              <a:rPr lang="en-US" dirty="0" err="1"/>
              <a:t>hello,world</a:t>
            </a:r>
            <a:endParaRPr lang="en-US" dirty="0"/>
          </a:p>
          <a:p>
            <a:pPr marL="0" indent="0">
              <a:lnSpc>
                <a:spcPts val="1430"/>
              </a:lnSpc>
              <a:buNone/>
            </a:pPr>
            <a:r>
              <a:rPr lang="en-US" dirty="0"/>
              <a:t>&gt;&gt;&gt; 16 + 25 + 92 * 3</a:t>
            </a:r>
            <a:endParaRPr lang="en-IN" dirty="0"/>
          </a:p>
          <a:p>
            <a:pPr marL="0" indent="0">
              <a:lnSpc>
                <a:spcPts val="1455"/>
              </a:lnSpc>
              <a:buNone/>
            </a:pPr>
            <a:r>
              <a:rPr lang="en-US" dirty="0"/>
              <a:t>317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78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0CF2-CEEB-71D4-32A3-91050019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40761"/>
          </a:xfrm>
        </p:spPr>
        <p:txBody>
          <a:bodyPr>
            <a:normAutofit fontScale="90000"/>
          </a:bodyPr>
          <a:lstStyle/>
          <a:p>
            <a:r>
              <a:rPr lang="en-IN" dirty="0"/>
              <a:t>Ex: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7D662-8059-EE9F-4B77-C9AC33FD1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2442" y="1346521"/>
            <a:ext cx="9286413" cy="5112152"/>
          </a:xfrm>
        </p:spPr>
        <p:txBody>
          <a:bodyPr>
            <a:normAutofit/>
          </a:bodyPr>
          <a:lstStyle/>
          <a:p>
            <a:pPr marL="301625" indent="0">
              <a:lnSpc>
                <a:spcPts val="1455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&gt;&gt;&gt;</a:t>
            </a:r>
            <a:r>
              <a:rPr lang="en-US" sz="1800" spc="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word</a:t>
            </a:r>
            <a:r>
              <a:rPr lang="en-US" sz="1800" spc="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z="1800" spc="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’</a:t>
            </a:r>
            <a:r>
              <a:rPr lang="en-US" sz="1800" spc="-1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PythoN</a:t>
            </a:r>
            <a:r>
              <a:rPr lang="en-US" sz="1800" spc="-1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’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1625" indent="0">
              <a:lnSpc>
                <a:spcPts val="1445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&gt;&gt;&gt;</a:t>
            </a:r>
            <a:r>
              <a:rPr lang="en-US" sz="1800" spc="2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1800" spc="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2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word: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1625" indent="0">
              <a:lnSpc>
                <a:spcPts val="1445"/>
              </a:lnSpc>
              <a:buNone/>
              <a:tabLst>
                <a:tab pos="1191260" algn="l"/>
              </a:tabLst>
            </a:pP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...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print</a:t>
            </a:r>
            <a:r>
              <a:rPr lang="en-US" spc="-35" dirty="0" smtClean="0">
                <a:latin typeface="Calibri" panose="020F0502020204030204" pitchFamily="34" charset="0"/>
                <a:ea typeface="Calibri" panose="020F0502020204030204" pitchFamily="34" charset="0"/>
              </a:rPr>
              <a:t>( </a:t>
            </a:r>
            <a:r>
              <a:rPr lang="en-US" sz="1800" spc="-5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1800" spc="-5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1625" indent="0">
              <a:lnSpc>
                <a:spcPts val="1445"/>
              </a:lnSpc>
              <a:buNone/>
            </a:pP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...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01625" marR="5993765" indent="0" algn="just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</a:t>
            </a:r>
          </a:p>
          <a:p>
            <a:pPr marL="301625" marR="5993765" indent="0" algn="just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</a:t>
            </a:r>
          </a:p>
          <a:p>
            <a:pPr marL="301625" marR="5993765" indent="0" algn="just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 </a:t>
            </a:r>
          </a:p>
          <a:p>
            <a:pPr marL="301625" marR="5993765" indent="0" algn="just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 </a:t>
            </a:r>
          </a:p>
          <a:p>
            <a:pPr marL="301625" marR="5993765" indent="0" algn="just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</a:t>
            </a:r>
          </a:p>
          <a:p>
            <a:pPr marL="301625" marR="5993765" indent="0" algn="just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</a:t>
            </a:r>
          </a:p>
          <a:p>
            <a:pPr marL="301625" marR="5993765" indent="0" algn="just">
              <a:lnSpc>
                <a:spcPct val="98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spc="-6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F97BC-830F-1651-4D11-97DB44AF0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418" y="4344940"/>
            <a:ext cx="9085929" cy="9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3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84F9-0F4B-2D6F-DF6B-D1B861D4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96788"/>
            <a:ext cx="8911687" cy="579657"/>
          </a:xfrm>
        </p:spPr>
        <p:txBody>
          <a:bodyPr>
            <a:normAutofit fontScale="90000"/>
          </a:bodyPr>
          <a:lstStyle/>
          <a:p>
            <a:r>
              <a:rPr lang="en-IN" dirty="0"/>
              <a:t>Python </a:t>
            </a:r>
            <a:r>
              <a:rPr lang="en-IN" dirty="0" smtClean="0"/>
              <a:t>keywords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668A-2506-F0AB-A545-6D0136B1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5261"/>
            <a:ext cx="8915400" cy="5046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language contains words and a set of rules that would make a sentence meaningful. Similarly, in Python programming language, there are a set of predefined words, called Keywords which along with Identifiers will form meaningful sentences when used together.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Keywords are some </a:t>
            </a:r>
            <a:r>
              <a:rPr lang="en-US" b="1" dirty="0"/>
              <a:t>predefined and reserved words </a:t>
            </a:r>
            <a:r>
              <a:rPr lang="en-US" dirty="0"/>
              <a:t>in Python that have special meanings. Keywords are used to define the syntax of the coding. The keyword cannot be used as an identifier, function, or variable name.</a:t>
            </a:r>
          </a:p>
          <a:p>
            <a:pPr marL="0" indent="0">
              <a:buNone/>
            </a:pPr>
            <a:r>
              <a:rPr lang="en-US" dirty="0" smtClean="0"/>
              <a:t>Ex – true, false, not, or, in, pass, break like</a:t>
            </a:r>
            <a:endParaRPr lang="en-US" dirty="0"/>
          </a:p>
          <a:p>
            <a:r>
              <a:rPr lang="en-US" dirty="0"/>
              <a:t>All the keywords in Python are written in lowercase except True and False. There are </a:t>
            </a:r>
            <a:r>
              <a:rPr lang="en-US" b="1" dirty="0"/>
              <a:t>35 keywords. No can be vary slightly with versions.</a:t>
            </a:r>
          </a:p>
          <a:p>
            <a:endParaRPr lang="en-US" dirty="0"/>
          </a:p>
          <a:p>
            <a:r>
              <a:rPr lang="en-US" dirty="0"/>
              <a:t>Rules for Keywords in Python</a:t>
            </a:r>
          </a:p>
          <a:p>
            <a:pPr lvl="1"/>
            <a:r>
              <a:rPr lang="en-US" dirty="0"/>
              <a:t>Python keywords cannot be used as identifiers.</a:t>
            </a:r>
          </a:p>
          <a:p>
            <a:pPr lvl="1"/>
            <a:r>
              <a:rPr lang="en-US" dirty="0"/>
              <a:t>All the keywords in Python should be in lowercase except True and False.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3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41888"/>
            <a:ext cx="8911687" cy="4934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Python Identifier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612" y="962222"/>
            <a:ext cx="8915400" cy="483877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naming words are called Identifiers. </a:t>
            </a:r>
            <a:endParaRPr lang="en-US" dirty="0" smtClean="0"/>
          </a:p>
          <a:p>
            <a:r>
              <a:rPr lang="en-US" dirty="0" smtClean="0"/>
              <a:t>Identifiers </a:t>
            </a:r>
            <a:r>
              <a:rPr lang="en-US" dirty="0"/>
              <a:t>are the tokens in Python that are used to name entities like variables, functions, classes, etc. </a:t>
            </a:r>
            <a:endParaRPr lang="en-US" dirty="0" smtClean="0"/>
          </a:p>
          <a:p>
            <a:r>
              <a:rPr lang="en-US" dirty="0" smtClean="0"/>
              <a:t>These are the user-defined names.</a:t>
            </a:r>
          </a:p>
          <a:p>
            <a:pPr marL="0" indent="0" fontAlgn="base">
              <a:buNone/>
            </a:pPr>
            <a:r>
              <a:rPr lang="en-IN" dirty="0" smtClean="0"/>
              <a:t>Ex:</a:t>
            </a:r>
          </a:p>
          <a:p>
            <a:pPr marL="0" indent="0" fontAlgn="base">
              <a:buNone/>
            </a:pPr>
            <a:r>
              <a:rPr lang="en-IN" dirty="0" smtClean="0"/>
              <a:t>number </a:t>
            </a:r>
            <a:r>
              <a:rPr lang="en-IN" dirty="0"/>
              <a:t>=5</a:t>
            </a:r>
          </a:p>
          <a:p>
            <a:pPr marL="0" indent="0" fontAlgn="base">
              <a:buNone/>
            </a:pPr>
            <a:r>
              <a:rPr lang="en-IN" dirty="0"/>
              <a:t>name="</a:t>
            </a:r>
            <a:r>
              <a:rPr lang="en-IN" dirty="0" smtClean="0"/>
              <a:t>Python“</a:t>
            </a:r>
          </a:p>
          <a:p>
            <a:pPr marL="0" indent="0" fontAlgn="base">
              <a:buNone/>
            </a:pPr>
            <a:r>
              <a:rPr lang="en-US" dirty="0" smtClean="0"/>
              <a:t>Here number and name are the identifiers used for variables.</a:t>
            </a:r>
          </a:p>
          <a:p>
            <a:pPr marL="0" indent="0" fontAlgn="base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89212" y="4103400"/>
            <a:ext cx="9230255" cy="2754600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Rules for Naming an Identifier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Identifiers cannot be a keyword.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Identifiers are case-sensitive.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It can have a sequence of letters and digits. However, it must begin with a letter or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_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The first letter of an identifier cannot be a digit.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It's a convention to start an identifier with a letter rather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_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Whitespaces are not allowed.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cannot use special symbols like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!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@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#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$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and so 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8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EF62-B036-7C9B-F818-D8C9821B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97" y="300020"/>
            <a:ext cx="8911687" cy="730128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Inter-Bold"/>
              </a:rPr>
              <a:t>Python Comments</a:t>
            </a:r>
            <a:br>
              <a:rPr lang="en-IN" b="1" i="0" dirty="0">
                <a:solidFill>
                  <a:srgbClr val="333333"/>
                </a:solidFill>
                <a:effectLst/>
                <a:highlight>
                  <a:srgbClr val="FEFEFE"/>
                </a:highlight>
                <a:latin typeface="Inter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97B9-9B5D-010E-467F-9F962B11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969" y="1250066"/>
            <a:ext cx="9135942" cy="5607934"/>
          </a:xfrm>
        </p:spPr>
        <p:txBody>
          <a:bodyPr>
            <a:normAutofit/>
          </a:bodyPr>
          <a:lstStyle/>
          <a:p>
            <a:r>
              <a:rPr lang="en-US" dirty="0"/>
              <a:t>Comments describe what is happening inside a program so that a person looking at the source code does not have difficulty figuring it out.</a:t>
            </a:r>
          </a:p>
          <a:p>
            <a:r>
              <a:rPr lang="en-US" dirty="0"/>
              <a:t>we use the hash (#) symbol to start writing a comment.</a:t>
            </a:r>
          </a:p>
          <a:p>
            <a:r>
              <a:rPr lang="en-US" dirty="0"/>
              <a:t>Why comments needed –</a:t>
            </a:r>
          </a:p>
          <a:p>
            <a:pPr lvl="1"/>
            <a:r>
              <a:rPr lang="en-US" sz="1800" dirty="0"/>
              <a:t>many programmers work together on a single application. Therefore, if you are developing new code or modifying the existing application’s code, it is essential to describe the purpose behind your code using comments.</a:t>
            </a:r>
          </a:p>
          <a:p>
            <a:pPr lvl="1"/>
            <a:r>
              <a:rPr lang="en-US" sz="1800" dirty="0"/>
              <a:t>It helps to find and fix the errors, improve the code later on, and reuse it in many different applications.</a:t>
            </a:r>
          </a:p>
          <a:p>
            <a:pPr lvl="1"/>
            <a:r>
              <a:rPr lang="en-US" sz="1800" dirty="0"/>
              <a:t>If a comment is found while executing a script, the Python interpreter completely ignores it and moves to the next line.</a:t>
            </a:r>
          </a:p>
        </p:txBody>
      </p:sp>
    </p:spTree>
    <p:extLst>
      <p:ext uri="{BB962C8B-B14F-4D97-AF65-F5344CB8AC3E}">
        <p14:creationId xmlns:p14="http://schemas.microsoft.com/office/powerpoint/2010/main" val="40654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BFC3B-DDCB-3619-E53A-8F69B7F9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59757"/>
            <a:ext cx="8915400" cy="5251465"/>
          </a:xfrm>
        </p:spPr>
        <p:txBody>
          <a:bodyPr>
            <a:normAutofit/>
          </a:bodyPr>
          <a:lstStyle/>
          <a:p>
            <a:r>
              <a:rPr lang="en-IN" dirty="0"/>
              <a:t>Single line comment or multi-line comment we use (#) only .</a:t>
            </a:r>
          </a:p>
          <a:p>
            <a:r>
              <a:rPr lang="en-IN" dirty="0"/>
              <a:t>With some versions of Python we can use “’    ‘”  for showing multiline.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Ex:</a:t>
            </a:r>
          </a:p>
          <a:p>
            <a:pPr marL="457200" lvl="1" indent="0">
              <a:buNone/>
            </a:pPr>
            <a:r>
              <a:rPr lang="en-US" sz="1800" dirty="0"/>
              <a:t>X = 10</a:t>
            </a:r>
          </a:p>
          <a:p>
            <a:pPr marL="457200" lvl="1" indent="0">
              <a:buNone/>
            </a:pPr>
            <a:r>
              <a:rPr lang="en-US" sz="1800" dirty="0"/>
              <a:t>y = 20</a:t>
            </a:r>
          </a:p>
          <a:p>
            <a:pPr marL="457200" lvl="1" indent="0">
              <a:buNone/>
            </a:pPr>
            <a:r>
              <a:rPr lang="en-US" sz="1800" dirty="0"/>
              <a:t># adding two numbers</a:t>
            </a:r>
          </a:p>
          <a:p>
            <a:pPr marL="457200" lvl="1" indent="0">
              <a:buNone/>
            </a:pPr>
            <a:r>
              <a:rPr lang="en-US" sz="1800" dirty="0"/>
              <a:t>z = x + y</a:t>
            </a:r>
          </a:p>
          <a:p>
            <a:pPr marL="457200" lvl="1" indent="0">
              <a:buNone/>
            </a:pPr>
            <a:r>
              <a:rPr lang="en-US" sz="1800" dirty="0"/>
              <a:t>print('Sum:', z)</a:t>
            </a:r>
          </a:p>
          <a:p>
            <a:pPr marL="457200" lvl="1" indent="0">
              <a:buNone/>
            </a:pP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 smtClean="0"/>
              <a:t>Output </a:t>
            </a:r>
          </a:p>
          <a:p>
            <a:pPr lvl="1">
              <a:buFontTx/>
              <a:buChar char="-"/>
            </a:pPr>
            <a:r>
              <a:rPr lang="en-US" sz="1800" dirty="0" smtClean="0"/>
              <a:t>30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09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EE5-443C-950A-2ECD-6BB30391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50490"/>
            <a:ext cx="8911687" cy="614381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 Variables</a:t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6DB4-59E9-7991-6A89-B6763ACD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8962"/>
            <a:ext cx="8915400" cy="517388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Variables are containers for storing data values.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Python has no command for declaring a variable.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variable is created the moment you first assign a value to it.</a:t>
            </a:r>
          </a:p>
          <a:p>
            <a:pPr marL="800100" lvl="2" indent="0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 </a:t>
            </a:r>
            <a:r>
              <a:rPr lang="en-IN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 = </a:t>
            </a:r>
            <a:r>
              <a:rPr lang="en-IN" sz="24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"John"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(y)</a:t>
            </a:r>
          </a:p>
          <a:p>
            <a:pPr marL="800100" lvl="2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Variables do not need to be declared with any particular type, and can even change type after they have been set.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 4       # x is of type int</a:t>
            </a:r>
            <a:br>
              <a:rPr lang="en-US" sz="24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 </a:t>
            </a:r>
            <a:r>
              <a:rPr lang="en-US" sz="2400" dirty="0" smtClean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“DMS”  </a:t>
            </a:r>
            <a:r>
              <a:rPr lang="en-US" sz="24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# x is now of type str</a:t>
            </a:r>
            <a:br>
              <a:rPr lang="en-US" sz="24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CD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print(x)</a:t>
            </a:r>
            <a:endParaRPr lang="en-IN" sz="2400" dirty="0">
              <a:solidFill>
                <a:srgbClr val="0000CD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31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71DC-FE90-4CE5-20AC-B5684B728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51413"/>
            <a:ext cx="8915400" cy="5879939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Casting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If you want to specify the data type of a variable, this can be done with casting.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=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    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x will be </a:t>
            </a:r>
            <a:r>
              <a:rPr lang="en-US" sz="2000" b="0" i="0" dirty="0" smtClea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‘3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’</a:t>
            </a:r>
            <a:b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 =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    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y will be 3</a:t>
            </a:r>
            <a:b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 = </a:t>
            </a: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  </a:t>
            </a:r>
            <a:r>
              <a:rPr lang="en-US" sz="20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z will be 3.0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C5183-DE34-E433-15D0-7AE2CDC6E603}"/>
              </a:ext>
            </a:extLst>
          </p:cNvPr>
          <p:cNvSpPr txBox="1"/>
          <p:nvPr/>
        </p:nvSpPr>
        <p:spPr>
          <a:xfrm>
            <a:off x="2746092" y="3181317"/>
            <a:ext cx="8915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Python statement ends with the token NEWLINE character (\n). But we can extend the statement over multiple lines using line continuation character (\). This is known as an explicit continuation.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D6497-3386-8545-740A-BC76B6805A04}"/>
              </a:ext>
            </a:extLst>
          </p:cNvPr>
          <p:cNvSpPr txBox="1"/>
          <p:nvPr/>
        </p:nvSpPr>
        <p:spPr>
          <a:xfrm>
            <a:off x="2838691" y="4433894"/>
            <a:ext cx="61172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addition = 10 + 20 + \ </a:t>
            </a:r>
          </a:p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30 + 40 + \ </a:t>
            </a:r>
          </a:p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50 + 60 + 70 </a:t>
            </a:r>
          </a:p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print(addition) </a:t>
            </a:r>
          </a:p>
          <a:p>
            <a:r>
              <a:rPr lang="en-US" sz="2000" b="0" i="1" dirty="0">
                <a:effectLst/>
                <a:latin typeface="Consolas" panose="020B0609020204030204" pitchFamily="49" charset="0"/>
              </a:rPr>
              <a:t># Output: 280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9192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C27D-1AAA-DF20-D005-7EC10D5D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10209"/>
          </a:xfrm>
        </p:spPr>
        <p:txBody>
          <a:bodyPr>
            <a:normAutofit fontScale="90000"/>
          </a:bodyPr>
          <a:lstStyle/>
          <a:p>
            <a:r>
              <a:rPr lang="en-US" dirty="0"/>
              <a:t>BOOKS 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EF8F-C92B-DC33-99EB-5EFE434D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7387"/>
            <a:ext cx="8915400" cy="453383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PYTHON CRASH COURSE – BY ERIC MATTHES</a:t>
            </a:r>
          </a:p>
          <a:p>
            <a:r>
              <a:rPr lang="en-US" dirty="0">
                <a:solidFill>
                  <a:schemeClr val="accent1"/>
                </a:solidFill>
              </a:rPr>
              <a:t>LEARNING PYTHON THE HARD WAY – BY ZED SHAW</a:t>
            </a:r>
          </a:p>
          <a:p>
            <a:r>
              <a:rPr lang="en-US" dirty="0">
                <a:solidFill>
                  <a:schemeClr val="accent1"/>
                </a:solidFill>
              </a:rPr>
              <a:t>PYTHON PROGRAMMING – BY JOHN ZELLE</a:t>
            </a:r>
          </a:p>
          <a:p>
            <a:r>
              <a:rPr lang="en-US" dirty="0">
                <a:solidFill>
                  <a:schemeClr val="accent1"/>
                </a:solidFill>
              </a:rPr>
              <a:t>PROGRAMMING PYTHON – MARK LUTZ</a:t>
            </a:r>
          </a:p>
          <a:p>
            <a:r>
              <a:rPr lang="en-US" dirty="0">
                <a:solidFill>
                  <a:schemeClr val="accent1"/>
                </a:solidFill>
              </a:rPr>
              <a:t>FLUENT PYTHON BOOK – BY LUCIANO RAMALHO</a:t>
            </a:r>
          </a:p>
        </p:txBody>
      </p:sp>
    </p:spTree>
    <p:extLst>
      <p:ext uri="{BB962C8B-B14F-4D97-AF65-F5344CB8AC3E}">
        <p14:creationId xmlns:p14="http://schemas.microsoft.com/office/powerpoint/2010/main" val="382861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1836" y="640645"/>
            <a:ext cx="8915399" cy="2262781"/>
          </a:xfrm>
        </p:spPr>
        <p:txBody>
          <a:bodyPr/>
          <a:lstStyle/>
          <a:p>
            <a:r>
              <a:rPr lang="en-US" dirty="0"/>
              <a:t>Introduction to python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Prof. </a:t>
            </a:r>
            <a:r>
              <a:rPr lang="en-US" dirty="0" err="1"/>
              <a:t>Sheetal</a:t>
            </a:r>
            <a:r>
              <a:rPr lang="en-US" dirty="0"/>
              <a:t> </a:t>
            </a:r>
            <a:r>
              <a:rPr lang="en-US" dirty="0" err="1"/>
              <a:t>Patil</a:t>
            </a:r>
            <a:endParaRPr lang="en-US" dirty="0"/>
          </a:p>
          <a:p>
            <a:pPr algn="r"/>
            <a:r>
              <a:rPr lang="en-US" dirty="0"/>
              <a:t>DMS-BVDU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72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30598"/>
            <a:ext cx="8911687" cy="504779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 in Python 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7305"/>
            <a:ext cx="8915400" cy="479220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Python  </a:t>
            </a:r>
            <a:r>
              <a:rPr lang="en-US" sz="2000" dirty="0"/>
              <a:t>is an interpreted and general-purpose programming language.</a:t>
            </a:r>
          </a:p>
          <a:p>
            <a:r>
              <a:rPr lang="en-US" sz="2000" dirty="0"/>
              <a:t>It’s code is in very simple English and readable.</a:t>
            </a:r>
          </a:p>
          <a:p>
            <a:r>
              <a:rPr lang="en-IN" sz="2000" dirty="0"/>
              <a:t>Its object-oriented approach helps to write clear, logical code.</a:t>
            </a:r>
          </a:p>
          <a:p>
            <a:r>
              <a:rPr lang="en-US" sz="2000" dirty="0"/>
              <a:t>Python comes with large standard library and has a wide range of third-party library support.</a:t>
            </a:r>
          </a:p>
          <a:p>
            <a:r>
              <a:rPr lang="en-US" sz="2000" dirty="0"/>
              <a:t>So it’s choice of most developers for data science and machine learning applications.</a:t>
            </a:r>
          </a:p>
          <a:p>
            <a:r>
              <a:rPr lang="en-US" sz="2000" dirty="0"/>
              <a:t>Python was developed by Guido Van Rossum in 1989 while working at National Research Institute in the Netherlands.</a:t>
            </a:r>
          </a:p>
          <a:p>
            <a:r>
              <a:rPr lang="en-US" sz="2000" dirty="0"/>
              <a:t>Publically available in 1991.</a:t>
            </a:r>
            <a:endParaRPr lang="en-IN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4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2614" y="274154"/>
            <a:ext cx="8911687" cy="651534"/>
          </a:xfrm>
        </p:spPr>
        <p:txBody>
          <a:bodyPr/>
          <a:lstStyle/>
          <a:p>
            <a:r>
              <a:rPr lang="en-IN" dirty="0"/>
              <a:t> common application areas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5644"/>
            <a:ext cx="8915400" cy="4635578"/>
          </a:xfrm>
        </p:spPr>
        <p:txBody>
          <a:bodyPr>
            <a:normAutofit/>
          </a:bodyPr>
          <a:lstStyle/>
          <a:p>
            <a:r>
              <a:rPr lang="en-IN" sz="2000" dirty="0"/>
              <a:t>Desktop Applications – Billing, booking, </a:t>
            </a:r>
            <a:r>
              <a:rPr lang="en-IN" sz="2000" dirty="0" err="1"/>
              <a:t>registartion</a:t>
            </a:r>
            <a:endParaRPr lang="en-IN" sz="2000" dirty="0"/>
          </a:p>
          <a:p>
            <a:r>
              <a:rPr lang="en-IN" sz="2000" dirty="0"/>
              <a:t>Web Applications – all types of websites</a:t>
            </a:r>
          </a:p>
          <a:p>
            <a:r>
              <a:rPr lang="en-IN" sz="2000" dirty="0"/>
              <a:t>Database Applications – all database connected applications</a:t>
            </a:r>
          </a:p>
          <a:p>
            <a:r>
              <a:rPr lang="en-IN" sz="2000" dirty="0"/>
              <a:t>Network Programming – Online transactions, online demos</a:t>
            </a:r>
          </a:p>
          <a:p>
            <a:r>
              <a:rPr lang="en-IN" sz="2000" dirty="0"/>
              <a:t>Games – video games also</a:t>
            </a:r>
          </a:p>
          <a:p>
            <a:r>
              <a:rPr lang="en-IN" sz="2000" dirty="0"/>
              <a:t>Data Analysis Applications – E-Commerce , Social Media</a:t>
            </a:r>
          </a:p>
          <a:p>
            <a:r>
              <a:rPr lang="en-IN" sz="2000" dirty="0"/>
              <a:t>Machine Learning –Image recognition, Amazon.com, Banking Apps </a:t>
            </a:r>
          </a:p>
          <a:p>
            <a:r>
              <a:rPr lang="en-IN" sz="2000" dirty="0"/>
              <a:t>Artificial Intelligence Applications - Robotics</a:t>
            </a:r>
          </a:p>
          <a:p>
            <a:r>
              <a:rPr lang="en-IN" sz="2000" dirty="0" err="1"/>
              <a:t>IoT</a:t>
            </a:r>
            <a:r>
              <a:rPr lang="en-IN" sz="2000" dirty="0"/>
              <a:t> – Dishwasher , Washing Machine s/w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089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434" y="169334"/>
            <a:ext cx="8911687" cy="166112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Features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3434" y="1128888"/>
            <a:ext cx="9218966" cy="524517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1" dirty="0"/>
              <a:t>1. </a:t>
            </a:r>
            <a:r>
              <a:rPr lang="en-US" b="1" dirty="0"/>
              <a:t>Free and Open Source</a:t>
            </a:r>
          </a:p>
          <a:p>
            <a:pPr marL="0" indent="0" fontAlgn="base">
              <a:buNone/>
            </a:pPr>
            <a:r>
              <a:rPr lang="en-US" sz="2000" dirty="0"/>
              <a:t>2. </a:t>
            </a:r>
            <a:r>
              <a:rPr lang="en-US" b="1" dirty="0"/>
              <a:t>Easy to code</a:t>
            </a:r>
          </a:p>
          <a:p>
            <a:pPr marL="0" indent="0" fontAlgn="base">
              <a:buNone/>
            </a:pPr>
            <a:r>
              <a:rPr lang="en-US" sz="2000" dirty="0"/>
              <a:t>3. </a:t>
            </a:r>
            <a:r>
              <a:rPr lang="en-US" b="1" dirty="0"/>
              <a:t>Easy to Read</a:t>
            </a:r>
          </a:p>
          <a:p>
            <a:pPr marL="0" indent="0" fontAlgn="base">
              <a:buNone/>
            </a:pPr>
            <a:r>
              <a:rPr lang="en-US" sz="2000" dirty="0"/>
              <a:t>4. </a:t>
            </a:r>
            <a:r>
              <a:rPr lang="en-US" b="1" dirty="0"/>
              <a:t>Object-Oriented Language </a:t>
            </a:r>
            <a:r>
              <a:rPr lang="en-US" sz="2000" b="1" dirty="0"/>
              <a:t>- </a:t>
            </a:r>
            <a:r>
              <a:rPr lang="en-US" dirty="0"/>
              <a:t>supports object-oriented language and concepts of classes, object encapsulation, Inheritance etc. </a:t>
            </a:r>
          </a:p>
          <a:p>
            <a:pPr marL="0" indent="0" fontAlgn="base">
              <a:buNone/>
            </a:pPr>
            <a:r>
              <a:rPr lang="en-US" sz="2000" dirty="0"/>
              <a:t>5</a:t>
            </a:r>
            <a:r>
              <a:rPr lang="en-US" sz="900" b="1" dirty="0"/>
              <a:t>. </a:t>
            </a:r>
            <a:r>
              <a:rPr lang="en-US" b="1" dirty="0"/>
              <a:t>GUI Programming Support </a:t>
            </a:r>
            <a:r>
              <a:rPr lang="en-US" sz="2000" dirty="0"/>
              <a:t>- </a:t>
            </a:r>
            <a:r>
              <a:rPr lang="en-US" dirty="0"/>
              <a:t>Graphical User interfaces can be made using a module such as </a:t>
            </a:r>
            <a:r>
              <a:rPr lang="en-US" dirty="0">
                <a:hlinkClick r:id="rId2"/>
              </a:rPr>
              <a:t>PyQt5</a:t>
            </a:r>
            <a:r>
              <a:rPr lang="en-US" dirty="0"/>
              <a:t>, PyQt4, </a:t>
            </a:r>
            <a:r>
              <a:rPr lang="en-US" dirty="0" err="1"/>
              <a:t>wxPython</a:t>
            </a:r>
            <a:r>
              <a:rPr lang="en-US" dirty="0"/>
              <a:t>, or </a:t>
            </a:r>
            <a:r>
              <a:rPr lang="en-US" dirty="0" err="1">
                <a:hlinkClick r:id="rId3"/>
              </a:rPr>
              <a:t>Tk</a:t>
            </a:r>
            <a:r>
              <a:rPr lang="en-US" dirty="0">
                <a:hlinkClick r:id="rId3"/>
              </a:rPr>
              <a:t> in Python</a:t>
            </a:r>
            <a:r>
              <a:rPr lang="en-US" dirty="0"/>
              <a:t>. PyQt5 is the most popular option for creating graphical apps with Python</a:t>
            </a:r>
            <a:r>
              <a:rPr lang="en-US" sz="2000" dirty="0"/>
              <a:t>.</a:t>
            </a:r>
          </a:p>
          <a:p>
            <a:pPr marL="0" indent="0" fontAlgn="base">
              <a:buNone/>
            </a:pPr>
            <a:r>
              <a:rPr lang="en-US" sz="2000" dirty="0"/>
              <a:t>6. </a:t>
            </a:r>
            <a:r>
              <a:rPr lang="en-US" b="1" dirty="0"/>
              <a:t>High-Level Language </a:t>
            </a:r>
            <a:r>
              <a:rPr lang="en-US" sz="2000" dirty="0"/>
              <a:t>- </a:t>
            </a:r>
            <a:r>
              <a:rPr lang="en-US" dirty="0"/>
              <a:t>When we write programs in Python, we do not need to remember the system architecture, nor do we need to manage the memory.</a:t>
            </a:r>
          </a:p>
          <a:p>
            <a:pPr marL="0" indent="0" fontAlgn="base">
              <a:buNone/>
            </a:pPr>
            <a:r>
              <a:rPr lang="en-US" sz="2000" dirty="0"/>
              <a:t>7. </a:t>
            </a:r>
            <a:r>
              <a:rPr lang="en-US" b="1" dirty="0"/>
              <a:t>Easy to Debug </a:t>
            </a:r>
            <a:r>
              <a:rPr lang="en-US" sz="2000" dirty="0"/>
              <a:t>- </a:t>
            </a:r>
            <a:r>
              <a:rPr lang="en-US" dirty="0"/>
              <a:t>Excellent information for mistake tracing. You will be able to quickly identify and correct the majority of your program’s issues once you understand how to </a:t>
            </a:r>
            <a:r>
              <a:rPr lang="en-US" dirty="0">
                <a:hlinkClick r:id="rId4"/>
              </a:rPr>
              <a:t>interpret </a:t>
            </a:r>
            <a:r>
              <a:rPr lang="en-US" dirty="0"/>
              <a:t>Python’s error traces.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2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991" y="869245"/>
            <a:ext cx="9377010" cy="5482244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8. Python is a Portable language or Platform independent - </a:t>
            </a:r>
            <a:r>
              <a:rPr lang="en-US" dirty="0"/>
              <a:t>if we have Python code for Windows and if we want to run this code on other platforms such as </a:t>
            </a:r>
            <a:r>
              <a:rPr lang="en-US" u="sng" dirty="0">
                <a:hlinkClick r:id="rId2"/>
              </a:rPr>
              <a:t>Linux</a:t>
            </a:r>
            <a:r>
              <a:rPr lang="en-US" dirty="0"/>
              <a:t>, Unix, and Mac then we do not need to change it, we can run this code on any platform.</a:t>
            </a:r>
          </a:p>
          <a:p>
            <a:r>
              <a:rPr lang="en-US" b="1" dirty="0"/>
              <a:t>9. Python is an Integrated language - </a:t>
            </a:r>
            <a:r>
              <a:rPr lang="en-US" dirty="0"/>
              <a:t>Python is also an Integrated language because we can easily integrate Python with other languages like C, </a:t>
            </a:r>
            <a:r>
              <a:rPr lang="en-US" u="sng" dirty="0">
                <a:hlinkClick r:id="rId3"/>
              </a:rPr>
              <a:t>C++</a:t>
            </a:r>
            <a:r>
              <a:rPr lang="en-US" dirty="0"/>
              <a:t>, etc. Means Having multiple languages in one project is actually quite common, however the principles behind are not always </a:t>
            </a:r>
            <a:r>
              <a:rPr lang="en-US" dirty="0" err="1"/>
              <a:t>simple.In</a:t>
            </a:r>
            <a:r>
              <a:rPr lang="en-US" dirty="0"/>
              <a:t> the simple case, different languages are compiled to the same code. For example, C and C++ code typically is compiled into machine assembler or C# and </a:t>
            </a:r>
            <a:r>
              <a:rPr lang="en-US" dirty="0" err="1"/>
              <a:t>VB.Net</a:t>
            </a:r>
            <a:r>
              <a:rPr lang="en-US" dirty="0"/>
              <a:t> is compiled into IL (the language understood by the .NET runtime).</a:t>
            </a:r>
          </a:p>
          <a:p>
            <a:pPr marL="0" indent="0">
              <a:buNone/>
            </a:pPr>
            <a:r>
              <a:rPr lang="en-US" dirty="0"/>
              <a:t>	It gets more difficult if the languages/compilers use a different type system.(like Python and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fontAlgn="base"/>
            <a:r>
              <a:rPr lang="en-US" b="1" dirty="0"/>
              <a:t>10. Interpreted Language:  - </a:t>
            </a:r>
            <a:r>
              <a:rPr lang="en-US" dirty="0"/>
              <a:t>Python is an Interpreted Language because Python code is executed line by line at a time. like other languages C, C++, </a:t>
            </a:r>
            <a:r>
              <a:rPr lang="en-US" u="sng" dirty="0">
                <a:hlinkClick r:id="rId4"/>
              </a:rPr>
              <a:t>Java</a:t>
            </a:r>
            <a:r>
              <a:rPr lang="en-US" dirty="0"/>
              <a:t>, etc. The source code of Python is converted into an immediate form called </a:t>
            </a:r>
            <a:r>
              <a:rPr lang="en-US" b="1" dirty="0"/>
              <a:t>bytecode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11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745" y="767644"/>
            <a:ext cx="9117366" cy="593795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11. Large Standard Library - </a:t>
            </a:r>
            <a:r>
              <a:rPr lang="en-US" dirty="0"/>
              <a:t>Python has a large </a:t>
            </a:r>
            <a:r>
              <a:rPr lang="en-US" u="sng" dirty="0">
                <a:hlinkClick r:id="rId2"/>
              </a:rPr>
              <a:t>standard library</a:t>
            </a:r>
            <a:r>
              <a:rPr lang="en-US" dirty="0"/>
              <a:t> that provides a rich set of modules and functions so you do not have to write your own code for every single thing. </a:t>
            </a:r>
          </a:p>
          <a:p>
            <a:pPr marL="0" indent="0" fontAlgn="base">
              <a:buNone/>
            </a:pPr>
            <a:r>
              <a:rPr lang="en-US" dirty="0"/>
              <a:t>	example – 1) </a:t>
            </a:r>
            <a:r>
              <a:rPr lang="en-US" dirty="0" err="1"/>
              <a:t>Scipy</a:t>
            </a:r>
            <a:r>
              <a:rPr lang="en-US" dirty="0"/>
              <a:t> – scientific computing library</a:t>
            </a:r>
          </a:p>
          <a:p>
            <a:pPr marL="0" indent="0" fontAlgn="base">
              <a:buNone/>
            </a:pPr>
            <a:r>
              <a:rPr lang="en-US" dirty="0"/>
              <a:t>			    2)</a:t>
            </a:r>
            <a:r>
              <a:rPr lang="en-US" dirty="0" err="1"/>
              <a:t>Matplotlib</a:t>
            </a:r>
            <a:r>
              <a:rPr lang="en-US" dirty="0"/>
              <a:t> – Data visualization library</a:t>
            </a:r>
          </a:p>
          <a:p>
            <a:pPr marL="0" indent="0" fontAlgn="base">
              <a:buNone/>
            </a:pPr>
            <a:r>
              <a:rPr lang="en-US" dirty="0"/>
              <a:t>			3) Pandas – Data Analysis library</a:t>
            </a:r>
          </a:p>
          <a:p>
            <a:pPr marL="0" indent="0" fontAlgn="base">
              <a:buNone/>
            </a:pPr>
            <a:r>
              <a:rPr lang="en-US" dirty="0"/>
              <a:t>			4) </a:t>
            </a:r>
            <a:r>
              <a:rPr lang="en-US" dirty="0" err="1"/>
              <a:t>Numpy</a:t>
            </a:r>
            <a:r>
              <a:rPr lang="en-US" dirty="0"/>
              <a:t> -  Numerical Calculating Library</a:t>
            </a:r>
          </a:p>
          <a:p>
            <a:pPr marL="0" indent="0" fontAlgn="base">
              <a:buNone/>
            </a:pPr>
            <a:r>
              <a:rPr lang="en-US" dirty="0"/>
              <a:t>			5)</a:t>
            </a:r>
            <a:r>
              <a:rPr lang="en-US" dirty="0" err="1"/>
              <a:t>Tkinter</a:t>
            </a:r>
            <a:r>
              <a:rPr lang="en-US" dirty="0"/>
              <a:t> – GUI library</a:t>
            </a:r>
            <a:endParaRPr lang="en-IN" dirty="0"/>
          </a:p>
          <a:p>
            <a:pPr marL="0" indent="0" fontAlgn="base">
              <a:buNone/>
            </a:pPr>
            <a:r>
              <a:rPr lang="en-US" b="1" dirty="0"/>
              <a:t>			</a:t>
            </a:r>
            <a:r>
              <a:rPr lang="en-US" dirty="0"/>
              <a:t>6) </a:t>
            </a:r>
            <a:r>
              <a:rPr lang="en-US" dirty="0" err="1"/>
              <a:t>Scikit</a:t>
            </a:r>
            <a:r>
              <a:rPr lang="en-US" dirty="0"/>
              <a:t>-learn – Machine learning library</a:t>
            </a:r>
          </a:p>
          <a:p>
            <a:pPr fontAlgn="base"/>
            <a:r>
              <a:rPr lang="en-US" b="1" dirty="0"/>
              <a:t>12. Dynamically Typed Language - </a:t>
            </a:r>
            <a:r>
              <a:rPr lang="en-US" dirty="0"/>
              <a:t>Python is a dynamically-typed language. That means the type (for example- </a:t>
            </a:r>
            <a:r>
              <a:rPr lang="en-US" dirty="0" err="1"/>
              <a:t>int</a:t>
            </a:r>
            <a:r>
              <a:rPr lang="en-US" dirty="0"/>
              <a:t>, double, long, etc.) for a variable is decided at run time not in advance because of this feature we don’t need to specify the type of variable.</a:t>
            </a:r>
          </a:p>
          <a:p>
            <a:pPr fontAlgn="base"/>
            <a:r>
              <a:rPr lang="en-US" b="1" dirty="0"/>
              <a:t>13. Frontend and backend development - </a:t>
            </a:r>
            <a:r>
              <a:rPr lang="en-US" dirty="0"/>
              <a:t>With a new project </a:t>
            </a:r>
            <a:r>
              <a:rPr lang="en-US" dirty="0" err="1"/>
              <a:t>py</a:t>
            </a:r>
            <a:r>
              <a:rPr lang="en-US" dirty="0"/>
              <a:t> script, you can run and write Python codes in HTML with the help of some simple tags &lt;</a:t>
            </a:r>
            <a:r>
              <a:rPr lang="en-US" dirty="0" err="1"/>
              <a:t>py</a:t>
            </a:r>
            <a:r>
              <a:rPr lang="en-US" dirty="0"/>
              <a:t>-script&gt;, &lt;</a:t>
            </a:r>
            <a:r>
              <a:rPr lang="en-US" dirty="0" err="1"/>
              <a:t>py-env</a:t>
            </a:r>
            <a:r>
              <a:rPr lang="en-US" dirty="0"/>
              <a:t>&gt;, etc. This will help you do frontend development work in Python like </a:t>
            </a:r>
            <a:r>
              <a:rPr lang="en-US" dirty="0" err="1"/>
              <a:t>javascript</a:t>
            </a:r>
            <a:r>
              <a:rPr lang="en-US" dirty="0"/>
              <a:t>. Backend is the strong forte of Python it’s extensively used for this work cause of its frameworks like </a:t>
            </a:r>
            <a:r>
              <a:rPr lang="en-US" u="sng" dirty="0">
                <a:hlinkClick r:id="rId3"/>
              </a:rPr>
              <a:t>Django </a:t>
            </a:r>
            <a:r>
              <a:rPr lang="en-US" dirty="0"/>
              <a:t>and </a:t>
            </a:r>
            <a:r>
              <a:rPr lang="en-US" u="sng" dirty="0">
                <a:hlinkClick r:id="rId4"/>
              </a:rPr>
              <a:t>Flask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14. Allocating Memory Dynamically - </a:t>
            </a:r>
            <a:r>
              <a:rPr lang="en-US" dirty="0"/>
              <a:t>In Python, the variable data type does not need to be specified. The memory is automatically allocated to a variable at runtime when it is given a value. Developers do not need to write </a:t>
            </a:r>
            <a:r>
              <a:rPr lang="en-US" dirty="0" err="1"/>
              <a:t>int</a:t>
            </a:r>
            <a:r>
              <a:rPr lang="en-US" dirty="0"/>
              <a:t> y = 18 if the integer value 18 is set to y. You may just type y=18.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2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08021"/>
            <a:ext cx="8911687" cy="6741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Install Python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82133"/>
            <a:ext cx="8915400" cy="4929089"/>
          </a:xfrm>
        </p:spPr>
        <p:txBody>
          <a:bodyPr/>
          <a:lstStyle/>
          <a:p>
            <a:r>
              <a:rPr lang="en-IN" dirty="0"/>
              <a:t>Steps – </a:t>
            </a:r>
          </a:p>
          <a:p>
            <a:pPr lvl="1"/>
            <a:r>
              <a:rPr lang="en-US" dirty="0"/>
              <a:t>Download the latest version of Python from </a:t>
            </a:r>
            <a:r>
              <a:rPr lang="en-US" u="sng" dirty="0">
                <a:hlinkClick r:id="rId2"/>
              </a:rPr>
              <a:t>python.org</a:t>
            </a:r>
            <a:r>
              <a:rPr lang="en-US" dirty="0"/>
              <a:t>. </a:t>
            </a:r>
          </a:p>
          <a:p>
            <a:pPr lvl="1"/>
            <a:r>
              <a:rPr lang="en-US" dirty="0"/>
              <a:t>Once you’ve downloaded the installer as per the operating system, Next run an installer by double-clicking on the downloaded file.</a:t>
            </a:r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504" y="2336491"/>
            <a:ext cx="6658904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813</TotalTime>
  <Words>1017</Words>
  <Application>Microsoft Office PowerPoint</Application>
  <PresentationFormat>Widescreen</PresentationFormat>
  <Paragraphs>172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Algerian</vt:lpstr>
      <vt:lpstr>Arial</vt:lpstr>
      <vt:lpstr>Calibri</vt:lpstr>
      <vt:lpstr>Century Gothic</vt:lpstr>
      <vt:lpstr>Consolas</vt:lpstr>
      <vt:lpstr>Cordia New</vt:lpstr>
      <vt:lpstr>Droid Sans Mono</vt:lpstr>
      <vt:lpstr>euclid_circular_a</vt:lpstr>
      <vt:lpstr>Inter-Bold</vt:lpstr>
      <vt:lpstr>Inter-Regular</vt:lpstr>
      <vt:lpstr>Segoe UI</vt:lpstr>
      <vt:lpstr>Source Serif Pro</vt:lpstr>
      <vt:lpstr>Symbol</vt:lpstr>
      <vt:lpstr>Times New Roman</vt:lpstr>
      <vt:lpstr>Verdana</vt:lpstr>
      <vt:lpstr>Wingdings 3</vt:lpstr>
      <vt:lpstr>Wisp</vt:lpstr>
      <vt:lpstr>Python Programming SEM V   </vt:lpstr>
      <vt:lpstr>BOOKS - </vt:lpstr>
      <vt:lpstr>Introduction to python Programming</vt:lpstr>
      <vt:lpstr>Basics in Python -</vt:lpstr>
      <vt:lpstr> common application areas are:</vt:lpstr>
      <vt:lpstr>Features in Python</vt:lpstr>
      <vt:lpstr>PowerPoint Presentation</vt:lpstr>
      <vt:lpstr>PowerPoint Presentation</vt:lpstr>
      <vt:lpstr>Install Python </vt:lpstr>
      <vt:lpstr>PowerPoint Presentation</vt:lpstr>
      <vt:lpstr>Indentation:</vt:lpstr>
      <vt:lpstr>Invoking Python </vt:lpstr>
      <vt:lpstr>Ex:</vt:lpstr>
      <vt:lpstr>Python keywords</vt:lpstr>
      <vt:lpstr>Python Identifier</vt:lpstr>
      <vt:lpstr>Python Comments </vt:lpstr>
      <vt:lpstr>PowerPoint Presentation</vt:lpstr>
      <vt:lpstr>Python Variables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>admin</dc:creator>
  <cp:lastModifiedBy>admin</cp:lastModifiedBy>
  <cp:revision>57</cp:revision>
  <dcterms:created xsi:type="dcterms:W3CDTF">2024-07-15T02:48:50Z</dcterms:created>
  <dcterms:modified xsi:type="dcterms:W3CDTF">2024-07-19T05:25:20Z</dcterms:modified>
</cp:coreProperties>
</file>