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4" d="100"/>
          <a:sy n="54" d="100"/>
        </p:scale>
        <p:origin x="754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9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27495" y="3223340"/>
            <a:ext cx="577850" cy="5365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2193" y="1675168"/>
            <a:ext cx="1165631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61735" y="4736310"/>
            <a:ext cx="9777229" cy="230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3092" y="1491219"/>
            <a:ext cx="9101455" cy="7402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algn="ctr">
              <a:lnSpc>
                <a:spcPct val="100200"/>
              </a:lnSpc>
              <a:spcBef>
                <a:spcPts val="120"/>
              </a:spcBef>
              <a:tabLst>
                <a:tab pos="4453255" algn="l"/>
              </a:tabLst>
            </a:pPr>
            <a:r>
              <a:rPr sz="8050" b="1" spc="165" dirty="0">
                <a:solidFill>
                  <a:srgbClr val="FFFFFF"/>
                </a:solidFill>
                <a:latin typeface="Cambria"/>
                <a:cs typeface="Cambria"/>
              </a:rPr>
              <a:t>Unlocking </a:t>
            </a:r>
            <a:r>
              <a:rPr sz="8050" b="1" spc="-35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8050" b="1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50" b="1" spc="35" dirty="0">
                <a:solidFill>
                  <a:srgbClr val="FFFFFF"/>
                </a:solidFill>
                <a:latin typeface="Cambria"/>
                <a:cs typeface="Cambria"/>
              </a:rPr>
              <a:t>Value: </a:t>
            </a:r>
            <a:r>
              <a:rPr sz="8050" b="1" spc="605" dirty="0">
                <a:solidFill>
                  <a:srgbClr val="FFFFFF"/>
                </a:solidFill>
                <a:latin typeface="Cambria"/>
                <a:cs typeface="Cambria"/>
              </a:rPr>
              <a:t>E	</a:t>
            </a:r>
            <a:r>
              <a:rPr sz="8050" b="1" spc="165" dirty="0">
                <a:solidFill>
                  <a:srgbClr val="FFFFFF"/>
                </a:solidFill>
                <a:latin typeface="Cambria"/>
                <a:cs typeface="Cambria"/>
              </a:rPr>
              <a:t>ploring </a:t>
            </a:r>
            <a:r>
              <a:rPr sz="8050" b="1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50" b="1" spc="50" dirty="0">
                <a:solidFill>
                  <a:srgbClr val="FFFFFF"/>
                </a:solidFill>
                <a:latin typeface="Cambria"/>
                <a:cs typeface="Cambria"/>
              </a:rPr>
              <a:t>Asset</a:t>
            </a:r>
            <a:r>
              <a:rPr sz="8050" b="1" spc="-2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50" b="1" spc="35" dirty="0">
                <a:solidFill>
                  <a:srgbClr val="FFFFFF"/>
                </a:solidFill>
                <a:latin typeface="Cambria"/>
                <a:cs typeface="Cambria"/>
              </a:rPr>
              <a:t>Tokenization </a:t>
            </a:r>
            <a:r>
              <a:rPr sz="8050" b="1" spc="-17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50" b="1" spc="135" dirty="0">
                <a:solidFill>
                  <a:srgbClr val="FFFFFF"/>
                </a:solidFill>
                <a:latin typeface="Cambria"/>
                <a:cs typeface="Cambria"/>
              </a:rPr>
              <a:t>for </a:t>
            </a:r>
            <a:r>
              <a:rPr sz="8050" b="1" spc="170" dirty="0">
                <a:solidFill>
                  <a:srgbClr val="FFFFFF"/>
                </a:solidFill>
                <a:latin typeface="Cambria"/>
                <a:cs typeface="Cambria"/>
              </a:rPr>
              <a:t>Enhanced </a:t>
            </a:r>
            <a:r>
              <a:rPr sz="8050" b="1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50" b="1" spc="145" dirty="0">
                <a:solidFill>
                  <a:srgbClr val="FFFFFF"/>
                </a:solidFill>
                <a:latin typeface="Cambria"/>
                <a:cs typeface="Cambria"/>
              </a:rPr>
              <a:t>Liquidity </a:t>
            </a:r>
            <a:r>
              <a:rPr sz="8050" b="1" spc="95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8050" b="1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50" b="1" spc="114" dirty="0">
                <a:solidFill>
                  <a:srgbClr val="FFFFFF"/>
                </a:solidFill>
                <a:latin typeface="Cambria"/>
                <a:cs typeface="Cambria"/>
              </a:rPr>
              <a:t>Accessibility</a:t>
            </a:r>
            <a:endParaRPr sz="805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27495" y="3223340"/>
            <a:ext cx="577850" cy="5365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25450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3350"/>
              </a:spcBef>
            </a:pPr>
            <a:r>
              <a:rPr sz="4400" spc="-5" dirty="0">
                <a:solidFill>
                  <a:srgbClr val="FFFFFF"/>
                </a:solidFill>
              </a:rPr>
              <a:t>Asset</a:t>
            </a:r>
            <a:r>
              <a:rPr sz="4400" spc="-105" dirty="0">
                <a:solidFill>
                  <a:srgbClr val="FFFFFF"/>
                </a:solidFill>
              </a:rPr>
              <a:t> </a:t>
            </a:r>
            <a:r>
              <a:rPr sz="4400" spc="-30" dirty="0">
                <a:solidFill>
                  <a:srgbClr val="FFFFFF"/>
                </a:solidFill>
              </a:rPr>
              <a:t>Tokenization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327305" y="3393156"/>
            <a:ext cx="7710805" cy="31019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17800"/>
              </a:lnSpc>
              <a:spcBef>
                <a:spcPts val="80"/>
              </a:spcBef>
            </a:pPr>
            <a:r>
              <a:rPr sz="2450" spc="80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35" dirty="0">
                <a:latin typeface="Verdana"/>
                <a:cs typeface="Verdana"/>
              </a:rPr>
              <a:t>et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5" dirty="0">
                <a:latin typeface="Verdana"/>
                <a:cs typeface="Verdana"/>
              </a:rPr>
              <a:t>z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00" dirty="0">
                <a:latin typeface="Verdana"/>
                <a:cs typeface="Verdana"/>
              </a:rPr>
              <a:t>n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20" dirty="0">
                <a:latin typeface="Verdana"/>
                <a:cs typeface="Verdana"/>
              </a:rPr>
              <a:t>g 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35" dirty="0">
                <a:latin typeface="Verdana"/>
                <a:cs typeface="Verdana"/>
              </a:rPr>
              <a:t>et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80" dirty="0">
                <a:latin typeface="Verdana"/>
                <a:cs typeface="Verdana"/>
              </a:rPr>
              <a:t>gi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 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80" dirty="0">
                <a:latin typeface="Verdana"/>
                <a:cs typeface="Verdana"/>
              </a:rPr>
              <a:t>enhanced </a:t>
            </a:r>
            <a:r>
              <a:rPr sz="2450" spc="30" dirty="0">
                <a:latin typeface="Verdana"/>
                <a:cs typeface="Verdana"/>
              </a:rPr>
              <a:t>liquidity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450" spc="5" dirty="0">
                <a:latin typeface="Verdana"/>
                <a:cs typeface="Verdana"/>
              </a:rPr>
              <a:t>accessibility </a:t>
            </a:r>
            <a:r>
              <a:rPr sz="2450" spc="25" dirty="0">
                <a:latin typeface="Verdana"/>
                <a:cs typeface="Verdana"/>
              </a:rPr>
              <a:t>to </a:t>
            </a:r>
            <a:r>
              <a:rPr sz="2450" spc="-15" dirty="0">
                <a:latin typeface="Verdana"/>
                <a:cs typeface="Verdana"/>
              </a:rPr>
              <a:t>a </a:t>
            </a:r>
            <a:r>
              <a:rPr sz="2450" spc="55" dirty="0">
                <a:latin typeface="Verdana"/>
                <a:cs typeface="Verdana"/>
              </a:rPr>
              <a:t>wider </a:t>
            </a:r>
            <a:r>
              <a:rPr sz="2450" spc="60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range </a:t>
            </a:r>
            <a:r>
              <a:rPr sz="2450" spc="20" dirty="0">
                <a:latin typeface="Verdana"/>
                <a:cs typeface="Verdana"/>
              </a:rPr>
              <a:t>of </a:t>
            </a:r>
            <a:r>
              <a:rPr sz="2450" spc="-55" dirty="0">
                <a:latin typeface="Verdana"/>
                <a:cs typeface="Verdana"/>
              </a:rPr>
              <a:t>investors. </a:t>
            </a:r>
            <a:r>
              <a:rPr sz="2450" spc="10" dirty="0">
                <a:latin typeface="Verdana"/>
                <a:cs typeface="Verdana"/>
              </a:rPr>
              <a:t>Tokenization </a:t>
            </a:r>
            <a:r>
              <a:rPr sz="2450" spc="75" dirty="0">
                <a:latin typeface="Verdana"/>
                <a:cs typeface="Verdana"/>
              </a:rPr>
              <a:t>can </a:t>
            </a:r>
            <a:r>
              <a:rPr sz="2450" spc="90" dirty="0">
                <a:latin typeface="Verdana"/>
                <a:cs typeface="Verdana"/>
              </a:rPr>
              <a:t>be </a:t>
            </a:r>
            <a:r>
              <a:rPr sz="2450" spc="55" dirty="0">
                <a:latin typeface="Verdana"/>
                <a:cs typeface="Verdana"/>
              </a:rPr>
              <a:t>used </a:t>
            </a:r>
            <a:r>
              <a:rPr sz="2450" spc="-15" dirty="0">
                <a:latin typeface="Verdana"/>
                <a:cs typeface="Verdana"/>
              </a:rPr>
              <a:t>for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0" dirty="0">
                <a:latin typeface="Verdana"/>
                <a:cs typeface="Verdana"/>
              </a:rPr>
              <a:t>us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35" dirty="0">
                <a:latin typeface="Verdana"/>
                <a:cs typeface="Verdana"/>
              </a:rPr>
              <a:t>et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25" dirty="0">
                <a:latin typeface="Verdana"/>
                <a:cs typeface="Verdana"/>
              </a:rPr>
              <a:t>u</a:t>
            </a:r>
            <a:r>
              <a:rPr sz="2450" spc="80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55" dirty="0">
                <a:latin typeface="Verdana"/>
                <a:cs typeface="Verdana"/>
              </a:rPr>
              <a:t>t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85" dirty="0">
                <a:latin typeface="Verdana"/>
                <a:cs typeface="Verdana"/>
              </a:rPr>
              <a:t>n  </a:t>
            </a:r>
            <a:r>
              <a:rPr sz="2450" spc="-50" dirty="0">
                <a:latin typeface="Verdana"/>
                <a:cs typeface="Verdana"/>
              </a:rPr>
              <a:t>stocks.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6292850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30" dirty="0"/>
              <a:t>Beneﬁts</a:t>
            </a:r>
            <a:r>
              <a:rPr sz="3500" spc="-10" dirty="0"/>
              <a:t> </a:t>
            </a:r>
            <a:r>
              <a:rPr sz="3500" spc="90" dirty="0"/>
              <a:t>of</a:t>
            </a:r>
            <a:r>
              <a:rPr sz="3500" spc="-155" dirty="0"/>
              <a:t> </a:t>
            </a:r>
            <a:r>
              <a:rPr sz="3500" spc="25" dirty="0"/>
              <a:t>Asset</a:t>
            </a:r>
            <a:r>
              <a:rPr sz="3500" spc="-90" dirty="0"/>
              <a:t> </a:t>
            </a:r>
            <a:r>
              <a:rPr sz="3500" spc="20" dirty="0"/>
              <a:t>Tokenization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1433301" y="3251513"/>
            <a:ext cx="6245860" cy="354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48970">
              <a:lnSpc>
                <a:spcPct val="117300"/>
              </a:lnSpc>
              <a:spcBef>
                <a:spcPts val="95"/>
              </a:spcBef>
            </a:pPr>
            <a:r>
              <a:rPr sz="2450" spc="80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35" dirty="0">
                <a:latin typeface="Verdana"/>
                <a:cs typeface="Verdana"/>
              </a:rPr>
              <a:t>et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5" dirty="0">
                <a:latin typeface="Verdana"/>
                <a:cs typeface="Verdana"/>
              </a:rPr>
              <a:t>z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 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25" dirty="0">
                <a:latin typeface="Verdana"/>
                <a:cs typeface="Verdana"/>
              </a:rPr>
              <a:t>u</a:t>
            </a:r>
            <a:r>
              <a:rPr sz="2450" spc="80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150" dirty="0">
                <a:latin typeface="Verdana"/>
                <a:cs typeface="Verdana"/>
              </a:rPr>
              <a:t>q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-195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50" spc="170" dirty="0">
                <a:latin typeface="Verdana"/>
                <a:cs typeface="Verdana"/>
              </a:rPr>
              <a:t>f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0" dirty="0">
                <a:latin typeface="Verdana"/>
                <a:cs typeface="Verdana"/>
              </a:rPr>
              <a:t>p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195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marL="12700" marR="35560">
              <a:lnSpc>
                <a:spcPct val="117300"/>
              </a:lnSpc>
              <a:spcBef>
                <a:spcPts val="75"/>
              </a:spcBef>
            </a:pPr>
            <a:r>
              <a:rPr sz="2450" spc="-285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125" dirty="0">
                <a:latin typeface="Verdana"/>
                <a:cs typeface="Verdana"/>
              </a:rPr>
              <a:t>u</a:t>
            </a:r>
            <a:r>
              <a:rPr sz="2450" spc="7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0" dirty="0">
                <a:latin typeface="Verdana"/>
                <a:cs typeface="Verdana"/>
              </a:rPr>
              <a:t>r 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90" dirty="0">
                <a:latin typeface="Verdana"/>
                <a:cs typeface="Verdana"/>
              </a:rPr>
              <a:t>cc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  </a:t>
            </a:r>
            <a:r>
              <a:rPr sz="2450" spc="55" dirty="0">
                <a:latin typeface="Verdana"/>
                <a:cs typeface="Verdana"/>
              </a:rPr>
              <a:t>wider </a:t>
            </a:r>
            <a:r>
              <a:rPr sz="2450" spc="45" dirty="0">
                <a:latin typeface="Verdana"/>
                <a:cs typeface="Verdana"/>
              </a:rPr>
              <a:t>range </a:t>
            </a:r>
            <a:r>
              <a:rPr sz="2450" spc="20" dirty="0">
                <a:latin typeface="Verdana"/>
                <a:cs typeface="Verdana"/>
              </a:rPr>
              <a:t>of </a:t>
            </a:r>
            <a:r>
              <a:rPr sz="2450" spc="-55" dirty="0">
                <a:latin typeface="Verdana"/>
                <a:cs typeface="Verdana"/>
              </a:rPr>
              <a:t>investors. </a:t>
            </a:r>
            <a:r>
              <a:rPr sz="2450" spc="10" dirty="0">
                <a:latin typeface="Verdana"/>
                <a:cs typeface="Verdana"/>
              </a:rPr>
              <a:t>Tokenization </a:t>
            </a:r>
            <a:r>
              <a:rPr sz="2450" spc="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2</a:t>
            </a:r>
            <a:r>
              <a:rPr sz="2450" spc="140" dirty="0">
                <a:latin typeface="Verdana"/>
                <a:cs typeface="Verdana"/>
              </a:rPr>
              <a:t>4</a:t>
            </a:r>
            <a:r>
              <a:rPr sz="2450" spc="-250" dirty="0">
                <a:latin typeface="Verdana"/>
                <a:cs typeface="Verdana"/>
              </a:rPr>
              <a:t>/</a:t>
            </a:r>
            <a:r>
              <a:rPr sz="2450" spc="-100" dirty="0">
                <a:latin typeface="Verdana"/>
                <a:cs typeface="Verdana"/>
              </a:rPr>
              <a:t>7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30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0" dirty="0">
                <a:latin typeface="Verdana"/>
                <a:cs typeface="Verdana"/>
              </a:rPr>
              <a:t>r 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121" y="1610369"/>
            <a:ext cx="6265545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spc="-15" dirty="0"/>
              <a:t>Real</a:t>
            </a:r>
            <a:r>
              <a:rPr sz="4350" spc="25" dirty="0"/>
              <a:t> </a:t>
            </a:r>
            <a:r>
              <a:rPr sz="4350" spc="-15" dirty="0"/>
              <a:t>Estate</a:t>
            </a:r>
            <a:r>
              <a:rPr sz="4350" spc="-70" dirty="0"/>
              <a:t> </a:t>
            </a:r>
            <a:r>
              <a:rPr sz="4350" spc="-40" dirty="0"/>
              <a:t>Tokenization</a:t>
            </a:r>
            <a:endParaRPr sz="4350"/>
          </a:p>
        </p:txBody>
      </p:sp>
      <p:sp>
        <p:nvSpPr>
          <p:cNvPr id="3" name="object 3"/>
          <p:cNvSpPr txBox="1"/>
          <p:nvPr/>
        </p:nvSpPr>
        <p:spPr>
          <a:xfrm>
            <a:off x="1783413" y="2884528"/>
            <a:ext cx="5895340" cy="39878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786130" algn="r">
              <a:lnSpc>
                <a:spcPct val="117700"/>
              </a:lnSpc>
              <a:spcBef>
                <a:spcPts val="85"/>
              </a:spcBef>
            </a:pPr>
            <a:r>
              <a:rPr sz="2450" spc="85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5" dirty="0">
                <a:latin typeface="Verdana"/>
                <a:cs typeface="Verdana"/>
              </a:rPr>
              <a:t>z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170" dirty="0">
                <a:latin typeface="Verdana"/>
                <a:cs typeface="Verdana"/>
              </a:rPr>
              <a:t>f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60" dirty="0">
                <a:latin typeface="Verdana"/>
                <a:cs typeface="Verdana"/>
              </a:rPr>
              <a:t>, 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360" dirty="0">
                <a:latin typeface="Verdana"/>
                <a:cs typeface="Verdana"/>
              </a:rPr>
              <a:t>.  </a:t>
            </a: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150" dirty="0">
                <a:latin typeface="Verdana"/>
                <a:cs typeface="Verdana"/>
              </a:rPr>
              <a:t>q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90" dirty="0">
                <a:latin typeface="Verdana"/>
                <a:cs typeface="Verdana"/>
              </a:rPr>
              <a:t>cc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ili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0" dirty="0">
                <a:latin typeface="Verdana"/>
                <a:cs typeface="Verdana"/>
              </a:rPr>
              <a:t>ge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 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00" dirty="0">
                <a:latin typeface="Verdana"/>
                <a:cs typeface="Verdana"/>
              </a:rPr>
              <a:t>n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85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0" dirty="0">
                <a:latin typeface="Verdana"/>
                <a:cs typeface="Verdana"/>
              </a:rPr>
              <a:t>r 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85"/>
              </a:spcBef>
            </a:pP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6998"/>
                  </a:lnTo>
                  <a:lnTo>
                    <a:pt x="0" y="1028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4344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Art</a:t>
            </a:r>
            <a:r>
              <a:rPr spc="-120" dirty="0"/>
              <a:t> </a:t>
            </a:r>
            <a:r>
              <a:rPr spc="-45" dirty="0"/>
              <a:t>Tokenization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53191" y="2864745"/>
            <a:ext cx="5958840" cy="34601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5"/>
              </a:spcBef>
            </a:pPr>
            <a:r>
              <a:rPr sz="2450" spc="95" dirty="0">
                <a:latin typeface="Verdana"/>
                <a:cs typeface="Verdana"/>
              </a:rPr>
              <a:t>A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5" dirty="0">
                <a:latin typeface="Verdana"/>
                <a:cs typeface="Verdana"/>
              </a:rPr>
              <a:t>z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f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  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k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25" dirty="0">
                <a:latin typeface="Verdana"/>
                <a:cs typeface="Verdana"/>
              </a:rPr>
              <a:t>increased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liquidity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accessibility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0" dirty="0">
                <a:latin typeface="Verdana"/>
                <a:cs typeface="Verdana"/>
              </a:rPr>
              <a:t>ge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00" dirty="0">
                <a:latin typeface="Verdana"/>
                <a:cs typeface="Verdana"/>
              </a:rPr>
              <a:t>n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85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45" dirty="0">
                <a:latin typeface="Verdana"/>
                <a:cs typeface="Verdana"/>
              </a:rPr>
              <a:t>o 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k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60" dirty="0">
                <a:latin typeface="Verdana"/>
                <a:cs typeface="Verdana"/>
              </a:rPr>
              <a:t>, 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f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450" spc="-60" dirty="0">
                <a:latin typeface="Verdana"/>
                <a:cs typeface="Verdana"/>
              </a:rPr>
              <a:t>forgery.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34975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3425"/>
              </a:spcBef>
            </a:pPr>
            <a:r>
              <a:rPr sz="4250" spc="50" dirty="0">
                <a:solidFill>
                  <a:srgbClr val="FFFFFF"/>
                </a:solidFill>
              </a:rPr>
              <a:t>Challenges </a:t>
            </a:r>
            <a:r>
              <a:rPr sz="4250" spc="55" dirty="0">
                <a:solidFill>
                  <a:srgbClr val="FFFFFF"/>
                </a:solidFill>
              </a:rPr>
              <a:t>of</a:t>
            </a:r>
            <a:r>
              <a:rPr sz="4250" spc="-120" dirty="0">
                <a:solidFill>
                  <a:srgbClr val="FFFFFF"/>
                </a:solidFill>
              </a:rPr>
              <a:t> </a:t>
            </a:r>
            <a:r>
              <a:rPr sz="4250" spc="-5" dirty="0">
                <a:solidFill>
                  <a:srgbClr val="FFFFFF"/>
                </a:solidFill>
              </a:rPr>
              <a:t>Asset</a:t>
            </a:r>
            <a:r>
              <a:rPr sz="4250" spc="-80" dirty="0">
                <a:solidFill>
                  <a:srgbClr val="FFFFFF"/>
                </a:solidFill>
              </a:rPr>
              <a:t> </a:t>
            </a:r>
            <a:r>
              <a:rPr sz="4250" spc="-30" dirty="0">
                <a:solidFill>
                  <a:srgbClr val="FFFFFF"/>
                </a:solidFill>
              </a:rPr>
              <a:t>Tokenization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9304237" y="3393156"/>
            <a:ext cx="7757159" cy="35401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17700"/>
              </a:lnSpc>
              <a:spcBef>
                <a:spcPts val="85"/>
              </a:spcBef>
            </a:pPr>
            <a:r>
              <a:rPr sz="2450" spc="5" dirty="0">
                <a:latin typeface="Verdana"/>
                <a:cs typeface="Verdana"/>
              </a:rPr>
              <a:t>Asset </a:t>
            </a:r>
            <a:r>
              <a:rPr sz="2450" spc="30" dirty="0">
                <a:latin typeface="Verdana"/>
                <a:cs typeface="Verdana"/>
              </a:rPr>
              <a:t>tokenization </a:t>
            </a:r>
            <a:r>
              <a:rPr sz="2450" dirty="0">
                <a:latin typeface="Verdana"/>
                <a:cs typeface="Verdana"/>
              </a:rPr>
              <a:t>faces </a:t>
            </a:r>
            <a:r>
              <a:rPr sz="2450" spc="-40" dirty="0">
                <a:latin typeface="Verdana"/>
                <a:cs typeface="Verdana"/>
              </a:rPr>
              <a:t>several </a:t>
            </a:r>
            <a:r>
              <a:rPr sz="2450" spc="45" dirty="0">
                <a:latin typeface="Verdana"/>
                <a:cs typeface="Verdana"/>
              </a:rPr>
              <a:t>challenges </a:t>
            </a:r>
            <a:r>
              <a:rPr sz="2450" spc="65" dirty="0">
                <a:latin typeface="Verdana"/>
                <a:cs typeface="Verdana"/>
              </a:rPr>
              <a:t>such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65" dirty="0">
                <a:latin typeface="Verdana"/>
                <a:cs typeface="Verdana"/>
              </a:rPr>
              <a:t>gula</a:t>
            </a:r>
            <a:r>
              <a:rPr sz="2450" spc="-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0" dirty="0">
                <a:latin typeface="Verdana"/>
                <a:cs typeface="Verdana"/>
              </a:rPr>
              <a:t>un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-195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la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k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5" dirty="0">
                <a:latin typeface="Verdana"/>
                <a:cs typeface="Verdana"/>
              </a:rPr>
              <a:t>z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360" dirty="0">
                <a:latin typeface="Verdana"/>
                <a:cs typeface="Verdana"/>
              </a:rPr>
              <a:t>, 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450" dirty="0">
                <a:latin typeface="Verdana"/>
                <a:cs typeface="Verdana"/>
              </a:rPr>
              <a:t>security concerns. There </a:t>
            </a:r>
            <a:r>
              <a:rPr sz="2450" spc="-40" dirty="0">
                <a:latin typeface="Verdana"/>
                <a:cs typeface="Verdana"/>
              </a:rPr>
              <a:t>is </a:t>
            </a:r>
            <a:r>
              <a:rPr sz="2450" spc="-5" dirty="0">
                <a:latin typeface="Verdana"/>
                <a:cs typeface="Verdana"/>
              </a:rPr>
              <a:t>also </a:t>
            </a:r>
            <a:r>
              <a:rPr sz="2450" spc="-15" dirty="0">
                <a:latin typeface="Verdana"/>
                <a:cs typeface="Verdana"/>
              </a:rPr>
              <a:t>a </a:t>
            </a:r>
            <a:r>
              <a:rPr sz="2450" spc="85" dirty="0">
                <a:latin typeface="Verdana"/>
                <a:cs typeface="Verdana"/>
              </a:rPr>
              <a:t>need </a:t>
            </a:r>
            <a:r>
              <a:rPr sz="2450" spc="-15" dirty="0">
                <a:latin typeface="Verdana"/>
                <a:cs typeface="Verdana"/>
              </a:rPr>
              <a:t>for </a:t>
            </a:r>
            <a:r>
              <a:rPr sz="2450" spc="-10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75" dirty="0">
                <a:latin typeface="Verdana"/>
                <a:cs typeface="Verdana"/>
              </a:rPr>
              <a:t>ue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ili</a:t>
            </a:r>
            <a:r>
              <a:rPr sz="2450" spc="100" dirty="0">
                <a:latin typeface="Verdana"/>
                <a:cs typeface="Verdana"/>
              </a:rPr>
              <a:t>ge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35" dirty="0">
                <a:latin typeface="Verdana"/>
                <a:cs typeface="Verdana"/>
              </a:rPr>
              <a:t>et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50" dirty="0">
                <a:latin typeface="Verdana"/>
                <a:cs typeface="Verdana"/>
              </a:rPr>
              <a:t>z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H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45" dirty="0">
                <a:latin typeface="Verdana"/>
                <a:cs typeface="Verdana"/>
              </a:rPr>
              <a:t>challenges </a:t>
            </a:r>
            <a:r>
              <a:rPr sz="2450" spc="75" dirty="0">
                <a:latin typeface="Verdana"/>
                <a:cs typeface="Verdana"/>
              </a:rPr>
              <a:t>can </a:t>
            </a:r>
            <a:r>
              <a:rPr sz="2450" spc="90" dirty="0">
                <a:latin typeface="Verdana"/>
                <a:cs typeface="Verdana"/>
              </a:rPr>
              <a:t>be </a:t>
            </a:r>
            <a:r>
              <a:rPr sz="2450" spc="30" dirty="0">
                <a:latin typeface="Verdana"/>
                <a:cs typeface="Verdana"/>
              </a:rPr>
              <a:t>overcome </a:t>
            </a:r>
            <a:r>
              <a:rPr sz="2450" spc="80" dirty="0">
                <a:latin typeface="Verdana"/>
                <a:cs typeface="Verdana"/>
              </a:rPr>
              <a:t>with </a:t>
            </a:r>
            <a:r>
              <a:rPr sz="2450" spc="40" dirty="0">
                <a:latin typeface="Verdana"/>
                <a:cs typeface="Verdana"/>
              </a:rPr>
              <a:t>proper </a:t>
            </a:r>
            <a:r>
              <a:rPr sz="2450" spc="4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planning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450" spc="35" dirty="0">
                <a:latin typeface="Verdana"/>
                <a:cs typeface="Verdana"/>
              </a:rPr>
              <a:t>collaboration </a:t>
            </a:r>
            <a:r>
              <a:rPr sz="2450" spc="75" dirty="0">
                <a:latin typeface="Verdana"/>
                <a:cs typeface="Verdana"/>
              </a:rPr>
              <a:t>between </a:t>
            </a:r>
            <a:r>
              <a:rPr sz="2450" spc="20" dirty="0">
                <a:latin typeface="Verdana"/>
                <a:cs typeface="Verdana"/>
              </a:rPr>
              <a:t>different </a:t>
            </a:r>
            <a:r>
              <a:rPr sz="2450" spc="2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stakeholders.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35928" y="2654250"/>
            <a:ext cx="6006465" cy="1361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750" spc="285" dirty="0">
                <a:latin typeface="Trebuchet MS"/>
                <a:cs typeface="Trebuchet MS"/>
              </a:rPr>
              <a:t>Conclusion</a:t>
            </a:r>
            <a:endParaRPr sz="8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5080" algn="ctr">
              <a:lnSpc>
                <a:spcPct val="102000"/>
              </a:lnSpc>
              <a:spcBef>
                <a:spcPts val="65"/>
              </a:spcBef>
            </a:pPr>
            <a:r>
              <a:rPr spc="80" dirty="0"/>
              <a:t>A</a:t>
            </a:r>
            <a:r>
              <a:rPr spc="-70" dirty="0"/>
              <a:t>ss</a:t>
            </a:r>
            <a:r>
              <a:rPr spc="35" dirty="0"/>
              <a:t>et</a:t>
            </a:r>
            <a:r>
              <a:rPr spc="-215" dirty="0"/>
              <a:t> </a:t>
            </a:r>
            <a:r>
              <a:rPr spc="-15" dirty="0"/>
              <a:t>t</a:t>
            </a:r>
            <a:r>
              <a:rPr spc="60" dirty="0"/>
              <a:t>o</a:t>
            </a:r>
            <a:r>
              <a:rPr spc="-20" dirty="0"/>
              <a:t>k</a:t>
            </a:r>
            <a:r>
              <a:rPr spc="35" dirty="0"/>
              <a:t>e</a:t>
            </a:r>
            <a:r>
              <a:rPr spc="125" dirty="0"/>
              <a:t>n</a:t>
            </a:r>
            <a:r>
              <a:rPr spc="-10" dirty="0"/>
              <a:t>i</a:t>
            </a:r>
            <a:r>
              <a:rPr spc="-25" dirty="0"/>
              <a:t>z</a:t>
            </a:r>
            <a:r>
              <a:rPr spc="-15" dirty="0"/>
              <a:t>a</a:t>
            </a:r>
            <a:r>
              <a:rPr spc="35" dirty="0"/>
              <a:t>t</a:t>
            </a:r>
            <a:r>
              <a:rPr spc="-10" dirty="0"/>
              <a:t>i</a:t>
            </a:r>
            <a:r>
              <a:rPr spc="60" dirty="0"/>
              <a:t>o</a:t>
            </a:r>
            <a:r>
              <a:rPr spc="125" dirty="0"/>
              <a:t>n</a:t>
            </a:r>
            <a:r>
              <a:rPr spc="-215" dirty="0"/>
              <a:t> </a:t>
            </a:r>
            <a:r>
              <a:rPr spc="150" dirty="0"/>
              <a:t>p</a:t>
            </a:r>
            <a:r>
              <a:rPr spc="-90" dirty="0"/>
              <a:t>r</a:t>
            </a:r>
            <a:r>
              <a:rPr spc="20" dirty="0"/>
              <a:t>o</a:t>
            </a:r>
            <a:r>
              <a:rPr spc="-110" dirty="0"/>
              <a:t>v</a:t>
            </a:r>
            <a:r>
              <a:rPr spc="-10" dirty="0"/>
              <a:t>i</a:t>
            </a:r>
            <a:r>
              <a:rPr spc="150" dirty="0"/>
              <a:t>d</a:t>
            </a:r>
            <a:r>
              <a:rPr spc="35" dirty="0"/>
              <a:t>e</a:t>
            </a:r>
            <a:r>
              <a:rPr spc="-70" dirty="0"/>
              <a:t>s</a:t>
            </a:r>
            <a:r>
              <a:rPr spc="-215" dirty="0"/>
              <a:t> </a:t>
            </a:r>
            <a:r>
              <a:rPr spc="-70" dirty="0"/>
              <a:t>s</a:t>
            </a:r>
            <a:r>
              <a:rPr spc="10" dirty="0"/>
              <a:t>e</a:t>
            </a:r>
            <a:r>
              <a:rPr spc="-150" dirty="0"/>
              <a:t>v</a:t>
            </a:r>
            <a:r>
              <a:rPr spc="35" dirty="0"/>
              <a:t>e</a:t>
            </a:r>
            <a:r>
              <a:rPr spc="-80" dirty="0"/>
              <a:t>r</a:t>
            </a:r>
            <a:r>
              <a:rPr spc="-15" dirty="0"/>
              <a:t>a</a:t>
            </a:r>
            <a:r>
              <a:rPr spc="-10" dirty="0"/>
              <a:t>l</a:t>
            </a:r>
            <a:r>
              <a:rPr spc="-215" dirty="0"/>
              <a:t> </a:t>
            </a:r>
            <a:r>
              <a:rPr spc="150" dirty="0"/>
              <a:t>b</a:t>
            </a:r>
            <a:r>
              <a:rPr spc="35" dirty="0"/>
              <a:t>e</a:t>
            </a:r>
            <a:r>
              <a:rPr spc="125" dirty="0"/>
              <a:t>n</a:t>
            </a:r>
            <a:r>
              <a:rPr spc="35" dirty="0"/>
              <a:t>e</a:t>
            </a:r>
            <a:r>
              <a:rPr spc="170" dirty="0"/>
              <a:t>ﬁ</a:t>
            </a:r>
            <a:r>
              <a:rPr spc="35" dirty="0"/>
              <a:t>t</a:t>
            </a:r>
            <a:r>
              <a:rPr spc="-70" dirty="0"/>
              <a:t>s</a:t>
            </a:r>
            <a:r>
              <a:rPr spc="-215" dirty="0"/>
              <a:t> </a:t>
            </a:r>
            <a:r>
              <a:rPr spc="-70" dirty="0"/>
              <a:t>s</a:t>
            </a:r>
            <a:r>
              <a:rPr spc="114" dirty="0"/>
              <a:t>u</a:t>
            </a:r>
            <a:r>
              <a:rPr spc="95" dirty="0"/>
              <a:t>c</a:t>
            </a:r>
            <a:r>
              <a:rPr spc="125" dirty="0"/>
              <a:t>h</a:t>
            </a:r>
            <a:r>
              <a:rPr spc="-215" dirty="0"/>
              <a:t> </a:t>
            </a:r>
            <a:r>
              <a:rPr spc="-15" dirty="0"/>
              <a:t>a</a:t>
            </a:r>
            <a:r>
              <a:rPr spc="-70" dirty="0"/>
              <a:t>s</a:t>
            </a:r>
            <a:r>
              <a:rPr spc="-215" dirty="0"/>
              <a:t> </a:t>
            </a:r>
            <a:r>
              <a:rPr spc="-10" dirty="0"/>
              <a:t>i</a:t>
            </a:r>
            <a:r>
              <a:rPr spc="125" dirty="0"/>
              <a:t>n</a:t>
            </a:r>
            <a:r>
              <a:rPr spc="114" dirty="0"/>
              <a:t>c</a:t>
            </a:r>
            <a:r>
              <a:rPr spc="-90" dirty="0"/>
              <a:t>r</a:t>
            </a:r>
            <a:r>
              <a:rPr spc="-5" dirty="0"/>
              <a:t>e</a:t>
            </a:r>
            <a:r>
              <a:rPr spc="-15" dirty="0"/>
              <a:t>a</a:t>
            </a:r>
            <a:r>
              <a:rPr spc="-70" dirty="0"/>
              <a:t>s</a:t>
            </a:r>
            <a:r>
              <a:rPr spc="35" dirty="0"/>
              <a:t>e</a:t>
            </a:r>
            <a:r>
              <a:rPr spc="105" dirty="0"/>
              <a:t>d  </a:t>
            </a:r>
            <a:r>
              <a:rPr spc="-20" dirty="0"/>
              <a:t>liquidity, </a:t>
            </a:r>
            <a:r>
              <a:rPr spc="40" dirty="0"/>
              <a:t>fractional </a:t>
            </a:r>
            <a:r>
              <a:rPr spc="5" dirty="0"/>
              <a:t>ownership, </a:t>
            </a:r>
            <a:r>
              <a:rPr spc="85" dirty="0"/>
              <a:t>and </a:t>
            </a:r>
            <a:r>
              <a:rPr spc="-20" dirty="0"/>
              <a:t>transparency. </a:t>
            </a:r>
            <a:r>
              <a:rPr spc="-125" dirty="0"/>
              <a:t>It </a:t>
            </a:r>
            <a:r>
              <a:rPr spc="-5" dirty="0"/>
              <a:t>also </a:t>
            </a:r>
            <a:r>
              <a:rPr dirty="0"/>
              <a:t> </a:t>
            </a:r>
            <a:r>
              <a:rPr spc="35" dirty="0"/>
              <a:t>enables</a:t>
            </a:r>
            <a:r>
              <a:rPr spc="-215" dirty="0"/>
              <a:t> </a:t>
            </a:r>
            <a:r>
              <a:rPr spc="10" dirty="0"/>
              <a:t>access</a:t>
            </a:r>
            <a:r>
              <a:rPr spc="-210" dirty="0"/>
              <a:t> </a:t>
            </a:r>
            <a:r>
              <a:rPr spc="25" dirty="0"/>
              <a:t>to</a:t>
            </a:r>
            <a:r>
              <a:rPr spc="-210" dirty="0"/>
              <a:t> </a:t>
            </a:r>
            <a:r>
              <a:rPr spc="-15" dirty="0"/>
              <a:t>a</a:t>
            </a:r>
            <a:r>
              <a:rPr spc="-210" dirty="0"/>
              <a:t> </a:t>
            </a:r>
            <a:r>
              <a:rPr spc="55" dirty="0"/>
              <a:t>wider</a:t>
            </a:r>
            <a:r>
              <a:rPr spc="-210" dirty="0"/>
              <a:t> </a:t>
            </a:r>
            <a:r>
              <a:rPr spc="45" dirty="0"/>
              <a:t>range</a:t>
            </a:r>
            <a:r>
              <a:rPr spc="-215" dirty="0"/>
              <a:t> </a:t>
            </a:r>
            <a:r>
              <a:rPr spc="20" dirty="0"/>
              <a:t>of</a:t>
            </a:r>
            <a:r>
              <a:rPr spc="-210" dirty="0"/>
              <a:t> </a:t>
            </a:r>
            <a:r>
              <a:rPr spc="-20" dirty="0"/>
              <a:t>investors</a:t>
            </a:r>
            <a:r>
              <a:rPr spc="-210" dirty="0"/>
              <a:t> </a:t>
            </a:r>
            <a:r>
              <a:rPr spc="85" dirty="0"/>
              <a:t>and</a:t>
            </a:r>
            <a:r>
              <a:rPr spc="-210" dirty="0"/>
              <a:t> </a:t>
            </a:r>
            <a:r>
              <a:rPr spc="35" dirty="0"/>
              <a:t>reduces</a:t>
            </a:r>
            <a:r>
              <a:rPr spc="-210" dirty="0"/>
              <a:t> </a:t>
            </a:r>
            <a:r>
              <a:rPr spc="65" dirty="0"/>
              <a:t>the </a:t>
            </a:r>
            <a:r>
              <a:rPr spc="70" dirty="0"/>
              <a:t> </a:t>
            </a:r>
            <a:r>
              <a:rPr spc="125" dirty="0"/>
              <a:t>n</a:t>
            </a:r>
            <a:r>
              <a:rPr spc="35" dirty="0"/>
              <a:t>ee</a:t>
            </a:r>
            <a:r>
              <a:rPr spc="150" dirty="0"/>
              <a:t>d</a:t>
            </a:r>
            <a:r>
              <a:rPr spc="-215" dirty="0"/>
              <a:t> </a:t>
            </a:r>
            <a:r>
              <a:rPr spc="-50" dirty="0"/>
              <a:t>f</a:t>
            </a:r>
            <a:r>
              <a:rPr spc="60" dirty="0"/>
              <a:t>o</a:t>
            </a:r>
            <a:r>
              <a:rPr spc="-55" dirty="0"/>
              <a:t>r</a:t>
            </a:r>
            <a:r>
              <a:rPr spc="-215" dirty="0"/>
              <a:t> </a:t>
            </a:r>
            <a:r>
              <a:rPr spc="-10" dirty="0"/>
              <a:t>i</a:t>
            </a:r>
            <a:r>
              <a:rPr spc="125" dirty="0"/>
              <a:t>n</a:t>
            </a:r>
            <a:r>
              <a:rPr spc="-15" dirty="0"/>
              <a:t>t</a:t>
            </a:r>
            <a:r>
              <a:rPr spc="35" dirty="0"/>
              <a:t>e</a:t>
            </a:r>
            <a:r>
              <a:rPr spc="-75" dirty="0"/>
              <a:t>r</a:t>
            </a:r>
            <a:r>
              <a:rPr spc="240" dirty="0"/>
              <a:t>m</a:t>
            </a:r>
            <a:r>
              <a:rPr spc="35" dirty="0"/>
              <a:t>e</a:t>
            </a:r>
            <a:r>
              <a:rPr spc="150" dirty="0"/>
              <a:t>d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75" dirty="0"/>
              <a:t>r</a:t>
            </a:r>
            <a:r>
              <a:rPr spc="-10" dirty="0"/>
              <a:t>i</a:t>
            </a:r>
            <a:r>
              <a:rPr spc="35" dirty="0"/>
              <a:t>e</a:t>
            </a:r>
            <a:r>
              <a:rPr spc="-70" dirty="0"/>
              <a:t>s</a:t>
            </a:r>
            <a:r>
              <a:rPr spc="-370" dirty="0"/>
              <a:t>.</a:t>
            </a:r>
            <a:r>
              <a:rPr spc="-215" dirty="0"/>
              <a:t> </a:t>
            </a:r>
            <a:r>
              <a:rPr spc="95" dirty="0"/>
              <a:t>A</a:t>
            </a:r>
            <a:r>
              <a:rPr spc="-10" dirty="0"/>
              <a:t>l</a:t>
            </a:r>
            <a:r>
              <a:rPr spc="35" dirty="0"/>
              <a:t>t</a:t>
            </a:r>
            <a:r>
              <a:rPr spc="125" dirty="0"/>
              <a:t>h</a:t>
            </a:r>
            <a:r>
              <a:rPr spc="60" dirty="0"/>
              <a:t>o</a:t>
            </a:r>
            <a:r>
              <a:rPr spc="114" dirty="0"/>
              <a:t>u</a:t>
            </a:r>
            <a:r>
              <a:rPr spc="145" dirty="0"/>
              <a:t>gh</a:t>
            </a:r>
            <a:r>
              <a:rPr spc="-215" dirty="0"/>
              <a:t> </a:t>
            </a:r>
            <a:r>
              <a:rPr spc="35" dirty="0"/>
              <a:t>t</a:t>
            </a:r>
            <a:r>
              <a:rPr spc="125" dirty="0"/>
              <a:t>h</a:t>
            </a:r>
            <a:r>
              <a:rPr spc="35" dirty="0"/>
              <a:t>e</a:t>
            </a:r>
            <a:r>
              <a:rPr spc="-90" dirty="0"/>
              <a:t>r</a:t>
            </a:r>
            <a:r>
              <a:rPr spc="35" dirty="0"/>
              <a:t>e</a:t>
            </a:r>
            <a:r>
              <a:rPr spc="-215" dirty="0"/>
              <a:t> </a:t>
            </a:r>
            <a:r>
              <a:rPr spc="-15" dirty="0"/>
              <a:t>a</a:t>
            </a:r>
            <a:r>
              <a:rPr spc="-90" dirty="0"/>
              <a:t>r</a:t>
            </a:r>
            <a:r>
              <a:rPr spc="35" dirty="0"/>
              <a:t>e</a:t>
            </a:r>
            <a:r>
              <a:rPr spc="-215" dirty="0"/>
              <a:t> </a:t>
            </a:r>
            <a:r>
              <a:rPr spc="95" dirty="0"/>
              <a:t>c</a:t>
            </a:r>
            <a:r>
              <a:rPr spc="125" dirty="0"/>
              <a:t>h</a:t>
            </a:r>
            <a:r>
              <a:rPr spc="-15" dirty="0"/>
              <a:t>a</a:t>
            </a:r>
            <a:r>
              <a:rPr spc="-10" dirty="0"/>
              <a:t>ll</a:t>
            </a:r>
            <a:r>
              <a:rPr spc="35" dirty="0"/>
              <a:t>e</a:t>
            </a:r>
            <a:r>
              <a:rPr spc="125" dirty="0"/>
              <a:t>n</a:t>
            </a:r>
            <a:r>
              <a:rPr spc="100" dirty="0"/>
              <a:t>ge</a:t>
            </a:r>
            <a:r>
              <a:rPr spc="-70" dirty="0"/>
              <a:t>s</a:t>
            </a:r>
            <a:r>
              <a:rPr spc="-370" dirty="0"/>
              <a:t>,</a:t>
            </a:r>
            <a:r>
              <a:rPr spc="-215" dirty="0"/>
              <a:t> </a:t>
            </a:r>
            <a:r>
              <a:rPr spc="35" dirty="0"/>
              <a:t>t</a:t>
            </a:r>
            <a:r>
              <a:rPr spc="125" dirty="0"/>
              <a:t>h</a:t>
            </a:r>
            <a:r>
              <a:rPr spc="25" dirty="0"/>
              <a:t>e  </a:t>
            </a:r>
            <a:r>
              <a:rPr spc="150" dirty="0"/>
              <a:t>p</a:t>
            </a:r>
            <a:r>
              <a:rPr spc="60" dirty="0"/>
              <a:t>o</a:t>
            </a:r>
            <a:r>
              <a:rPr spc="-15" dirty="0"/>
              <a:t>t</a:t>
            </a:r>
            <a:r>
              <a:rPr spc="35" dirty="0"/>
              <a:t>e</a:t>
            </a:r>
            <a:r>
              <a:rPr spc="125" dirty="0"/>
              <a:t>n</a:t>
            </a:r>
            <a:r>
              <a:rPr spc="35" dirty="0"/>
              <a:t>t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10" dirty="0"/>
              <a:t>l</a:t>
            </a:r>
            <a:r>
              <a:rPr spc="-215" dirty="0"/>
              <a:t> </a:t>
            </a:r>
            <a:r>
              <a:rPr spc="150" dirty="0"/>
              <a:t>b</a:t>
            </a:r>
            <a:r>
              <a:rPr spc="35" dirty="0"/>
              <a:t>e</a:t>
            </a:r>
            <a:r>
              <a:rPr spc="125" dirty="0"/>
              <a:t>n</a:t>
            </a:r>
            <a:r>
              <a:rPr spc="35" dirty="0"/>
              <a:t>e</a:t>
            </a:r>
            <a:r>
              <a:rPr spc="170" dirty="0"/>
              <a:t>ﬁ</a:t>
            </a:r>
            <a:r>
              <a:rPr spc="35" dirty="0"/>
              <a:t>t</a:t>
            </a:r>
            <a:r>
              <a:rPr spc="-70" dirty="0"/>
              <a:t>s</a:t>
            </a:r>
            <a:r>
              <a:rPr spc="-215" dirty="0"/>
              <a:t> </a:t>
            </a:r>
            <a:r>
              <a:rPr spc="60" dirty="0"/>
              <a:t>o</a:t>
            </a:r>
            <a:r>
              <a:rPr spc="-25" dirty="0"/>
              <a:t>f</a:t>
            </a:r>
            <a:r>
              <a:rPr spc="-215" dirty="0"/>
              <a:t> </a:t>
            </a:r>
            <a:r>
              <a:rPr spc="-15" dirty="0"/>
              <a:t>a</a:t>
            </a:r>
            <a:r>
              <a:rPr spc="-70" dirty="0"/>
              <a:t>ss</a:t>
            </a:r>
            <a:r>
              <a:rPr spc="35" dirty="0"/>
              <a:t>et</a:t>
            </a:r>
            <a:r>
              <a:rPr spc="-215" dirty="0"/>
              <a:t> </a:t>
            </a:r>
            <a:r>
              <a:rPr spc="-15" dirty="0"/>
              <a:t>t</a:t>
            </a:r>
            <a:r>
              <a:rPr spc="60" dirty="0"/>
              <a:t>o</a:t>
            </a:r>
            <a:r>
              <a:rPr spc="-20" dirty="0"/>
              <a:t>k</a:t>
            </a:r>
            <a:r>
              <a:rPr spc="35" dirty="0"/>
              <a:t>e</a:t>
            </a:r>
            <a:r>
              <a:rPr spc="125" dirty="0"/>
              <a:t>n</a:t>
            </a:r>
            <a:r>
              <a:rPr spc="-10" dirty="0"/>
              <a:t>i</a:t>
            </a:r>
            <a:r>
              <a:rPr spc="-25" dirty="0"/>
              <a:t>z</a:t>
            </a:r>
            <a:r>
              <a:rPr spc="-15" dirty="0"/>
              <a:t>a</a:t>
            </a:r>
            <a:r>
              <a:rPr spc="35" dirty="0"/>
              <a:t>t</a:t>
            </a:r>
            <a:r>
              <a:rPr spc="-10" dirty="0"/>
              <a:t>i</a:t>
            </a:r>
            <a:r>
              <a:rPr spc="60" dirty="0"/>
              <a:t>o</a:t>
            </a:r>
            <a:r>
              <a:rPr spc="125" dirty="0"/>
              <a:t>n</a:t>
            </a:r>
            <a:r>
              <a:rPr spc="-215" dirty="0"/>
              <a:t> </a:t>
            </a:r>
            <a:r>
              <a:rPr spc="114" dirty="0"/>
              <a:t>ma</a:t>
            </a:r>
            <a:r>
              <a:rPr spc="-20" dirty="0"/>
              <a:t>k</a:t>
            </a:r>
            <a:r>
              <a:rPr spc="35" dirty="0"/>
              <a:t>e</a:t>
            </a:r>
            <a:r>
              <a:rPr spc="-215" dirty="0"/>
              <a:t> </a:t>
            </a:r>
            <a:r>
              <a:rPr spc="-10" dirty="0"/>
              <a:t>i</a:t>
            </a:r>
            <a:r>
              <a:rPr spc="35" dirty="0"/>
              <a:t>t</a:t>
            </a:r>
            <a:r>
              <a:rPr spc="-215" dirty="0"/>
              <a:t> </a:t>
            </a:r>
            <a:r>
              <a:rPr spc="-15" dirty="0"/>
              <a:t>a</a:t>
            </a:r>
            <a:r>
              <a:rPr spc="-215" dirty="0"/>
              <a:t> </a:t>
            </a:r>
            <a:r>
              <a:rPr spc="150" dirty="0"/>
              <a:t>p</a:t>
            </a:r>
            <a:r>
              <a:rPr spc="-90" dirty="0"/>
              <a:t>r</a:t>
            </a:r>
            <a:r>
              <a:rPr spc="60" dirty="0"/>
              <a:t>o</a:t>
            </a:r>
            <a:r>
              <a:rPr spc="114" dirty="0"/>
              <a:t>mi</a:t>
            </a:r>
            <a:r>
              <a:rPr spc="-70" dirty="0"/>
              <a:t>s</a:t>
            </a:r>
            <a:r>
              <a:rPr spc="-10" dirty="0"/>
              <a:t>i</a:t>
            </a:r>
            <a:r>
              <a:rPr spc="125" dirty="0"/>
              <a:t>n</a:t>
            </a:r>
            <a:r>
              <a:rPr spc="120" dirty="0"/>
              <a:t>g  </a:t>
            </a:r>
            <a:r>
              <a:rPr spc="-15" dirty="0"/>
              <a:t>a</a:t>
            </a:r>
            <a:r>
              <a:rPr spc="-90" dirty="0"/>
              <a:t>r</a:t>
            </a:r>
            <a:r>
              <a:rPr spc="-5" dirty="0"/>
              <a:t>e</a:t>
            </a:r>
            <a:r>
              <a:rPr spc="-15" dirty="0"/>
              <a:t>a</a:t>
            </a:r>
            <a:r>
              <a:rPr spc="-215" dirty="0"/>
              <a:t> </a:t>
            </a:r>
            <a:r>
              <a:rPr spc="-50" dirty="0"/>
              <a:t>f</a:t>
            </a:r>
            <a:r>
              <a:rPr spc="60" dirty="0"/>
              <a:t>o</a:t>
            </a:r>
            <a:r>
              <a:rPr spc="-55" dirty="0"/>
              <a:t>r</a:t>
            </a:r>
            <a:r>
              <a:rPr spc="-215" dirty="0"/>
              <a:t> </a:t>
            </a:r>
            <a:r>
              <a:rPr spc="-5" dirty="0"/>
              <a:t>e</a:t>
            </a:r>
            <a:r>
              <a:rPr spc="-130" dirty="0"/>
              <a:t>x</a:t>
            </a:r>
            <a:r>
              <a:rPr spc="150" dirty="0"/>
              <a:t>p</a:t>
            </a:r>
            <a:r>
              <a:rPr spc="-10" dirty="0"/>
              <a:t>l</a:t>
            </a:r>
            <a:r>
              <a:rPr spc="60" dirty="0"/>
              <a:t>o</a:t>
            </a:r>
            <a:r>
              <a:rPr spc="-80" dirty="0"/>
              <a:t>r</a:t>
            </a:r>
            <a:r>
              <a:rPr spc="-15" dirty="0"/>
              <a:t>a</a:t>
            </a:r>
            <a:r>
              <a:rPr spc="35" dirty="0"/>
              <a:t>t</a:t>
            </a:r>
            <a:r>
              <a:rPr spc="-10" dirty="0"/>
              <a:t>i</a:t>
            </a:r>
            <a:r>
              <a:rPr spc="60" dirty="0"/>
              <a:t>o</a:t>
            </a:r>
            <a:r>
              <a:rPr spc="125" dirty="0"/>
              <a:t>n</a:t>
            </a:r>
            <a:r>
              <a:rPr spc="-37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" y="-21431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5146" y="2864230"/>
            <a:ext cx="6400165" cy="2008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0" spc="180" dirty="0">
                <a:solidFill>
                  <a:srgbClr val="FFFFFF"/>
                </a:solidFill>
              </a:rPr>
              <a:t>Thanks!</a:t>
            </a:r>
            <a:endParaRPr sz="13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6425B-2B1F-A90D-BAA1-BBF5BAB65986}"/>
              </a:ext>
            </a:extLst>
          </p:cNvPr>
          <p:cNvSpPr txBox="1"/>
          <p:nvPr/>
        </p:nvSpPr>
        <p:spPr>
          <a:xfrm>
            <a:off x="1682750" y="545465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By Manisha Gupta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335</Words>
  <Application>Microsoft Office PowerPoint</Application>
  <PresentationFormat>Custom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Cambria</vt:lpstr>
      <vt:lpstr>Trebuchet MS</vt:lpstr>
      <vt:lpstr>Verdana</vt:lpstr>
      <vt:lpstr>Office Theme</vt:lpstr>
      <vt:lpstr>PowerPoint Presentation</vt:lpstr>
      <vt:lpstr>Asset Tokenization</vt:lpstr>
      <vt:lpstr>Beneﬁts of Asset Tokenization</vt:lpstr>
      <vt:lpstr>Real Estate Tokenization</vt:lpstr>
      <vt:lpstr>Art Tokenization</vt:lpstr>
      <vt:lpstr>Challenges of Asset Tokenization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Manisha Gupta</cp:lastModifiedBy>
  <cp:revision>1</cp:revision>
  <dcterms:created xsi:type="dcterms:W3CDTF">2023-10-08T05:58:56Z</dcterms:created>
  <dcterms:modified xsi:type="dcterms:W3CDTF">2023-10-08T06:13:18Z</dcterms:modified>
</cp:coreProperties>
</file>